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fonts/font1.fntdata" ContentType="application/x-fontdata"/>
  <Override PartName="/ppt/fonts/font2.fntdata" ContentType="application/x-fontdata"/>
  <Override PartName="/ppt/fonts/font3.fntdata" ContentType="application/x-fontdata"/>
  <Override PartName="/ppt/fonts/font4.fntdata" ContentType="application/x-fontdata"/>
  <Override PartName="/ppt/fonts/font5.fntdata" ContentType="application/x-fontdata"/>
  <Override PartName="/ppt/fonts/font6.fntdata" ContentType="application/x-fontdata"/>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sldIdLst>
    <p:sldId id="256" r:id="rId3"/>
    <p:sldId id="259" r:id="rId4"/>
    <p:sldId id="260" r:id="rId5"/>
    <p:sldId id="262" r:id="rId6"/>
    <p:sldId id="263" r:id="rId7"/>
    <p:sldId id="264" r:id="rId8"/>
    <p:sldId id="266" r:id="rId9"/>
    <p:sldId id="267" r:id="rId10"/>
    <p:sldId id="269" r:id="rId11"/>
    <p:sldId id="270" r:id="rId12"/>
    <p:sldId id="272" r:id="rId13"/>
    <p:sldId id="273" r:id="rId14"/>
    <p:sldId id="274" r:id="rId15"/>
    <p:sldId id="276" r:id="rId16"/>
    <p:sldId id="277" r:id="rId17"/>
    <p:sldId id="278" r:id="rId18"/>
    <p:sldId id="281" r:id="rId19"/>
  </p:sldIdLst>
  <p:sldSz cx="12192000" cy="6858000"/>
  <p:notesSz cx="6858000" cy="9144000"/>
  <p:embeddedFontLst>
    <p:embeddedFont>
      <p:font typeface="OPPOSans R" panose="00020600040101010101" charset="-122"/>
      <p:regular r:id="rId23"/>
    </p:embeddedFont>
    <p:embeddedFont>
      <p:font typeface="OPPOSans H" panose="00020600040101010101" charset="-122"/>
      <p:regular r:id="rId24"/>
    </p:embeddedFont>
    <p:embeddedFont>
      <p:font typeface="Source Han Sans CN Bold" panose="020B0800000000000000" charset="-122"/>
      <p:bold r:id="rId25"/>
    </p:embeddedFont>
    <p:embeddedFont>
      <p:font typeface="Source Han Sans" panose="020B0500000000000000" charset="-122"/>
      <p:regular r:id="rId26"/>
    </p:embeddedFont>
    <p:embeddedFont>
      <p:font typeface="OPPOSans B" panose="00020600040101010101" charset="-122"/>
      <p:regular r:id="rId27"/>
    </p:embeddedFont>
    <p:embeddedFont>
      <p:font typeface="等线" panose="02010600030101010101" charset="-122"/>
      <p:regular r:id="rId28"/>
    </p:embeddedFont>
  </p:embeddedFontLst>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8" Type="http://schemas.openxmlformats.org/officeDocument/2006/relationships/font" Target="fonts/font6.fntdata"/><Relationship Id="rId27" Type="http://schemas.openxmlformats.org/officeDocument/2006/relationships/font" Target="fonts/font5.fntdata"/><Relationship Id="rId26" Type="http://schemas.openxmlformats.org/officeDocument/2006/relationships/font" Target="fonts/font4.fntdata"/><Relationship Id="rId25" Type="http://schemas.openxmlformats.org/officeDocument/2006/relationships/font" Target="fonts/font3.fntdata"/><Relationship Id="rId24" Type="http://schemas.openxmlformats.org/officeDocument/2006/relationships/font" Target="fonts/font2.fntdata"/><Relationship Id="rId23" Type="http://schemas.openxmlformats.org/officeDocument/2006/relationships/font" Target="fonts/font1.fntdata"/><Relationship Id="rId22" Type="http://schemas.openxmlformats.org/officeDocument/2006/relationships/tableStyles" Target="tableStyles.xml"/><Relationship Id="rId21" Type="http://schemas.openxmlformats.org/officeDocument/2006/relationships/viewProps" Target="viewProps.xml"/><Relationship Id="rId20" Type="http://schemas.openxmlformats.org/officeDocument/2006/relationships/presProps" Target="presProps.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cSld>
    <p:spTree>
      <p:nvGrpSpPr>
        <p:cNvPr id="1" name=""/>
        <p:cNvGrpSpPr/>
        <p:nvPr/>
      </p:nvGrpSpPr>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3649" r:id="rId1"/>
  </p:sldLayoutIdLst>
  <p:txStyles>
    <p:titleStyle/>
    <p:bodyStyle/>
    <p:otherStyle/>
  </p:txStyles>
</p:sldMaster>
</file>

<file path=ppt/slides/_rels/slide1.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9" Type="http://schemas.openxmlformats.org/officeDocument/2006/relationships/tags" Target="../tags/tag9.xml"/><Relationship Id="rId8" Type="http://schemas.openxmlformats.org/officeDocument/2006/relationships/tags" Target="../tags/tag8.xml"/><Relationship Id="rId7" Type="http://schemas.openxmlformats.org/officeDocument/2006/relationships/tags" Target="../tags/tag7.xml"/><Relationship Id="rId6" Type="http://schemas.openxmlformats.org/officeDocument/2006/relationships/tags" Target="../tags/tag6.xml"/><Relationship Id="rId5" Type="http://schemas.openxmlformats.org/officeDocument/2006/relationships/tags" Target="../tags/tag5.xml"/><Relationship Id="rId4" Type="http://schemas.openxmlformats.org/officeDocument/2006/relationships/tags" Target="../tags/tag4.xml"/><Relationship Id="rId3" Type="http://schemas.openxmlformats.org/officeDocument/2006/relationships/tags" Target="../tags/tag3.xml"/><Relationship Id="rId2" Type="http://schemas.openxmlformats.org/officeDocument/2006/relationships/tags" Target="../tags/tag2.xml"/><Relationship Id="rId19" Type="http://schemas.openxmlformats.org/officeDocument/2006/relationships/slideLayout" Target="../slideLayouts/slideLayout1.xml"/><Relationship Id="rId18" Type="http://schemas.openxmlformats.org/officeDocument/2006/relationships/tags" Target="../tags/tag18.xml"/><Relationship Id="rId17" Type="http://schemas.openxmlformats.org/officeDocument/2006/relationships/tags" Target="../tags/tag17.xml"/><Relationship Id="rId16" Type="http://schemas.openxmlformats.org/officeDocument/2006/relationships/tags" Target="../tags/tag16.xml"/><Relationship Id="rId15" Type="http://schemas.openxmlformats.org/officeDocument/2006/relationships/tags" Target="../tags/tag15.xml"/><Relationship Id="rId14" Type="http://schemas.openxmlformats.org/officeDocument/2006/relationships/tags" Target="../tags/tag14.xml"/><Relationship Id="rId13" Type="http://schemas.openxmlformats.org/officeDocument/2006/relationships/tags" Target="../tags/tag13.xml"/><Relationship Id="rId12" Type="http://schemas.openxmlformats.org/officeDocument/2006/relationships/tags" Target="../tags/tag12.xml"/><Relationship Id="rId11" Type="http://schemas.openxmlformats.org/officeDocument/2006/relationships/tags" Target="../tags/tag11.xml"/><Relationship Id="rId10" Type="http://schemas.openxmlformats.org/officeDocument/2006/relationships/tags" Target="../tags/tag10.xml"/><Relationship Id="rId1" Type="http://schemas.openxmlformats.org/officeDocument/2006/relationships/tags" Target="../tags/tag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9" Type="http://schemas.openxmlformats.org/officeDocument/2006/relationships/tags" Target="../tags/tag27.xml"/><Relationship Id="rId8" Type="http://schemas.openxmlformats.org/officeDocument/2006/relationships/tags" Target="../tags/tag26.xml"/><Relationship Id="rId7" Type="http://schemas.openxmlformats.org/officeDocument/2006/relationships/tags" Target="../tags/tag25.xml"/><Relationship Id="rId6" Type="http://schemas.openxmlformats.org/officeDocument/2006/relationships/tags" Target="../tags/tag24.xml"/><Relationship Id="rId5" Type="http://schemas.openxmlformats.org/officeDocument/2006/relationships/tags" Target="../tags/tag23.xml"/><Relationship Id="rId4" Type="http://schemas.openxmlformats.org/officeDocument/2006/relationships/tags" Target="../tags/tag22.xml"/><Relationship Id="rId3" Type="http://schemas.openxmlformats.org/officeDocument/2006/relationships/tags" Target="../tags/tag21.xml"/><Relationship Id="rId2" Type="http://schemas.openxmlformats.org/officeDocument/2006/relationships/tags" Target="../tags/tag20.xml"/><Relationship Id="rId16" Type="http://schemas.openxmlformats.org/officeDocument/2006/relationships/slideLayout" Target="../slideLayouts/slideLayout1.xml"/><Relationship Id="rId15" Type="http://schemas.openxmlformats.org/officeDocument/2006/relationships/tags" Target="../tags/tag33.xml"/><Relationship Id="rId14" Type="http://schemas.openxmlformats.org/officeDocument/2006/relationships/tags" Target="../tags/tag32.xml"/><Relationship Id="rId13" Type="http://schemas.openxmlformats.org/officeDocument/2006/relationships/tags" Target="../tags/tag31.xml"/><Relationship Id="rId12" Type="http://schemas.openxmlformats.org/officeDocument/2006/relationships/tags" Target="../tags/tag30.xml"/><Relationship Id="rId11" Type="http://schemas.openxmlformats.org/officeDocument/2006/relationships/tags" Target="../tags/tag29.xml"/><Relationship Id="rId10" Type="http://schemas.openxmlformats.org/officeDocument/2006/relationships/tags" Target="../tags/tag28.xml"/><Relationship Id="rId1" Type="http://schemas.openxmlformats.org/officeDocument/2006/relationships/tags" Target="../tags/tag1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9" Type="http://schemas.openxmlformats.org/officeDocument/2006/relationships/tags" Target="../tags/tag42.xml"/><Relationship Id="rId8" Type="http://schemas.openxmlformats.org/officeDocument/2006/relationships/tags" Target="../tags/tag41.xml"/><Relationship Id="rId7" Type="http://schemas.openxmlformats.org/officeDocument/2006/relationships/tags" Target="../tags/tag40.xml"/><Relationship Id="rId6" Type="http://schemas.openxmlformats.org/officeDocument/2006/relationships/tags" Target="../tags/tag39.xml"/><Relationship Id="rId5" Type="http://schemas.openxmlformats.org/officeDocument/2006/relationships/tags" Target="../tags/tag38.xml"/><Relationship Id="rId4" Type="http://schemas.openxmlformats.org/officeDocument/2006/relationships/tags" Target="../tags/tag37.xml"/><Relationship Id="rId3" Type="http://schemas.openxmlformats.org/officeDocument/2006/relationships/tags" Target="../tags/tag36.xml"/><Relationship Id="rId22" Type="http://schemas.openxmlformats.org/officeDocument/2006/relationships/slideLayout" Target="../slideLayouts/slideLayout1.xml"/><Relationship Id="rId21" Type="http://schemas.openxmlformats.org/officeDocument/2006/relationships/tags" Target="../tags/tag54.xml"/><Relationship Id="rId20" Type="http://schemas.openxmlformats.org/officeDocument/2006/relationships/tags" Target="../tags/tag53.xml"/><Relationship Id="rId2" Type="http://schemas.openxmlformats.org/officeDocument/2006/relationships/tags" Target="../tags/tag35.xml"/><Relationship Id="rId19" Type="http://schemas.openxmlformats.org/officeDocument/2006/relationships/tags" Target="../tags/tag52.xml"/><Relationship Id="rId18" Type="http://schemas.openxmlformats.org/officeDocument/2006/relationships/tags" Target="../tags/tag51.xml"/><Relationship Id="rId17" Type="http://schemas.openxmlformats.org/officeDocument/2006/relationships/tags" Target="../tags/tag50.xml"/><Relationship Id="rId16" Type="http://schemas.openxmlformats.org/officeDocument/2006/relationships/tags" Target="../tags/tag49.xml"/><Relationship Id="rId15" Type="http://schemas.openxmlformats.org/officeDocument/2006/relationships/tags" Target="../tags/tag48.xml"/><Relationship Id="rId14" Type="http://schemas.openxmlformats.org/officeDocument/2006/relationships/tags" Target="../tags/tag47.xml"/><Relationship Id="rId13" Type="http://schemas.openxmlformats.org/officeDocument/2006/relationships/tags" Target="../tags/tag46.xml"/><Relationship Id="rId12" Type="http://schemas.openxmlformats.org/officeDocument/2006/relationships/tags" Target="../tags/tag45.xml"/><Relationship Id="rId11" Type="http://schemas.openxmlformats.org/officeDocument/2006/relationships/tags" Target="../tags/tag44.xml"/><Relationship Id="rId10" Type="http://schemas.openxmlformats.org/officeDocument/2006/relationships/tags" Target="../tags/tag43.xml"/><Relationship Id="rId1" Type="http://schemas.openxmlformats.org/officeDocument/2006/relationships/tags" Target="../tags/tag3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9" Type="http://schemas.openxmlformats.org/officeDocument/2006/relationships/slideLayout" Target="../slideLayouts/slideLayout1.xml"/><Relationship Id="rId8" Type="http://schemas.openxmlformats.org/officeDocument/2006/relationships/tags" Target="../tags/tag62.xml"/><Relationship Id="rId7" Type="http://schemas.openxmlformats.org/officeDocument/2006/relationships/tags" Target="../tags/tag61.xml"/><Relationship Id="rId6" Type="http://schemas.openxmlformats.org/officeDocument/2006/relationships/tags" Target="../tags/tag60.xml"/><Relationship Id="rId5" Type="http://schemas.openxmlformats.org/officeDocument/2006/relationships/tags" Target="../tags/tag59.xml"/><Relationship Id="rId4" Type="http://schemas.openxmlformats.org/officeDocument/2006/relationships/tags" Target="../tags/tag58.xml"/><Relationship Id="rId3" Type="http://schemas.openxmlformats.org/officeDocument/2006/relationships/tags" Target="../tags/tag57.xml"/><Relationship Id="rId2" Type="http://schemas.openxmlformats.org/officeDocument/2006/relationships/tags" Target="../tags/tag56.xml"/><Relationship Id="rId1" Type="http://schemas.openxmlformats.org/officeDocument/2006/relationships/tags" Target="../tags/tag55.xml"/></Relationships>
</file>

<file path=ppt/slides/_rels/slide12.xml.rels><?xml version="1.0" encoding="UTF-8" standalone="yes"?>
<Relationships xmlns="http://schemas.openxmlformats.org/package/2006/relationships"><Relationship Id="rId6" Type="http://schemas.openxmlformats.org/officeDocument/2006/relationships/slideLayout" Target="../slideLayouts/slideLayout1.xml"/><Relationship Id="rId5" Type="http://schemas.openxmlformats.org/officeDocument/2006/relationships/tags" Target="../tags/tag66.xml"/><Relationship Id="rId4" Type="http://schemas.openxmlformats.org/officeDocument/2006/relationships/tags" Target="../tags/tag65.xml"/><Relationship Id="rId3" Type="http://schemas.openxmlformats.org/officeDocument/2006/relationships/image" Target="../media/image5.png"/><Relationship Id="rId2" Type="http://schemas.openxmlformats.org/officeDocument/2006/relationships/tags" Target="../tags/tag64.xml"/><Relationship Id="rId1" Type="http://schemas.openxmlformats.org/officeDocument/2006/relationships/tags" Target="../tags/tag6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7" Type="http://schemas.openxmlformats.org/officeDocument/2006/relationships/slideLayout" Target="../slideLayouts/slideLayout1.xml"/><Relationship Id="rId6" Type="http://schemas.openxmlformats.org/officeDocument/2006/relationships/tags" Target="../tags/tag71.xml"/><Relationship Id="rId5" Type="http://schemas.openxmlformats.org/officeDocument/2006/relationships/tags" Target="../tags/tag70.xml"/><Relationship Id="rId4" Type="http://schemas.openxmlformats.org/officeDocument/2006/relationships/tags" Target="../tags/tag69.xml"/><Relationship Id="rId3" Type="http://schemas.openxmlformats.org/officeDocument/2006/relationships/image" Target="../media/image6.png"/><Relationship Id="rId2" Type="http://schemas.openxmlformats.org/officeDocument/2006/relationships/tags" Target="../tags/tag68.xml"/><Relationship Id="rId1" Type="http://schemas.openxmlformats.org/officeDocument/2006/relationships/tags" Target="../tags/tag6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9" Type="http://schemas.openxmlformats.org/officeDocument/2006/relationships/tags" Target="../tags/tag80.xml"/><Relationship Id="rId8" Type="http://schemas.openxmlformats.org/officeDocument/2006/relationships/tags" Target="../tags/tag79.xml"/><Relationship Id="rId7" Type="http://schemas.openxmlformats.org/officeDocument/2006/relationships/tags" Target="../tags/tag78.xml"/><Relationship Id="rId6" Type="http://schemas.openxmlformats.org/officeDocument/2006/relationships/tags" Target="../tags/tag77.xml"/><Relationship Id="rId5" Type="http://schemas.openxmlformats.org/officeDocument/2006/relationships/tags" Target="../tags/tag76.xml"/><Relationship Id="rId4" Type="http://schemas.openxmlformats.org/officeDocument/2006/relationships/tags" Target="../tags/tag75.xml"/><Relationship Id="rId3" Type="http://schemas.openxmlformats.org/officeDocument/2006/relationships/tags" Target="../tags/tag74.xml"/><Relationship Id="rId22" Type="http://schemas.openxmlformats.org/officeDocument/2006/relationships/slideLayout" Target="../slideLayouts/slideLayout1.xml"/><Relationship Id="rId21" Type="http://schemas.openxmlformats.org/officeDocument/2006/relationships/tags" Target="../tags/tag92.xml"/><Relationship Id="rId20" Type="http://schemas.openxmlformats.org/officeDocument/2006/relationships/tags" Target="../tags/tag91.xml"/><Relationship Id="rId2" Type="http://schemas.openxmlformats.org/officeDocument/2006/relationships/tags" Target="../tags/tag73.xml"/><Relationship Id="rId19" Type="http://schemas.openxmlformats.org/officeDocument/2006/relationships/tags" Target="../tags/tag90.xml"/><Relationship Id="rId18" Type="http://schemas.openxmlformats.org/officeDocument/2006/relationships/tags" Target="../tags/tag89.xml"/><Relationship Id="rId17" Type="http://schemas.openxmlformats.org/officeDocument/2006/relationships/tags" Target="../tags/tag88.xml"/><Relationship Id="rId16" Type="http://schemas.openxmlformats.org/officeDocument/2006/relationships/tags" Target="../tags/tag87.xml"/><Relationship Id="rId15" Type="http://schemas.openxmlformats.org/officeDocument/2006/relationships/tags" Target="../tags/tag86.xml"/><Relationship Id="rId14" Type="http://schemas.openxmlformats.org/officeDocument/2006/relationships/tags" Target="../tags/tag85.xml"/><Relationship Id="rId13" Type="http://schemas.openxmlformats.org/officeDocument/2006/relationships/tags" Target="../tags/tag84.xml"/><Relationship Id="rId12" Type="http://schemas.openxmlformats.org/officeDocument/2006/relationships/tags" Target="../tags/tag83.xml"/><Relationship Id="rId11" Type="http://schemas.openxmlformats.org/officeDocument/2006/relationships/tags" Target="../tags/tag82.xml"/><Relationship Id="rId10" Type="http://schemas.openxmlformats.org/officeDocument/2006/relationships/tags" Target="../tags/tag81.xml"/><Relationship Id="rId1" Type="http://schemas.openxmlformats.org/officeDocument/2006/relationships/tags" Target="../tags/tag72.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图片 1"/>
          <p:cNvPicPr>
            <a:picLocks noChangeAspect="1"/>
          </p:cNvPicPr>
          <p:nvPr/>
        </p:nvPicPr>
        <p:blipFill>
          <a:blip r:embed="rId1">
            <a:alphaModFix amt="100000"/>
          </a:blip>
          <a:srcRect l="5073" r="1430" b="6503"/>
          <a:stretch>
            <a:fillRect/>
          </a:stretch>
        </p:blipFill>
        <p:spPr>
          <a:xfrm>
            <a:off x="0" y="0"/>
            <a:ext cx="12192000" cy="6858000"/>
          </a:xfrm>
          <a:custGeom>
            <a:avLst/>
            <a:gdLst>
              <a:gd name="connsiteX0" fmla="*/ 0 w 12192000"/>
              <a:gd name="connsiteY0" fmla="*/ 0 h 6858000"/>
              <a:gd name="connsiteX1" fmla="*/ 12192000 w 12192000"/>
              <a:gd name="connsiteY1" fmla="*/ 0 h 6858000"/>
              <a:gd name="connsiteX2" fmla="*/ 12192000 w 12192000"/>
              <a:gd name="connsiteY2" fmla="*/ 6858000 h 6858000"/>
              <a:gd name="connsiteX3" fmla="*/ 0 w 12192000"/>
              <a:gd name="connsiteY3" fmla="*/ 6858000 h 6858000"/>
            </a:gdLst>
            <a:ahLst/>
            <a:cxnLst/>
            <a:rect l="l" t="t" r="r" b="b"/>
            <a:pathLst>
              <a:path w="12192000" h="6858000">
                <a:moveTo>
                  <a:pt x="0" y="0"/>
                </a:moveTo>
                <a:lnTo>
                  <a:pt x="12192000" y="0"/>
                </a:lnTo>
                <a:lnTo>
                  <a:pt x="12192000" y="6858000"/>
                </a:lnTo>
                <a:lnTo>
                  <a:pt x="0" y="6858000"/>
                </a:lnTo>
                <a:close/>
              </a:path>
            </a:pathLst>
          </a:custGeom>
          <a:noFill/>
          <a:ln>
            <a:noFill/>
          </a:ln>
        </p:spPr>
      </p:pic>
      <p:sp>
        <p:nvSpPr>
          <p:cNvPr id="3" name="标题 1"/>
          <p:cNvSpPr txBox="1"/>
          <p:nvPr/>
        </p:nvSpPr>
        <p:spPr>
          <a:xfrm rot="1800000">
            <a:off x="-2147483648" y="-2147483648"/>
            <a:ext cx="311979" cy="6858000"/>
          </a:xfrm>
          <a:prstGeom prst="rect">
            <a:avLst/>
          </a:prstGeom>
          <a:solidFill>
            <a:schemeClr val="tx2">
              <a:lumMod val="75000"/>
              <a:lumOff val="25000"/>
            </a:schemeClr>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4" name="标题 1"/>
          <p:cNvSpPr txBox="1"/>
          <p:nvPr/>
        </p:nvSpPr>
        <p:spPr>
          <a:xfrm rot="1800000">
            <a:off x="-2147483648" y="-2147483648"/>
            <a:ext cx="311979" cy="6858000"/>
          </a:xfrm>
          <a:prstGeom prst="rect">
            <a:avLst/>
          </a:prstGeom>
          <a:solidFill>
            <a:schemeClr val="tx2">
              <a:lumMod val="75000"/>
              <a:lumOff val="25000"/>
            </a:schemeClr>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5" name="标题 1"/>
          <p:cNvSpPr txBox="1"/>
          <p:nvPr/>
        </p:nvSpPr>
        <p:spPr>
          <a:xfrm rot="1800000">
            <a:off x="-2147483648" y="-2147483648"/>
            <a:ext cx="311979" cy="6858000"/>
          </a:xfrm>
          <a:prstGeom prst="rect">
            <a:avLst/>
          </a:prstGeom>
          <a:solidFill>
            <a:schemeClr val="tx2">
              <a:lumMod val="75000"/>
              <a:lumOff val="25000"/>
            </a:schemeClr>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6" name="标题 1"/>
          <p:cNvSpPr txBox="1"/>
          <p:nvPr/>
        </p:nvSpPr>
        <p:spPr>
          <a:xfrm rot="1800000">
            <a:off x="-2147483648" y="-2147483648"/>
            <a:ext cx="311979" cy="6858000"/>
          </a:xfrm>
          <a:prstGeom prst="rect">
            <a:avLst/>
          </a:prstGeom>
          <a:solidFill>
            <a:schemeClr val="tx2">
              <a:lumMod val="75000"/>
              <a:lumOff val="25000"/>
            </a:schemeClr>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7" name="标题 1"/>
          <p:cNvSpPr txBox="1"/>
          <p:nvPr/>
        </p:nvSpPr>
        <p:spPr>
          <a:xfrm rot="1800000">
            <a:off x="-2147483648" y="-2147483648"/>
            <a:ext cx="311979" cy="6858000"/>
          </a:xfrm>
          <a:prstGeom prst="rect">
            <a:avLst/>
          </a:prstGeom>
          <a:solidFill>
            <a:schemeClr val="tx2">
              <a:lumMod val="75000"/>
              <a:lumOff val="25000"/>
            </a:schemeClr>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8" name="标题 1"/>
          <p:cNvSpPr txBox="1"/>
          <p:nvPr/>
        </p:nvSpPr>
        <p:spPr>
          <a:xfrm rot="1800000">
            <a:off x="-2147483648" y="-2147483648"/>
            <a:ext cx="311979" cy="6858000"/>
          </a:xfrm>
          <a:prstGeom prst="rect">
            <a:avLst/>
          </a:prstGeom>
          <a:solidFill>
            <a:schemeClr val="tx2">
              <a:lumMod val="75000"/>
              <a:lumOff val="25000"/>
            </a:schemeClr>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9" name="标题 1"/>
          <p:cNvSpPr txBox="1"/>
          <p:nvPr/>
        </p:nvSpPr>
        <p:spPr>
          <a:xfrm rot="1800000">
            <a:off x="-2147483648" y="-2147483648"/>
            <a:ext cx="311979" cy="6858000"/>
          </a:xfrm>
          <a:prstGeom prst="rect">
            <a:avLst/>
          </a:prstGeom>
          <a:solidFill>
            <a:schemeClr val="tx2">
              <a:lumMod val="75000"/>
              <a:lumOff val="25000"/>
            </a:schemeClr>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10" name="标题 1"/>
          <p:cNvSpPr txBox="1"/>
          <p:nvPr/>
        </p:nvSpPr>
        <p:spPr>
          <a:xfrm rot="1800000">
            <a:off x="-2147483648" y="-2147483648"/>
            <a:ext cx="311979" cy="6858000"/>
          </a:xfrm>
          <a:prstGeom prst="rect">
            <a:avLst/>
          </a:prstGeom>
          <a:solidFill>
            <a:schemeClr val="tx2">
              <a:lumMod val="75000"/>
              <a:lumOff val="25000"/>
            </a:schemeClr>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11" name="标题 1"/>
          <p:cNvSpPr txBox="1"/>
          <p:nvPr/>
        </p:nvSpPr>
        <p:spPr>
          <a:xfrm rot="1800000">
            <a:off x="-2147483648" y="-2147483648"/>
            <a:ext cx="311979" cy="6858000"/>
          </a:xfrm>
          <a:prstGeom prst="rect">
            <a:avLst/>
          </a:prstGeom>
          <a:solidFill>
            <a:schemeClr val="tx2">
              <a:lumMod val="75000"/>
              <a:lumOff val="25000"/>
            </a:schemeClr>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12" name="标题 1"/>
          <p:cNvSpPr txBox="1"/>
          <p:nvPr/>
        </p:nvSpPr>
        <p:spPr>
          <a:xfrm rot="1800000">
            <a:off x="-2147483648" y="-2147483648"/>
            <a:ext cx="311979" cy="6858000"/>
          </a:xfrm>
          <a:prstGeom prst="rect">
            <a:avLst/>
          </a:prstGeom>
          <a:solidFill>
            <a:schemeClr val="tx2">
              <a:lumMod val="75000"/>
              <a:lumOff val="25000"/>
            </a:schemeClr>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13" name="标题 1"/>
          <p:cNvSpPr txBox="1"/>
          <p:nvPr/>
        </p:nvSpPr>
        <p:spPr>
          <a:xfrm rot="1800000">
            <a:off x="-2147483648" y="-2147483648"/>
            <a:ext cx="311979" cy="6858000"/>
          </a:xfrm>
          <a:prstGeom prst="rect">
            <a:avLst/>
          </a:prstGeom>
          <a:solidFill>
            <a:schemeClr val="tx2">
              <a:lumMod val="75000"/>
              <a:lumOff val="25000"/>
            </a:schemeClr>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14" name="标题 1"/>
          <p:cNvSpPr txBox="1"/>
          <p:nvPr/>
        </p:nvSpPr>
        <p:spPr>
          <a:xfrm rot="1800000">
            <a:off x="-2147483648" y="-2147483648"/>
            <a:ext cx="311979" cy="6858000"/>
          </a:xfrm>
          <a:prstGeom prst="rect">
            <a:avLst/>
          </a:prstGeom>
          <a:solidFill>
            <a:schemeClr val="tx2">
              <a:lumMod val="75000"/>
              <a:lumOff val="25000"/>
            </a:schemeClr>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15" name="标题 1"/>
          <p:cNvSpPr txBox="1"/>
          <p:nvPr/>
        </p:nvSpPr>
        <p:spPr>
          <a:xfrm rot="1800000">
            <a:off x="-2147483648" y="-2147483648"/>
            <a:ext cx="311979" cy="6858000"/>
          </a:xfrm>
          <a:prstGeom prst="rect">
            <a:avLst/>
          </a:prstGeom>
          <a:solidFill>
            <a:schemeClr val="tx2">
              <a:lumMod val="75000"/>
              <a:lumOff val="25000"/>
            </a:schemeClr>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16" name="标题 1"/>
          <p:cNvSpPr txBox="1"/>
          <p:nvPr/>
        </p:nvSpPr>
        <p:spPr>
          <a:xfrm rot="1800000">
            <a:off x="-2147483648" y="-2147483648"/>
            <a:ext cx="311979" cy="6858000"/>
          </a:xfrm>
          <a:prstGeom prst="rect">
            <a:avLst/>
          </a:prstGeom>
          <a:solidFill>
            <a:schemeClr val="tx2">
              <a:lumMod val="75000"/>
              <a:lumOff val="25000"/>
            </a:schemeClr>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17" name="标题 1"/>
          <p:cNvSpPr txBox="1"/>
          <p:nvPr/>
        </p:nvSpPr>
        <p:spPr>
          <a:xfrm>
            <a:off x="3421324" y="1872518"/>
            <a:ext cx="2216874" cy="611446"/>
          </a:xfrm>
          <a:prstGeom prst="rect">
            <a:avLst/>
          </a:prstGeom>
          <a:noFill/>
          <a:ln>
            <a:noFill/>
          </a:ln>
        </p:spPr>
        <p:txBody>
          <a:bodyPr vert="horz" wrap="square" lIns="0" tIns="0" rIns="0" bIns="0" rtlCol="0" anchor="t"/>
          <a:lstStyle/>
          <a:p>
            <a:pPr algn="l">
              <a:lnSpc>
                <a:spcPct val="130000"/>
              </a:lnSpc>
            </a:pPr>
            <a:endParaRPr kumimoji="1" lang="zh-CN" altLang="en-US"/>
          </a:p>
        </p:txBody>
      </p:sp>
      <p:pic>
        <p:nvPicPr>
          <p:cNvPr id="19" name="图片 18"/>
          <p:cNvPicPr>
            <a:picLocks noChangeAspect="1"/>
          </p:cNvPicPr>
          <p:nvPr/>
        </p:nvPicPr>
        <p:blipFill>
          <a:blip r:embed="rId2">
            <a:alphaModFix amt="100000"/>
          </a:blip>
          <a:srcRect/>
          <a:stretch>
            <a:fillRect/>
          </a:stretch>
        </p:blipFill>
        <p:spPr>
          <a:xfrm flipH="1">
            <a:off x="8199120" y="316391"/>
            <a:ext cx="3319780" cy="2001540"/>
          </a:xfrm>
          <a:prstGeom prst="rect">
            <a:avLst/>
          </a:prstGeom>
          <a:noFill/>
          <a:ln>
            <a:noFill/>
          </a:ln>
        </p:spPr>
      </p:pic>
      <p:sp>
        <p:nvSpPr>
          <p:cNvPr id="22" name="标题 1"/>
          <p:cNvSpPr txBox="1"/>
          <p:nvPr/>
        </p:nvSpPr>
        <p:spPr>
          <a:xfrm>
            <a:off x="3654722" y="4470309"/>
            <a:ext cx="171118" cy="185362"/>
          </a:xfrm>
          <a:custGeom>
            <a:avLst/>
            <a:gdLst>
              <a:gd name="connsiteX0" fmla="*/ 332293 w 664672"/>
              <a:gd name="connsiteY0" fmla="*/ 387672 h 720001"/>
              <a:gd name="connsiteX1" fmla="*/ 660804 w 664672"/>
              <a:gd name="connsiteY1" fmla="*/ 598902 h 720001"/>
              <a:gd name="connsiteX2" fmla="*/ 563560 w 664672"/>
              <a:gd name="connsiteY2" fmla="*/ 720001 h 720001"/>
              <a:gd name="connsiteX3" fmla="*/ 101112 w 664672"/>
              <a:gd name="connsiteY3" fmla="*/ 720001 h 720001"/>
              <a:gd name="connsiteX4" fmla="*/ 3868 w 664672"/>
              <a:gd name="connsiteY4" fmla="*/ 598902 h 720001"/>
              <a:gd name="connsiteX5" fmla="*/ 332293 w 664672"/>
              <a:gd name="connsiteY5" fmla="*/ 387672 h 720001"/>
              <a:gd name="connsiteX6" fmla="*/ 332293 w 664672"/>
              <a:gd name="connsiteY6" fmla="*/ 0 h 720001"/>
              <a:gd name="connsiteX7" fmla="*/ 509517 w 664672"/>
              <a:gd name="connsiteY7" fmla="*/ 177224 h 720001"/>
              <a:gd name="connsiteX8" fmla="*/ 332293 w 664672"/>
              <a:gd name="connsiteY8" fmla="*/ 354448 h 720001"/>
              <a:gd name="connsiteX9" fmla="*/ 155069 w 664672"/>
              <a:gd name="connsiteY9" fmla="*/ 177224 h 720001"/>
              <a:gd name="connsiteX10" fmla="*/ 332293 w 664672"/>
              <a:gd name="connsiteY10" fmla="*/ 0 h 720001"/>
            </a:gdLst>
            <a:ahLst/>
            <a:cxnLst/>
            <a:rect l="l" t="t" r="r" b="b"/>
            <a:pathLst>
              <a:path w="664672" h="720001">
                <a:moveTo>
                  <a:pt x="332293" y="387672"/>
                </a:moveTo>
                <a:cubicBezTo>
                  <a:pt x="550549" y="387672"/>
                  <a:pt x="628448" y="491162"/>
                  <a:pt x="660804" y="598902"/>
                </a:cubicBezTo>
                <a:cubicBezTo>
                  <a:pt x="679021" y="659624"/>
                  <a:pt x="630616" y="720001"/>
                  <a:pt x="563560" y="720001"/>
                </a:cubicBezTo>
                <a:lnTo>
                  <a:pt x="101112" y="720001"/>
                </a:lnTo>
                <a:cubicBezTo>
                  <a:pt x="34057" y="720001"/>
                  <a:pt x="-14348" y="659624"/>
                  <a:pt x="3868" y="598902"/>
                </a:cubicBezTo>
                <a:cubicBezTo>
                  <a:pt x="36138" y="491162"/>
                  <a:pt x="114037" y="387672"/>
                  <a:pt x="332293" y="387672"/>
                </a:cubicBezTo>
                <a:close/>
                <a:moveTo>
                  <a:pt x="332293" y="0"/>
                </a:moveTo>
                <a:cubicBezTo>
                  <a:pt x="430230" y="0"/>
                  <a:pt x="509604" y="79287"/>
                  <a:pt x="509517" y="177224"/>
                </a:cubicBezTo>
                <a:cubicBezTo>
                  <a:pt x="509517" y="275074"/>
                  <a:pt x="430144" y="354448"/>
                  <a:pt x="332293" y="354448"/>
                </a:cubicBezTo>
                <a:cubicBezTo>
                  <a:pt x="234442" y="354448"/>
                  <a:pt x="155069" y="275074"/>
                  <a:pt x="155069" y="177224"/>
                </a:cubicBezTo>
                <a:cubicBezTo>
                  <a:pt x="155069" y="79287"/>
                  <a:pt x="234442" y="0"/>
                  <a:pt x="332293" y="0"/>
                </a:cubicBezTo>
                <a:close/>
              </a:path>
            </a:pathLst>
          </a:custGeom>
          <a:gradFill>
            <a:gsLst>
              <a:gs pos="0">
                <a:schemeClr val="accent1">
                  <a:lumMod val="20000"/>
                  <a:lumOff val="80000"/>
                </a:schemeClr>
              </a:gs>
              <a:gs pos="100000">
                <a:schemeClr val="accent1">
                  <a:lumMod val="60000"/>
                  <a:lumOff val="40000"/>
                </a:schemeClr>
              </a:gs>
            </a:gsLst>
            <a:lin ang="13500000" scaled="0"/>
          </a:gradFill>
          <a:ln w="1860" cap="flat">
            <a:noFill/>
            <a:miter/>
          </a:ln>
        </p:spPr>
        <p:txBody>
          <a:bodyPr vert="horz" wrap="square" lIns="91440" tIns="45720" rIns="91440" bIns="45720" rtlCol="0" anchor="ctr"/>
          <a:lstStyle/>
          <a:p>
            <a:pPr algn="l">
              <a:lnSpc>
                <a:spcPct val="110000"/>
              </a:lnSpc>
            </a:pPr>
            <a:endParaRPr kumimoji="1" lang="zh-CN" altLang="en-US"/>
          </a:p>
        </p:txBody>
      </p:sp>
      <p:sp>
        <p:nvSpPr>
          <p:cNvPr id="27" name="标题 1"/>
          <p:cNvSpPr txBox="1"/>
          <p:nvPr/>
        </p:nvSpPr>
        <p:spPr>
          <a:xfrm>
            <a:off x="6667935" y="4435575"/>
            <a:ext cx="2023715" cy="239591"/>
          </a:xfrm>
          <a:prstGeom prst="rect">
            <a:avLst/>
          </a:prstGeom>
          <a:noFill/>
          <a:ln>
            <a:noFill/>
          </a:ln>
          <a:effectLst/>
        </p:spPr>
        <p:txBody>
          <a:bodyPr vert="horz" wrap="square" lIns="0" tIns="0" rIns="0" bIns="0" rtlCol="0" anchor="t"/>
          <a:lstStyle/>
          <a:p>
            <a:pPr algn="l">
              <a:lnSpc>
                <a:spcPct val="110000"/>
              </a:lnSpc>
            </a:pPr>
            <a:r>
              <a:rPr kumimoji="1" lang="en-US" altLang="zh-CN" sz="1800">
                <a:ln w="12700">
                  <a:noFill/>
                </a:ln>
                <a:solidFill>
                  <a:srgbClr val="FFFFFF">
                    <a:alpha val="100000"/>
                  </a:srgbClr>
                </a:solidFill>
                <a:latin typeface="OPPOSans R" panose="00020600040101010101" charset="-122"/>
                <a:ea typeface="OPPOSans R" panose="00020600040101010101" charset="-122"/>
                <a:cs typeface="OPPOSans R" panose="00020600040101010101" charset="-122"/>
              </a:rPr>
              <a:t>时间</a:t>
            </a:r>
            <a:endParaRPr kumimoji="1" lang="zh-CN" altLang="en-US"/>
          </a:p>
        </p:txBody>
      </p:sp>
      <p:sp>
        <p:nvSpPr>
          <p:cNvPr id="39" name="标题 1"/>
          <p:cNvSpPr txBox="1"/>
          <p:nvPr/>
        </p:nvSpPr>
        <p:spPr>
          <a:xfrm>
            <a:off x="2357024" y="2428202"/>
            <a:ext cx="7469036" cy="1931708"/>
          </a:xfrm>
          <a:prstGeom prst="rect">
            <a:avLst/>
          </a:prstGeom>
          <a:noFill/>
          <a:ln>
            <a:noFill/>
          </a:ln>
        </p:spPr>
        <p:txBody>
          <a:bodyPr vert="horz" wrap="square" lIns="0" tIns="0" rIns="0" bIns="0" rtlCol="0" anchor="ctr"/>
          <a:lstStyle/>
          <a:p>
            <a:pPr algn="ctr">
              <a:lnSpc>
                <a:spcPct val="130000"/>
              </a:lnSpc>
            </a:pPr>
            <a:r>
              <a:rPr kumimoji="1" lang="en-US" altLang="zh-CN" sz="5000">
                <a:ln w="28575">
                  <a:noFill/>
                </a:ln>
                <a:gradFill>
                  <a:gsLst>
                    <a:gs pos="0">
                      <a:srgbClr val="FF1313">
                        <a:alpha val="100000"/>
                      </a:srgbClr>
                    </a:gs>
                    <a:gs pos="81000">
                      <a:srgbClr val="9B0000">
                        <a:alpha val="100000"/>
                      </a:srgbClr>
                    </a:gs>
                  </a:gsLst>
                  <a:lin ang="2700000" scaled="0"/>
                </a:gradFill>
                <a:latin typeface="OPPOSans H" panose="00020600040101010101" charset="-122"/>
                <a:ea typeface="OPPOSans H" panose="00020600040101010101" charset="-122"/>
                <a:cs typeface="OPPOSans H" panose="00020600040101010101" charset="-122"/>
              </a:rPr>
              <a:t>陈巴尔虎旗特困供养人员认定办法</a:t>
            </a:r>
            <a:endParaRPr kumimoji="1" lang="zh-CN" altLang="en-US"/>
          </a:p>
        </p:txBody>
      </p:sp>
      <p:pic>
        <p:nvPicPr>
          <p:cNvPr id="41" name="图片 40" descr="微信图片_20250121113641"/>
          <p:cNvPicPr>
            <a:picLocks noChangeAspect="1"/>
          </p:cNvPicPr>
          <p:nvPr/>
        </p:nvPicPr>
        <p:blipFill>
          <a:blip r:embed="rId3"/>
          <a:stretch>
            <a:fillRect/>
          </a:stretch>
        </p:blipFill>
        <p:spPr>
          <a:xfrm>
            <a:off x="5520055" y="4509135"/>
            <a:ext cx="1066800" cy="100965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txBox="1"/>
          <p:nvPr/>
        </p:nvSpPr>
        <p:spPr>
          <a:xfrm>
            <a:off x="0" y="0"/>
            <a:ext cx="12192000" cy="6858000"/>
          </a:xfrm>
          <a:prstGeom prst="rect">
            <a:avLst/>
          </a:prstGeom>
          <a:solidFill>
            <a:schemeClr val="bg1"/>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3" name="标题 1"/>
          <p:cNvSpPr txBox="1"/>
          <p:nvPr/>
        </p:nvSpPr>
        <p:spPr>
          <a:xfrm flipH="1">
            <a:off x="4465982" y="-132188"/>
            <a:ext cx="7451696" cy="6990188"/>
          </a:xfrm>
          <a:custGeom>
            <a:avLst/>
            <a:gdLst>
              <a:gd name="connsiteX0" fmla="*/ 0 w 7627581"/>
              <a:gd name="connsiteY0" fmla="*/ 0 h 6857998"/>
              <a:gd name="connsiteX1" fmla="*/ 1887211 w 7627581"/>
              <a:gd name="connsiteY1" fmla="*/ 0 h 6857998"/>
              <a:gd name="connsiteX2" fmla="*/ 1897011 w 7627581"/>
              <a:gd name="connsiteY2" fmla="*/ 40637 h 6857998"/>
              <a:gd name="connsiteX3" fmla="*/ 2682844 w 7627581"/>
              <a:gd name="connsiteY3" fmla="*/ 1169196 h 6857998"/>
              <a:gd name="connsiteX4" fmla="*/ 5818891 w 7627581"/>
              <a:gd name="connsiteY4" fmla="*/ 2952802 h 6857998"/>
              <a:gd name="connsiteX5" fmla="*/ 6966725 w 7627581"/>
              <a:gd name="connsiteY5" fmla="*/ 5166934 h 6857998"/>
              <a:gd name="connsiteX6" fmla="*/ 7543990 w 7627581"/>
              <a:gd name="connsiteY6" fmla="*/ 6827948 h 6857998"/>
              <a:gd name="connsiteX7" fmla="*/ 7534197 w 7627581"/>
              <a:gd name="connsiteY7" fmla="*/ 6857998 h 6857998"/>
              <a:gd name="connsiteX8" fmla="*/ 0 w 7627581"/>
              <a:gd name="connsiteY8" fmla="*/ 6857998 h 6857998"/>
            </a:gdLst>
            <a:ahLst/>
            <a:cxnLst/>
            <a:rect l="l" t="t" r="r" b="b"/>
            <a:pathLst>
              <a:path w="7627581" h="6857998">
                <a:moveTo>
                  <a:pt x="0" y="0"/>
                </a:moveTo>
                <a:lnTo>
                  <a:pt x="1887211" y="0"/>
                </a:lnTo>
                <a:lnTo>
                  <a:pt x="1897011" y="40637"/>
                </a:lnTo>
                <a:cubicBezTo>
                  <a:pt x="1986185" y="386946"/>
                  <a:pt x="2203726" y="971871"/>
                  <a:pt x="2682844" y="1169196"/>
                </a:cubicBezTo>
                <a:cubicBezTo>
                  <a:pt x="3379744" y="1456213"/>
                  <a:pt x="5121992" y="1210198"/>
                  <a:pt x="5818891" y="2952802"/>
                </a:cubicBezTo>
                <a:cubicBezTo>
                  <a:pt x="6515790" y="4695406"/>
                  <a:pt x="5880382" y="4449391"/>
                  <a:pt x="6966725" y="5166934"/>
                </a:cubicBezTo>
                <a:cubicBezTo>
                  <a:pt x="7713586" y="5660245"/>
                  <a:pt x="7695091" y="6318286"/>
                  <a:pt x="7543990" y="6827948"/>
                </a:cubicBezTo>
                <a:lnTo>
                  <a:pt x="7534197" y="6857998"/>
                </a:lnTo>
                <a:lnTo>
                  <a:pt x="0" y="6857998"/>
                </a:lnTo>
                <a:close/>
              </a:path>
            </a:pathLst>
          </a:custGeom>
          <a:solidFill>
            <a:schemeClr val="accent1">
              <a:lumMod val="75000"/>
            </a:schemeClr>
          </a:solidFill>
          <a:ln w="12700" cap="sq">
            <a:noFill/>
            <a:miter/>
          </a:ln>
          <a:effectLst/>
        </p:spPr>
        <p:txBody>
          <a:bodyPr vert="horz" wrap="square" lIns="91440" tIns="45720" rIns="91440" bIns="45720" rtlCol="0" anchor="ctr"/>
          <a:lstStyle/>
          <a:p>
            <a:pPr algn="ctr">
              <a:lnSpc>
                <a:spcPct val="110000"/>
              </a:lnSpc>
            </a:pPr>
            <a:endParaRPr kumimoji="1" lang="zh-CN" altLang="en-US"/>
          </a:p>
        </p:txBody>
      </p:sp>
      <p:pic>
        <p:nvPicPr>
          <p:cNvPr id="4" name="图片 3"/>
          <p:cNvPicPr>
            <a:picLocks noChangeAspect="1"/>
          </p:cNvPicPr>
          <p:nvPr/>
        </p:nvPicPr>
        <p:blipFill>
          <a:blip r:embed="rId1">
            <a:alphaModFix amt="100000"/>
          </a:blip>
          <a:srcRect/>
          <a:stretch>
            <a:fillRect/>
          </a:stretch>
        </p:blipFill>
        <p:spPr>
          <a:xfrm>
            <a:off x="4544771" y="-20375"/>
            <a:ext cx="7648753" cy="6878375"/>
          </a:xfrm>
          <a:prstGeom prst="rect">
            <a:avLst/>
          </a:prstGeom>
        </p:spPr>
      </p:pic>
      <p:sp>
        <p:nvSpPr>
          <p:cNvPr id="5" name="标题 1"/>
          <p:cNvSpPr txBox="1"/>
          <p:nvPr/>
        </p:nvSpPr>
        <p:spPr>
          <a:xfrm>
            <a:off x="4671060" y="4671060"/>
            <a:ext cx="815340" cy="815340"/>
          </a:xfrm>
          <a:prstGeom prst="ellipse">
            <a:avLst/>
          </a:prstGeom>
          <a:solidFill>
            <a:schemeClr val="accent1"/>
          </a:solidFill>
          <a:ln cap="sq">
            <a:noFill/>
            <a:prstDash val="solid"/>
            <a:miter/>
          </a:ln>
          <a:effectLst/>
        </p:spPr>
        <p:txBody>
          <a:bodyPr vert="horz" wrap="square" lIns="91440" tIns="45720" rIns="91440" bIns="45720" rtlCol="0" anchor="ctr"/>
          <a:lstStyle/>
          <a:p>
            <a:pPr algn="ctr">
              <a:lnSpc>
                <a:spcPct val="110000"/>
              </a:lnSpc>
            </a:pPr>
            <a:endParaRPr kumimoji="1" lang="zh-CN" altLang="en-US"/>
          </a:p>
        </p:txBody>
      </p:sp>
      <p:sp>
        <p:nvSpPr>
          <p:cNvPr id="6" name="标题 1"/>
          <p:cNvSpPr txBox="1"/>
          <p:nvPr/>
        </p:nvSpPr>
        <p:spPr>
          <a:xfrm>
            <a:off x="5673090" y="2922270"/>
            <a:ext cx="815340" cy="815340"/>
          </a:xfrm>
          <a:prstGeom prst="ellipse">
            <a:avLst/>
          </a:prstGeom>
          <a:solidFill>
            <a:schemeClr val="accent2"/>
          </a:solidFill>
          <a:ln w="12700" cap="sq">
            <a:noFill/>
            <a:miter/>
          </a:ln>
          <a:effectLst/>
        </p:spPr>
        <p:txBody>
          <a:bodyPr vert="horz" wrap="square" lIns="91440" tIns="45720" rIns="91440" bIns="45720" rtlCol="0" anchor="ctr"/>
          <a:lstStyle/>
          <a:p>
            <a:pPr algn="ctr">
              <a:lnSpc>
                <a:spcPct val="110000"/>
              </a:lnSpc>
            </a:pPr>
            <a:endParaRPr kumimoji="1" lang="zh-CN" altLang="en-US"/>
          </a:p>
        </p:txBody>
      </p:sp>
      <p:sp>
        <p:nvSpPr>
          <p:cNvPr id="7" name="标题 1"/>
          <p:cNvSpPr txBox="1"/>
          <p:nvPr/>
        </p:nvSpPr>
        <p:spPr>
          <a:xfrm>
            <a:off x="6785610" y="1261110"/>
            <a:ext cx="815340" cy="815340"/>
          </a:xfrm>
          <a:prstGeom prst="ellipse">
            <a:avLst/>
          </a:prstGeom>
          <a:solidFill>
            <a:schemeClr val="accent1"/>
          </a:solidFill>
          <a:ln cap="sq">
            <a:noFill/>
            <a:prstDash val="solid"/>
            <a:miter/>
          </a:ln>
          <a:effectLst/>
        </p:spPr>
        <p:txBody>
          <a:bodyPr vert="horz" wrap="square" lIns="91440" tIns="45720" rIns="91440" bIns="45720" rtlCol="0" anchor="ctr"/>
          <a:lstStyle/>
          <a:p>
            <a:pPr algn="ctr">
              <a:lnSpc>
                <a:spcPct val="110000"/>
              </a:lnSpc>
            </a:pPr>
            <a:endParaRPr kumimoji="1" lang="zh-CN" altLang="en-US"/>
          </a:p>
        </p:txBody>
      </p:sp>
      <p:sp>
        <p:nvSpPr>
          <p:cNvPr id="8" name="标题 1"/>
          <p:cNvSpPr txBox="1"/>
          <p:nvPr/>
        </p:nvSpPr>
        <p:spPr>
          <a:xfrm>
            <a:off x="4852217" y="4870052"/>
            <a:ext cx="410608" cy="410608"/>
          </a:xfrm>
          <a:custGeom>
            <a:avLst/>
            <a:gdLst>
              <a:gd name="connsiteX0" fmla="*/ 438553 w 720000"/>
              <a:gd name="connsiteY0" fmla="*/ 189601 h 720000"/>
              <a:gd name="connsiteX1" fmla="*/ 503636 w 720000"/>
              <a:gd name="connsiteY1" fmla="*/ 216365 h 720000"/>
              <a:gd name="connsiteX2" fmla="*/ 503636 w 720000"/>
              <a:gd name="connsiteY2" fmla="*/ 346445 h 720000"/>
              <a:gd name="connsiteX3" fmla="*/ 362260 w 720000"/>
              <a:gd name="connsiteY3" fmla="*/ 487907 h 720000"/>
              <a:gd name="connsiteX4" fmla="*/ 191861 w 720000"/>
              <a:gd name="connsiteY4" fmla="*/ 528226 h 720000"/>
              <a:gd name="connsiteX5" fmla="*/ 232180 w 720000"/>
              <a:gd name="connsiteY5" fmla="*/ 357827 h 720000"/>
              <a:gd name="connsiteX6" fmla="*/ 373556 w 720000"/>
              <a:gd name="connsiteY6" fmla="*/ 216452 h 720000"/>
              <a:gd name="connsiteX7" fmla="*/ 438553 w 720000"/>
              <a:gd name="connsiteY7" fmla="*/ 189601 h 720000"/>
              <a:gd name="connsiteX8" fmla="*/ 438553 w 720000"/>
              <a:gd name="connsiteY8" fmla="*/ 141636 h 720000"/>
              <a:gd name="connsiteX9" fmla="*/ 339581 w 720000"/>
              <a:gd name="connsiteY9" fmla="*/ 182476 h 720000"/>
              <a:gd name="connsiteX10" fmla="*/ 198205 w 720000"/>
              <a:gd name="connsiteY10" fmla="*/ 323852 h 720000"/>
              <a:gd name="connsiteX11" fmla="*/ 141637 w 720000"/>
              <a:gd name="connsiteY11" fmla="*/ 578364 h 720000"/>
              <a:gd name="connsiteX12" fmla="*/ 396149 w 720000"/>
              <a:gd name="connsiteY12" fmla="*/ 521796 h 720000"/>
              <a:gd name="connsiteX13" fmla="*/ 537524 w 720000"/>
              <a:gd name="connsiteY13" fmla="*/ 380420 h 720000"/>
              <a:gd name="connsiteX14" fmla="*/ 537524 w 720000"/>
              <a:gd name="connsiteY14" fmla="*/ 182476 h 720000"/>
              <a:gd name="connsiteX15" fmla="*/ 438553 w 720000"/>
              <a:gd name="connsiteY15" fmla="*/ 141636 h 720000"/>
              <a:gd name="connsiteX16" fmla="*/ 120000 w 720000"/>
              <a:gd name="connsiteY16" fmla="*/ 0 h 720000"/>
              <a:gd name="connsiteX17" fmla="*/ 600000 w 720000"/>
              <a:gd name="connsiteY17" fmla="*/ 0 h 720000"/>
              <a:gd name="connsiteX18" fmla="*/ 720000 w 720000"/>
              <a:gd name="connsiteY18" fmla="*/ 120000 h 720000"/>
              <a:gd name="connsiteX19" fmla="*/ 720000 w 720000"/>
              <a:gd name="connsiteY19" fmla="*/ 600000 h 720000"/>
              <a:gd name="connsiteX20" fmla="*/ 600000 w 720000"/>
              <a:gd name="connsiteY20" fmla="*/ 720000 h 720000"/>
              <a:gd name="connsiteX21" fmla="*/ 120000 w 720000"/>
              <a:gd name="connsiteY21" fmla="*/ 720000 h 720000"/>
              <a:gd name="connsiteX22" fmla="*/ 0 w 720000"/>
              <a:gd name="connsiteY22" fmla="*/ 600000 h 720000"/>
              <a:gd name="connsiteX23" fmla="*/ 0 w 720000"/>
              <a:gd name="connsiteY23" fmla="*/ 120000 h 720000"/>
              <a:gd name="connsiteX24" fmla="*/ 120000 w 720000"/>
              <a:gd name="connsiteY24" fmla="*/ 0 h 720000"/>
            </a:gdLst>
            <a:ahLst/>
            <a:cxnLst/>
            <a:rect l="l" t="t" r="r" b="b"/>
            <a:pathLst>
              <a:path w="720000" h="720000">
                <a:moveTo>
                  <a:pt x="438553" y="189601"/>
                </a:moveTo>
                <a:cubicBezTo>
                  <a:pt x="463230" y="189601"/>
                  <a:pt x="486344" y="199073"/>
                  <a:pt x="503636" y="216365"/>
                </a:cubicBezTo>
                <a:cubicBezTo>
                  <a:pt x="539523" y="252252"/>
                  <a:pt x="539523" y="310557"/>
                  <a:pt x="503636" y="346445"/>
                </a:cubicBezTo>
                <a:lnTo>
                  <a:pt x="362260" y="487907"/>
                </a:lnTo>
                <a:cubicBezTo>
                  <a:pt x="342622" y="507545"/>
                  <a:pt x="266503" y="522665"/>
                  <a:pt x="191861" y="528226"/>
                </a:cubicBezTo>
                <a:cubicBezTo>
                  <a:pt x="197336" y="453584"/>
                  <a:pt x="212456" y="377465"/>
                  <a:pt x="232180" y="357827"/>
                </a:cubicBezTo>
                <a:lnTo>
                  <a:pt x="373556" y="216452"/>
                </a:lnTo>
                <a:cubicBezTo>
                  <a:pt x="390761" y="199073"/>
                  <a:pt x="413875" y="189601"/>
                  <a:pt x="438553" y="189601"/>
                </a:cubicBezTo>
                <a:close/>
                <a:moveTo>
                  <a:pt x="438553" y="141636"/>
                </a:moveTo>
                <a:cubicBezTo>
                  <a:pt x="402666" y="141636"/>
                  <a:pt x="366778" y="155278"/>
                  <a:pt x="339581" y="182476"/>
                </a:cubicBezTo>
                <a:lnTo>
                  <a:pt x="198205" y="323852"/>
                </a:lnTo>
                <a:cubicBezTo>
                  <a:pt x="143723" y="378335"/>
                  <a:pt x="141637" y="578364"/>
                  <a:pt x="141637" y="578364"/>
                </a:cubicBezTo>
                <a:cubicBezTo>
                  <a:pt x="141637" y="578364"/>
                  <a:pt x="341753" y="576278"/>
                  <a:pt x="396149" y="521796"/>
                </a:cubicBezTo>
                <a:lnTo>
                  <a:pt x="537524" y="380420"/>
                </a:lnTo>
                <a:cubicBezTo>
                  <a:pt x="592007" y="325938"/>
                  <a:pt x="592007" y="236872"/>
                  <a:pt x="537524" y="182476"/>
                </a:cubicBezTo>
                <a:cubicBezTo>
                  <a:pt x="510327" y="155191"/>
                  <a:pt x="474440" y="141636"/>
                  <a:pt x="438553" y="141636"/>
                </a:cubicBezTo>
                <a:close/>
                <a:moveTo>
                  <a:pt x="120000" y="0"/>
                </a:moveTo>
                <a:lnTo>
                  <a:pt x="600000" y="0"/>
                </a:lnTo>
                <a:cubicBezTo>
                  <a:pt x="666040" y="0"/>
                  <a:pt x="720000" y="54048"/>
                  <a:pt x="720000" y="120000"/>
                </a:cubicBezTo>
                <a:lnTo>
                  <a:pt x="720000" y="600000"/>
                </a:lnTo>
                <a:cubicBezTo>
                  <a:pt x="720000" y="666039"/>
                  <a:pt x="666040" y="720000"/>
                  <a:pt x="600000" y="720000"/>
                </a:cubicBezTo>
                <a:lnTo>
                  <a:pt x="120000" y="720000"/>
                </a:lnTo>
                <a:cubicBezTo>
                  <a:pt x="53961" y="720000"/>
                  <a:pt x="0" y="666039"/>
                  <a:pt x="0" y="600000"/>
                </a:cubicBezTo>
                <a:lnTo>
                  <a:pt x="0" y="120000"/>
                </a:lnTo>
                <a:cubicBezTo>
                  <a:pt x="0" y="53961"/>
                  <a:pt x="53961" y="0"/>
                  <a:pt x="120000" y="0"/>
                </a:cubicBezTo>
                <a:close/>
              </a:path>
            </a:pathLst>
          </a:custGeom>
          <a:solidFill>
            <a:schemeClr val="bg1"/>
          </a:solidFill>
          <a:ln w="12700" cap="sq">
            <a:noFill/>
            <a:miter/>
          </a:ln>
          <a:effectLst/>
        </p:spPr>
        <p:txBody>
          <a:bodyPr vert="horz" wrap="square" lIns="91440" tIns="45720" rIns="91440" bIns="45720" rtlCol="0" anchor="ctr"/>
          <a:lstStyle/>
          <a:p>
            <a:pPr algn="ctr">
              <a:lnSpc>
                <a:spcPct val="110000"/>
              </a:lnSpc>
            </a:pPr>
            <a:endParaRPr kumimoji="1" lang="zh-CN" altLang="en-US"/>
          </a:p>
        </p:txBody>
      </p:sp>
      <p:sp>
        <p:nvSpPr>
          <p:cNvPr id="9" name="标题 1"/>
          <p:cNvSpPr txBox="1"/>
          <p:nvPr/>
        </p:nvSpPr>
        <p:spPr>
          <a:xfrm>
            <a:off x="5873777" y="3162846"/>
            <a:ext cx="410608" cy="359481"/>
          </a:xfrm>
          <a:custGeom>
            <a:avLst/>
            <a:gdLst>
              <a:gd name="connsiteX0" fmla="*/ 411293 w 822401"/>
              <a:gd name="connsiteY0" fmla="*/ 234366 h 720000"/>
              <a:gd name="connsiteX1" fmla="*/ 536928 w 822401"/>
              <a:gd name="connsiteY1" fmla="*/ 360000 h 720000"/>
              <a:gd name="connsiteX2" fmla="*/ 411293 w 822401"/>
              <a:gd name="connsiteY2" fmla="*/ 485635 h 720000"/>
              <a:gd name="connsiteX3" fmla="*/ 285659 w 822401"/>
              <a:gd name="connsiteY3" fmla="*/ 360000 h 720000"/>
              <a:gd name="connsiteX4" fmla="*/ 411293 w 822401"/>
              <a:gd name="connsiteY4" fmla="*/ 234366 h 720000"/>
              <a:gd name="connsiteX5" fmla="*/ 411293 w 822401"/>
              <a:gd name="connsiteY5" fmla="*/ 178938 h 720000"/>
              <a:gd name="connsiteX6" fmla="*/ 230231 w 822401"/>
              <a:gd name="connsiteY6" fmla="*/ 360000 h 720000"/>
              <a:gd name="connsiteX7" fmla="*/ 411293 w 822401"/>
              <a:gd name="connsiteY7" fmla="*/ 541063 h 720000"/>
              <a:gd name="connsiteX8" fmla="*/ 592355 w 822401"/>
              <a:gd name="connsiteY8" fmla="*/ 360000 h 720000"/>
              <a:gd name="connsiteX9" fmla="*/ 411293 w 822401"/>
              <a:gd name="connsiteY9" fmla="*/ 178938 h 720000"/>
              <a:gd name="connsiteX10" fmla="*/ 219884 w 822401"/>
              <a:gd name="connsiteY10" fmla="*/ 0 h 720000"/>
              <a:gd name="connsiteX11" fmla="*/ 602517 w 822401"/>
              <a:gd name="connsiteY11" fmla="*/ 0 h 720000"/>
              <a:gd name="connsiteX12" fmla="*/ 627275 w 822401"/>
              <a:gd name="connsiteY12" fmla="*/ 14319 h 720000"/>
              <a:gd name="connsiteX13" fmla="*/ 818591 w 822401"/>
              <a:gd name="connsiteY13" fmla="*/ 345682 h 720000"/>
              <a:gd name="connsiteX14" fmla="*/ 818591 w 822401"/>
              <a:gd name="connsiteY14" fmla="*/ 374319 h 720000"/>
              <a:gd name="connsiteX15" fmla="*/ 627367 w 822401"/>
              <a:gd name="connsiteY15" fmla="*/ 705682 h 720000"/>
              <a:gd name="connsiteX16" fmla="*/ 602609 w 822401"/>
              <a:gd name="connsiteY16" fmla="*/ 720000 h 720000"/>
              <a:gd name="connsiteX17" fmla="*/ 219977 w 822401"/>
              <a:gd name="connsiteY17" fmla="*/ 720000 h 720000"/>
              <a:gd name="connsiteX18" fmla="*/ 195219 w 822401"/>
              <a:gd name="connsiteY18" fmla="*/ 705682 h 720000"/>
              <a:gd name="connsiteX19" fmla="*/ 3811 w 822401"/>
              <a:gd name="connsiteY19" fmla="*/ 374319 h 720000"/>
              <a:gd name="connsiteX20" fmla="*/ 3811 w 822401"/>
              <a:gd name="connsiteY20" fmla="*/ 345682 h 720000"/>
              <a:gd name="connsiteX21" fmla="*/ 195127 w 822401"/>
              <a:gd name="connsiteY21" fmla="*/ 14319 h 720000"/>
              <a:gd name="connsiteX22" fmla="*/ 219884 w 822401"/>
              <a:gd name="connsiteY22" fmla="*/ 0 h 720000"/>
            </a:gdLst>
            <a:ahLst/>
            <a:cxnLst/>
            <a:rect l="l" t="t" r="r" b="b"/>
            <a:pathLst>
              <a:path w="822401" h="720000">
                <a:moveTo>
                  <a:pt x="411293" y="234366"/>
                </a:moveTo>
                <a:cubicBezTo>
                  <a:pt x="480577" y="234366"/>
                  <a:pt x="536928" y="290716"/>
                  <a:pt x="536928" y="360000"/>
                </a:cubicBezTo>
                <a:cubicBezTo>
                  <a:pt x="536928" y="429284"/>
                  <a:pt x="480577" y="485635"/>
                  <a:pt x="411293" y="485635"/>
                </a:cubicBezTo>
                <a:cubicBezTo>
                  <a:pt x="342009" y="485635"/>
                  <a:pt x="285659" y="429284"/>
                  <a:pt x="285659" y="360000"/>
                </a:cubicBezTo>
                <a:cubicBezTo>
                  <a:pt x="285659" y="290716"/>
                  <a:pt x="342009" y="234366"/>
                  <a:pt x="411293" y="234366"/>
                </a:cubicBezTo>
                <a:close/>
                <a:moveTo>
                  <a:pt x="411293" y="178938"/>
                </a:moveTo>
                <a:cubicBezTo>
                  <a:pt x="311432" y="178938"/>
                  <a:pt x="230231" y="260139"/>
                  <a:pt x="230231" y="360000"/>
                </a:cubicBezTo>
                <a:cubicBezTo>
                  <a:pt x="230231" y="459862"/>
                  <a:pt x="311432" y="541063"/>
                  <a:pt x="411293" y="541063"/>
                </a:cubicBezTo>
                <a:cubicBezTo>
                  <a:pt x="511154" y="541063"/>
                  <a:pt x="592355" y="459862"/>
                  <a:pt x="592355" y="360000"/>
                </a:cubicBezTo>
                <a:cubicBezTo>
                  <a:pt x="592355" y="260139"/>
                  <a:pt x="511154" y="178938"/>
                  <a:pt x="411293" y="178938"/>
                </a:cubicBezTo>
                <a:close/>
                <a:moveTo>
                  <a:pt x="219884" y="0"/>
                </a:moveTo>
                <a:lnTo>
                  <a:pt x="602517" y="0"/>
                </a:lnTo>
                <a:cubicBezTo>
                  <a:pt x="612679" y="0"/>
                  <a:pt x="622194" y="5451"/>
                  <a:pt x="627275" y="14319"/>
                </a:cubicBezTo>
                <a:lnTo>
                  <a:pt x="818591" y="345682"/>
                </a:lnTo>
                <a:cubicBezTo>
                  <a:pt x="823672" y="354550"/>
                  <a:pt x="823672" y="365451"/>
                  <a:pt x="818591" y="374319"/>
                </a:cubicBezTo>
                <a:lnTo>
                  <a:pt x="627367" y="705682"/>
                </a:lnTo>
                <a:cubicBezTo>
                  <a:pt x="622286" y="714550"/>
                  <a:pt x="612771" y="720000"/>
                  <a:pt x="602609" y="720000"/>
                </a:cubicBezTo>
                <a:lnTo>
                  <a:pt x="219977" y="720000"/>
                </a:lnTo>
                <a:cubicBezTo>
                  <a:pt x="209815" y="720000"/>
                  <a:pt x="200300" y="714550"/>
                  <a:pt x="195219" y="705682"/>
                </a:cubicBezTo>
                <a:lnTo>
                  <a:pt x="3811" y="374319"/>
                </a:lnTo>
                <a:cubicBezTo>
                  <a:pt x="-1270" y="365543"/>
                  <a:pt x="-1270" y="354550"/>
                  <a:pt x="3811" y="345682"/>
                </a:cubicBezTo>
                <a:lnTo>
                  <a:pt x="195127" y="14319"/>
                </a:lnTo>
                <a:cubicBezTo>
                  <a:pt x="200208" y="5451"/>
                  <a:pt x="209723" y="0"/>
                  <a:pt x="219884" y="0"/>
                </a:cubicBezTo>
                <a:close/>
              </a:path>
            </a:pathLst>
          </a:custGeom>
          <a:solidFill>
            <a:schemeClr val="bg1"/>
          </a:solidFill>
          <a:ln w="12700" cap="sq">
            <a:noFill/>
            <a:miter/>
          </a:ln>
          <a:effectLst/>
        </p:spPr>
        <p:txBody>
          <a:bodyPr vert="horz" wrap="square" lIns="91440" tIns="45720" rIns="91440" bIns="45720" rtlCol="0" anchor="ctr"/>
          <a:lstStyle/>
          <a:p>
            <a:pPr algn="ctr">
              <a:lnSpc>
                <a:spcPct val="110000"/>
              </a:lnSpc>
            </a:pPr>
            <a:endParaRPr kumimoji="1" lang="zh-CN" altLang="en-US"/>
          </a:p>
        </p:txBody>
      </p:sp>
      <p:sp>
        <p:nvSpPr>
          <p:cNvPr id="10" name="标题 1"/>
          <p:cNvSpPr txBox="1"/>
          <p:nvPr/>
        </p:nvSpPr>
        <p:spPr>
          <a:xfrm>
            <a:off x="6987976" y="1475277"/>
            <a:ext cx="410608" cy="387007"/>
          </a:xfrm>
          <a:custGeom>
            <a:avLst/>
            <a:gdLst>
              <a:gd name="connsiteX0" fmla="*/ 565749 w 763907"/>
              <a:gd name="connsiteY0" fmla="*/ 529546 h 720000"/>
              <a:gd name="connsiteX1" fmla="*/ 585849 w 763907"/>
              <a:gd name="connsiteY1" fmla="*/ 537865 h 720000"/>
              <a:gd name="connsiteX2" fmla="*/ 698960 w 763907"/>
              <a:gd name="connsiteY2" fmla="*/ 650977 h 720000"/>
              <a:gd name="connsiteX3" fmla="*/ 698960 w 763907"/>
              <a:gd name="connsiteY3" fmla="*/ 691178 h 720000"/>
              <a:gd name="connsiteX4" fmla="*/ 678860 w 763907"/>
              <a:gd name="connsiteY4" fmla="*/ 699521 h 720000"/>
              <a:gd name="connsiteX5" fmla="*/ 658760 w 763907"/>
              <a:gd name="connsiteY5" fmla="*/ 691178 h 720000"/>
              <a:gd name="connsiteX6" fmla="*/ 545648 w 763907"/>
              <a:gd name="connsiteY6" fmla="*/ 578066 h 720000"/>
              <a:gd name="connsiteX7" fmla="*/ 545648 w 763907"/>
              <a:gd name="connsiteY7" fmla="*/ 537865 h 720000"/>
              <a:gd name="connsiteX8" fmla="*/ 565749 w 763907"/>
              <a:gd name="connsiteY8" fmla="*/ 529546 h 720000"/>
              <a:gd name="connsiteX9" fmla="*/ 565749 w 763907"/>
              <a:gd name="connsiteY9" fmla="*/ 359807 h 720000"/>
              <a:gd name="connsiteX10" fmla="*/ 735464 w 763907"/>
              <a:gd name="connsiteY10" fmla="*/ 359807 h 720000"/>
              <a:gd name="connsiteX11" fmla="*/ 763907 w 763907"/>
              <a:gd name="connsiteY11" fmla="*/ 388251 h 720000"/>
              <a:gd name="connsiteX12" fmla="*/ 735464 w 763907"/>
              <a:gd name="connsiteY12" fmla="*/ 416695 h 720000"/>
              <a:gd name="connsiteX13" fmla="*/ 565749 w 763907"/>
              <a:gd name="connsiteY13" fmla="*/ 416695 h 720000"/>
              <a:gd name="connsiteX14" fmla="*/ 537305 w 763907"/>
              <a:gd name="connsiteY14" fmla="*/ 388251 h 720000"/>
              <a:gd name="connsiteX15" fmla="*/ 565749 w 763907"/>
              <a:gd name="connsiteY15" fmla="*/ 359807 h 720000"/>
              <a:gd name="connsiteX16" fmla="*/ 678860 w 763907"/>
              <a:gd name="connsiteY16" fmla="*/ 77005 h 720000"/>
              <a:gd name="connsiteX17" fmla="*/ 698960 w 763907"/>
              <a:gd name="connsiteY17" fmla="*/ 85325 h 720000"/>
              <a:gd name="connsiteX18" fmla="*/ 698960 w 763907"/>
              <a:gd name="connsiteY18" fmla="*/ 125525 h 720000"/>
              <a:gd name="connsiteX19" fmla="*/ 585849 w 763907"/>
              <a:gd name="connsiteY19" fmla="*/ 238636 h 720000"/>
              <a:gd name="connsiteX20" fmla="*/ 565749 w 763907"/>
              <a:gd name="connsiteY20" fmla="*/ 246980 h 720000"/>
              <a:gd name="connsiteX21" fmla="*/ 545648 w 763907"/>
              <a:gd name="connsiteY21" fmla="*/ 238636 h 720000"/>
              <a:gd name="connsiteX22" fmla="*/ 545648 w 763907"/>
              <a:gd name="connsiteY22" fmla="*/ 198436 h 720000"/>
              <a:gd name="connsiteX23" fmla="*/ 658760 w 763907"/>
              <a:gd name="connsiteY23" fmla="*/ 85325 h 720000"/>
              <a:gd name="connsiteX24" fmla="*/ 678860 w 763907"/>
              <a:gd name="connsiteY24" fmla="*/ 77005 h 720000"/>
              <a:gd name="connsiteX25" fmla="*/ 362802 w 763907"/>
              <a:gd name="connsiteY25" fmla="*/ 5 h 720000"/>
              <a:gd name="connsiteX26" fmla="*/ 422012 w 763907"/>
              <a:gd name="connsiteY26" fmla="*/ 16490 h 720000"/>
              <a:gd name="connsiteX27" fmla="*/ 481080 w 763907"/>
              <a:gd name="connsiteY27" fmla="*/ 119457 h 720000"/>
              <a:gd name="connsiteX28" fmla="*/ 481080 w 763907"/>
              <a:gd name="connsiteY28" fmla="*/ 600631 h 720000"/>
              <a:gd name="connsiteX29" fmla="*/ 422012 w 763907"/>
              <a:gd name="connsiteY29" fmla="*/ 703598 h 720000"/>
              <a:gd name="connsiteX30" fmla="*/ 361806 w 763907"/>
              <a:gd name="connsiteY30" fmla="*/ 720000 h 720000"/>
              <a:gd name="connsiteX31" fmla="*/ 303306 w 763907"/>
              <a:gd name="connsiteY31" fmla="*/ 704546 h 720000"/>
              <a:gd name="connsiteX32" fmla="*/ 60870 w 763907"/>
              <a:gd name="connsiteY32" fmla="*/ 568300 h 720000"/>
              <a:gd name="connsiteX33" fmla="*/ 0 w 763907"/>
              <a:gd name="connsiteY33" fmla="*/ 464291 h 720000"/>
              <a:gd name="connsiteX34" fmla="*/ 0 w 763907"/>
              <a:gd name="connsiteY34" fmla="*/ 255702 h 720000"/>
              <a:gd name="connsiteX35" fmla="*/ 60870 w 763907"/>
              <a:gd name="connsiteY35" fmla="*/ 151693 h 720000"/>
              <a:gd name="connsiteX36" fmla="*/ 303306 w 763907"/>
              <a:gd name="connsiteY36" fmla="*/ 15447 h 720000"/>
              <a:gd name="connsiteX37" fmla="*/ 362802 w 763907"/>
              <a:gd name="connsiteY37" fmla="*/ 5 h 720000"/>
            </a:gdLst>
            <a:ahLst/>
            <a:cxnLst/>
            <a:rect l="l" t="t" r="r" b="b"/>
            <a:pathLst>
              <a:path w="763907" h="720000">
                <a:moveTo>
                  <a:pt x="565749" y="529546"/>
                </a:moveTo>
                <a:cubicBezTo>
                  <a:pt x="573025" y="529546"/>
                  <a:pt x="580302" y="532319"/>
                  <a:pt x="585849" y="537865"/>
                </a:cubicBezTo>
                <a:lnTo>
                  <a:pt x="698960" y="650977"/>
                </a:lnTo>
                <a:cubicBezTo>
                  <a:pt x="710054" y="662070"/>
                  <a:pt x="710054" y="680084"/>
                  <a:pt x="698960" y="691178"/>
                </a:cubicBezTo>
                <a:cubicBezTo>
                  <a:pt x="693461" y="696677"/>
                  <a:pt x="686161" y="699521"/>
                  <a:pt x="678860" y="699521"/>
                </a:cubicBezTo>
                <a:cubicBezTo>
                  <a:pt x="671560" y="699521"/>
                  <a:pt x="664259" y="696771"/>
                  <a:pt x="658760" y="691178"/>
                </a:cubicBezTo>
                <a:lnTo>
                  <a:pt x="545648" y="578066"/>
                </a:lnTo>
                <a:cubicBezTo>
                  <a:pt x="534555" y="566973"/>
                  <a:pt x="534555" y="548959"/>
                  <a:pt x="545648" y="537865"/>
                </a:cubicBezTo>
                <a:cubicBezTo>
                  <a:pt x="551195" y="532319"/>
                  <a:pt x="558471" y="529546"/>
                  <a:pt x="565749" y="529546"/>
                </a:cubicBezTo>
                <a:close/>
                <a:moveTo>
                  <a:pt x="565749" y="359807"/>
                </a:moveTo>
                <a:lnTo>
                  <a:pt x="735464" y="359807"/>
                </a:lnTo>
                <a:cubicBezTo>
                  <a:pt x="751202" y="359807"/>
                  <a:pt x="763907" y="372512"/>
                  <a:pt x="763907" y="388251"/>
                </a:cubicBezTo>
                <a:cubicBezTo>
                  <a:pt x="763907" y="403990"/>
                  <a:pt x="751107" y="416695"/>
                  <a:pt x="735464" y="416695"/>
                </a:cubicBezTo>
                <a:lnTo>
                  <a:pt x="565749" y="416695"/>
                </a:lnTo>
                <a:cubicBezTo>
                  <a:pt x="550010" y="416695"/>
                  <a:pt x="537305" y="403990"/>
                  <a:pt x="537305" y="388251"/>
                </a:cubicBezTo>
                <a:cubicBezTo>
                  <a:pt x="537305" y="372512"/>
                  <a:pt x="550010" y="359807"/>
                  <a:pt x="565749" y="359807"/>
                </a:cubicBezTo>
                <a:close/>
                <a:moveTo>
                  <a:pt x="678860" y="77005"/>
                </a:moveTo>
                <a:cubicBezTo>
                  <a:pt x="686137" y="77005"/>
                  <a:pt x="693414" y="79778"/>
                  <a:pt x="698960" y="85325"/>
                </a:cubicBezTo>
                <a:cubicBezTo>
                  <a:pt x="710054" y="96418"/>
                  <a:pt x="710054" y="114432"/>
                  <a:pt x="698960" y="125525"/>
                </a:cubicBezTo>
                <a:lnTo>
                  <a:pt x="585849" y="238636"/>
                </a:lnTo>
                <a:cubicBezTo>
                  <a:pt x="580350" y="244231"/>
                  <a:pt x="573049" y="246980"/>
                  <a:pt x="565749" y="246980"/>
                </a:cubicBezTo>
                <a:cubicBezTo>
                  <a:pt x="558448" y="246980"/>
                  <a:pt x="551147" y="244231"/>
                  <a:pt x="545648" y="238636"/>
                </a:cubicBezTo>
                <a:cubicBezTo>
                  <a:pt x="534555" y="227543"/>
                  <a:pt x="534555" y="209529"/>
                  <a:pt x="545648" y="198436"/>
                </a:cubicBezTo>
                <a:lnTo>
                  <a:pt x="658760" y="85325"/>
                </a:lnTo>
                <a:cubicBezTo>
                  <a:pt x="664306" y="79778"/>
                  <a:pt x="671583" y="77005"/>
                  <a:pt x="678860" y="77005"/>
                </a:cubicBezTo>
                <a:close/>
                <a:moveTo>
                  <a:pt x="362802" y="5"/>
                </a:moveTo>
                <a:cubicBezTo>
                  <a:pt x="383186" y="183"/>
                  <a:pt x="403524" y="5682"/>
                  <a:pt x="422012" y="16490"/>
                </a:cubicBezTo>
                <a:cubicBezTo>
                  <a:pt x="458989" y="38108"/>
                  <a:pt x="481080" y="76601"/>
                  <a:pt x="481080" y="119457"/>
                </a:cubicBezTo>
                <a:lnTo>
                  <a:pt x="481080" y="600631"/>
                </a:lnTo>
                <a:cubicBezTo>
                  <a:pt x="481080" y="643486"/>
                  <a:pt x="458989" y="681980"/>
                  <a:pt x="422012" y="703598"/>
                </a:cubicBezTo>
                <a:cubicBezTo>
                  <a:pt x="403240" y="714501"/>
                  <a:pt x="382475" y="720000"/>
                  <a:pt x="361806" y="720000"/>
                </a:cubicBezTo>
                <a:cubicBezTo>
                  <a:pt x="341706" y="720000"/>
                  <a:pt x="321700" y="714881"/>
                  <a:pt x="303306" y="704546"/>
                </a:cubicBezTo>
                <a:lnTo>
                  <a:pt x="60870" y="568300"/>
                </a:lnTo>
                <a:cubicBezTo>
                  <a:pt x="23324" y="547157"/>
                  <a:pt x="0" y="507336"/>
                  <a:pt x="0" y="464291"/>
                </a:cubicBezTo>
                <a:lnTo>
                  <a:pt x="0" y="255702"/>
                </a:lnTo>
                <a:cubicBezTo>
                  <a:pt x="0" y="212657"/>
                  <a:pt x="23324" y="172742"/>
                  <a:pt x="60870" y="151693"/>
                </a:cubicBezTo>
                <a:lnTo>
                  <a:pt x="303306" y="15447"/>
                </a:lnTo>
                <a:cubicBezTo>
                  <a:pt x="321984" y="4970"/>
                  <a:pt x="342417" y="-173"/>
                  <a:pt x="362802" y="5"/>
                </a:cubicBezTo>
                <a:close/>
              </a:path>
            </a:pathLst>
          </a:custGeom>
          <a:solidFill>
            <a:schemeClr val="bg1"/>
          </a:solidFill>
          <a:ln w="12700" cap="sq">
            <a:noFill/>
            <a:miter/>
          </a:ln>
          <a:effectLst/>
        </p:spPr>
        <p:txBody>
          <a:bodyPr vert="horz" wrap="square" lIns="91440" tIns="45720" rIns="91440" bIns="45720" rtlCol="0" anchor="ctr"/>
          <a:lstStyle/>
          <a:p>
            <a:pPr algn="ctr">
              <a:lnSpc>
                <a:spcPct val="110000"/>
              </a:lnSpc>
            </a:pPr>
            <a:endParaRPr kumimoji="1" lang="zh-CN" altLang="en-US"/>
          </a:p>
        </p:txBody>
      </p:sp>
      <p:sp>
        <p:nvSpPr>
          <p:cNvPr id="11" name="标题 1"/>
          <p:cNvSpPr txBox="1"/>
          <p:nvPr/>
        </p:nvSpPr>
        <p:spPr>
          <a:xfrm>
            <a:off x="1346708" y="4437163"/>
            <a:ext cx="2808732" cy="276999"/>
          </a:xfrm>
          <a:prstGeom prst="rect">
            <a:avLst/>
          </a:prstGeom>
          <a:noFill/>
          <a:ln cap="sq">
            <a:noFill/>
          </a:ln>
          <a:effectLst/>
        </p:spPr>
        <p:txBody>
          <a:bodyPr vert="horz" wrap="square" lIns="0" tIns="0" rIns="0" bIns="0" rtlCol="0" anchor="b"/>
          <a:lstStyle/>
          <a:p>
            <a:pPr algn="l">
              <a:lnSpc>
                <a:spcPct val="130000"/>
              </a:lnSpc>
            </a:pPr>
            <a:r>
              <a:rPr kumimoji="1" lang="en-US" altLang="zh-CN" sz="1600">
                <a:ln w="12700">
                  <a:noFill/>
                </a:ln>
                <a:solidFill>
                  <a:srgbClr val="000000">
                    <a:alpha val="100000"/>
                  </a:srgbClr>
                </a:solidFill>
                <a:latin typeface="Source Han Sans CN Bold" panose="020B0800000000000000" charset="-122"/>
                <a:ea typeface="Source Han Sans CN Bold" panose="020B0800000000000000" charset="-122"/>
                <a:cs typeface="Source Han Sans CN Bold" panose="020B0800000000000000" charset="-122"/>
              </a:rPr>
              <a:t>依据国家及地方政策</a:t>
            </a:r>
            <a:endParaRPr kumimoji="1" lang="zh-CN" altLang="en-US"/>
          </a:p>
        </p:txBody>
      </p:sp>
      <p:sp>
        <p:nvSpPr>
          <p:cNvPr id="12" name="标题 1"/>
          <p:cNvSpPr txBox="1"/>
          <p:nvPr/>
        </p:nvSpPr>
        <p:spPr>
          <a:xfrm>
            <a:off x="294640" y="4797425"/>
            <a:ext cx="4107815" cy="1811020"/>
          </a:xfrm>
          <a:prstGeom prst="rect">
            <a:avLst/>
          </a:prstGeom>
          <a:noFill/>
          <a:ln>
            <a:noFill/>
          </a:ln>
        </p:spPr>
        <p:txBody>
          <a:bodyPr vert="horz" wrap="square" lIns="0" tIns="0" rIns="0" bIns="0" rtlCol="0" anchor="t"/>
          <a:lstStyle/>
          <a:p>
            <a:pPr algn="l">
              <a:lnSpc>
                <a:spcPct val="150000"/>
              </a:lnSpc>
            </a:pPr>
            <a:r>
              <a:rPr kumimoji="1" lang="en-US" altLang="zh-CN" sz="1100">
                <a:ln w="12700">
                  <a:noFill/>
                </a:ln>
                <a:solidFill>
                  <a:srgbClr val="000000">
                    <a:alpha val="100000"/>
                  </a:srgbClr>
                </a:solidFill>
                <a:latin typeface="Source Han Sans" panose="020B0500000000000000" charset="-122"/>
                <a:ea typeface="Source Han Sans" panose="020B0500000000000000" charset="-122"/>
                <a:cs typeface="Source Han Sans" panose="020B0500000000000000" charset="-122"/>
              </a:rPr>
              <a:t>依据《社会救助暂行办法》《民政部关于印发〈特困人员认定办法〉的通知》</a:t>
            </a:r>
            <a:r>
              <a:rPr kumimoji="1" lang="en-US" altLang="zh-CN" sz="1100">
                <a:ln w="12700">
                  <a:noFill/>
                </a:ln>
                <a:solidFill>
                  <a:srgbClr val="000000">
                    <a:alpha val="100000"/>
                  </a:srgbClr>
                </a:solidFill>
                <a:latin typeface="Source Han Sans" panose="020B0500000000000000" charset="-122"/>
                <a:ea typeface="Source Han Sans" panose="020B0500000000000000" charset="-122"/>
                <a:cs typeface="Source Han Sans" panose="020B0500000000000000" charset="-122"/>
                <a:sym typeface="+mn-ea"/>
              </a:rPr>
              <a:t>《内蒙古自治区人民政府关于进一步健全特困人员救助供养制度的实施意见》《内蒙古自治区民政厅关于进一步加强特困人员救助供养工作规范化管理的通知》《呼伦贝尔市改革完善社会救助制度的实施方案》《呼伦贝尔市特困人员认定办法》</a:t>
            </a:r>
            <a:r>
              <a:rPr kumimoji="1" lang="en-US" altLang="zh-CN" sz="1100">
                <a:ln w="12700">
                  <a:noFill/>
                </a:ln>
                <a:solidFill>
                  <a:srgbClr val="000000">
                    <a:alpha val="100000"/>
                  </a:srgbClr>
                </a:solidFill>
                <a:latin typeface="Source Han Sans" panose="020B0500000000000000" charset="-122"/>
                <a:ea typeface="Source Han Sans" panose="020B0500000000000000" charset="-122"/>
                <a:cs typeface="Source Han Sans" panose="020B0500000000000000" charset="-122"/>
              </a:rPr>
              <a:t>等文件制定本办法。结合陈巴尔虎旗实际，将铸牢中华民族共同体意识融入特困供养人员认定办法。</a:t>
            </a:r>
            <a:endParaRPr kumimoji="1" lang="zh-CN" altLang="en-US" sz="1100"/>
          </a:p>
        </p:txBody>
      </p:sp>
      <p:sp>
        <p:nvSpPr>
          <p:cNvPr id="13" name="标题 1"/>
          <p:cNvSpPr txBox="1"/>
          <p:nvPr/>
        </p:nvSpPr>
        <p:spPr>
          <a:xfrm>
            <a:off x="2351405" y="2781535"/>
            <a:ext cx="3042920" cy="276999"/>
          </a:xfrm>
          <a:prstGeom prst="rect">
            <a:avLst/>
          </a:prstGeom>
          <a:noFill/>
          <a:ln cap="sq">
            <a:noFill/>
          </a:ln>
          <a:effectLst/>
        </p:spPr>
        <p:txBody>
          <a:bodyPr vert="horz" wrap="square" lIns="0" tIns="0" rIns="0" bIns="0" rtlCol="0" anchor="b"/>
          <a:lstStyle/>
          <a:p>
            <a:pPr algn="l">
              <a:lnSpc>
                <a:spcPct val="130000"/>
              </a:lnSpc>
            </a:pPr>
            <a:r>
              <a:rPr kumimoji="1" lang="en-US" altLang="zh-CN" sz="1600">
                <a:ln w="12700">
                  <a:noFill/>
                </a:ln>
                <a:solidFill>
                  <a:srgbClr val="000000">
                    <a:alpha val="100000"/>
                  </a:srgbClr>
                </a:solidFill>
                <a:latin typeface="Source Han Sans CN Bold" panose="020B0800000000000000" charset="-122"/>
                <a:ea typeface="Source Han Sans CN Bold" panose="020B0800000000000000" charset="-122"/>
                <a:cs typeface="Source Han Sans CN Bold" panose="020B0800000000000000" charset="-122"/>
              </a:rPr>
              <a:t>明确适用范围</a:t>
            </a:r>
            <a:endParaRPr kumimoji="1" lang="zh-CN" altLang="en-US"/>
          </a:p>
        </p:txBody>
      </p:sp>
      <p:sp>
        <p:nvSpPr>
          <p:cNvPr id="14" name="标题 1"/>
          <p:cNvSpPr txBox="1"/>
          <p:nvPr/>
        </p:nvSpPr>
        <p:spPr>
          <a:xfrm>
            <a:off x="2279651" y="3068997"/>
            <a:ext cx="3048000" cy="1025317"/>
          </a:xfrm>
          <a:prstGeom prst="rect">
            <a:avLst/>
          </a:prstGeom>
          <a:noFill/>
          <a:ln>
            <a:noFill/>
          </a:ln>
        </p:spPr>
        <p:txBody>
          <a:bodyPr vert="horz" wrap="square" lIns="0" tIns="0" rIns="0" bIns="0" rtlCol="0" anchor="t"/>
          <a:lstStyle/>
          <a:p>
            <a:pPr algn="l">
              <a:lnSpc>
                <a:spcPct val="150000"/>
              </a:lnSpc>
            </a:pPr>
            <a:r>
              <a:rPr kumimoji="1" lang="en-US" altLang="zh-CN" sz="1400">
                <a:ln w="12700">
                  <a:noFill/>
                </a:ln>
                <a:solidFill>
                  <a:srgbClr val="000000">
                    <a:alpha val="100000"/>
                  </a:srgbClr>
                </a:solidFill>
                <a:latin typeface="Source Han Sans" panose="020B0500000000000000" charset="-122"/>
                <a:ea typeface="Source Han Sans" panose="020B0500000000000000" charset="-122"/>
                <a:cs typeface="Source Han Sans" panose="020B0500000000000000" charset="-122"/>
              </a:rPr>
              <a:t>适用于陈巴尔虎旗行政区域内特困供养人员认定及救助供养工作。
确保特困供养工作规范、有序开展。</a:t>
            </a:r>
            <a:endParaRPr kumimoji="1" lang="zh-CN" altLang="en-US"/>
          </a:p>
        </p:txBody>
      </p:sp>
      <p:sp>
        <p:nvSpPr>
          <p:cNvPr id="15" name="标题 1"/>
          <p:cNvSpPr txBox="1"/>
          <p:nvPr/>
        </p:nvSpPr>
        <p:spPr>
          <a:xfrm>
            <a:off x="3431325" y="1011178"/>
            <a:ext cx="2740240" cy="276999"/>
          </a:xfrm>
          <a:prstGeom prst="rect">
            <a:avLst/>
          </a:prstGeom>
          <a:noFill/>
          <a:ln cap="sq">
            <a:noFill/>
          </a:ln>
          <a:effectLst/>
        </p:spPr>
        <p:txBody>
          <a:bodyPr vert="horz" wrap="square" lIns="0" tIns="0" rIns="0" bIns="0" rtlCol="0" anchor="b"/>
          <a:lstStyle/>
          <a:p>
            <a:pPr algn="l">
              <a:lnSpc>
                <a:spcPct val="130000"/>
              </a:lnSpc>
            </a:pPr>
            <a:r>
              <a:rPr kumimoji="1" lang="en-US" altLang="zh-CN" sz="1600">
                <a:ln w="12700">
                  <a:noFill/>
                </a:ln>
                <a:solidFill>
                  <a:srgbClr val="000000">
                    <a:alpha val="100000"/>
                  </a:srgbClr>
                </a:solidFill>
                <a:latin typeface="Source Han Sans CN Bold" panose="020B0800000000000000" charset="-122"/>
                <a:ea typeface="Source Han Sans CN Bold" panose="020B0800000000000000" charset="-122"/>
                <a:cs typeface="Source Han Sans CN Bold" panose="020B0800000000000000" charset="-122"/>
              </a:rPr>
              <a:t>规范工作流程</a:t>
            </a:r>
            <a:endParaRPr kumimoji="1" lang="zh-CN" altLang="en-US"/>
          </a:p>
        </p:txBody>
      </p:sp>
      <p:sp>
        <p:nvSpPr>
          <p:cNvPr id="16" name="标题 1"/>
          <p:cNvSpPr txBox="1"/>
          <p:nvPr/>
        </p:nvSpPr>
        <p:spPr>
          <a:xfrm>
            <a:off x="3381375" y="1353820"/>
            <a:ext cx="2745105" cy="1096645"/>
          </a:xfrm>
          <a:prstGeom prst="rect">
            <a:avLst/>
          </a:prstGeom>
          <a:noFill/>
          <a:ln>
            <a:noFill/>
          </a:ln>
        </p:spPr>
        <p:txBody>
          <a:bodyPr vert="horz" wrap="square" lIns="0" tIns="0" rIns="0" bIns="0" rtlCol="0" anchor="t"/>
          <a:lstStyle/>
          <a:p>
            <a:pPr algn="l">
              <a:lnSpc>
                <a:spcPct val="150000"/>
              </a:lnSpc>
            </a:pPr>
            <a:r>
              <a:rPr kumimoji="1" lang="en-US" altLang="zh-CN" sz="1100">
                <a:ln w="12700">
                  <a:noFill/>
                </a:ln>
                <a:solidFill>
                  <a:srgbClr val="000000">
                    <a:alpha val="100000"/>
                  </a:srgbClr>
                </a:solidFill>
                <a:latin typeface="Source Han Sans" panose="020B0500000000000000" charset="-122"/>
                <a:ea typeface="Source Han Sans" panose="020B0500000000000000" charset="-122"/>
                <a:cs typeface="Source Han Sans" panose="020B0500000000000000" charset="-122"/>
              </a:rPr>
              <a:t>明确苏木镇人民政府、国营牧场统筹做好本行政区域内特困人员认定及救助供养工作。
嘎查（社区）居民委员会协助做好相关工作，确保工作顺利推进。</a:t>
            </a:r>
            <a:endParaRPr kumimoji="1" lang="zh-CN" altLang="en-US"/>
          </a:p>
        </p:txBody>
      </p:sp>
      <p:sp>
        <p:nvSpPr>
          <p:cNvPr id="17" name="标题 1"/>
          <p:cNvSpPr txBox="1"/>
          <p:nvPr/>
        </p:nvSpPr>
        <p:spPr>
          <a:xfrm>
            <a:off x="-324000" y="319667"/>
            <a:ext cx="648000" cy="648000"/>
          </a:xfrm>
          <a:prstGeom prst="ellipse">
            <a:avLst/>
          </a:prstGeom>
          <a:noFill/>
          <a:ln w="114300" cap="sq">
            <a:solidFill>
              <a:schemeClr val="accent1"/>
            </a:solidFill>
            <a:miter/>
          </a:ln>
        </p:spPr>
        <p:txBody>
          <a:bodyPr vert="horz" wrap="square" lIns="91440" tIns="45720" rIns="91440" bIns="45720" rtlCol="0" anchor="ctr"/>
          <a:lstStyle/>
          <a:p>
            <a:pPr algn="ctr">
              <a:lnSpc>
                <a:spcPct val="110000"/>
              </a:lnSpc>
            </a:pPr>
            <a:endParaRPr kumimoji="1" lang="zh-CN" altLang="en-US"/>
          </a:p>
        </p:txBody>
      </p:sp>
      <p:sp>
        <p:nvSpPr>
          <p:cNvPr id="18" name="标题 1"/>
          <p:cNvSpPr txBox="1"/>
          <p:nvPr/>
        </p:nvSpPr>
        <p:spPr>
          <a:xfrm>
            <a:off x="660400" y="427667"/>
            <a:ext cx="10858500" cy="432000"/>
          </a:xfrm>
          <a:prstGeom prst="rect">
            <a:avLst/>
          </a:prstGeom>
          <a:noFill/>
          <a:ln>
            <a:noFill/>
          </a:ln>
        </p:spPr>
        <p:txBody>
          <a:bodyPr vert="horz" wrap="square" lIns="0" tIns="0" rIns="0" bIns="0" rtlCol="0" anchor="ctr"/>
          <a:lstStyle/>
          <a:p>
            <a:pPr algn="l">
              <a:lnSpc>
                <a:spcPct val="110000"/>
              </a:lnSpc>
            </a:pPr>
            <a:r>
              <a:rPr kumimoji="1" lang="en-US" altLang="zh-CN" sz="3200">
                <a:ln w="12700">
                  <a:noFill/>
                </a:ln>
                <a:solidFill>
                  <a:srgbClr val="262626">
                    <a:alpha val="100000"/>
                  </a:srgbClr>
                </a:solidFill>
                <a:latin typeface="Source Han Sans CN Bold" panose="020B0800000000000000" charset="-122"/>
                <a:ea typeface="Source Han Sans CN Bold" panose="020B0800000000000000" charset="-122"/>
                <a:cs typeface="Source Han Sans CN Bold" panose="020B0800000000000000" charset="-122"/>
              </a:rPr>
              <a:t>制定依据</a:t>
            </a:r>
            <a:endParaRPr kumimoji="1" lang="zh-CN" alt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txBox="1"/>
          <p:nvPr/>
        </p:nvSpPr>
        <p:spPr>
          <a:xfrm>
            <a:off x="0" y="0"/>
            <a:ext cx="12192000" cy="6858000"/>
          </a:xfrm>
          <a:prstGeom prst="rect">
            <a:avLst/>
          </a:prstGeom>
          <a:solidFill>
            <a:schemeClr val="bg1"/>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3" name="标题 1"/>
          <p:cNvSpPr txBox="1"/>
          <p:nvPr/>
        </p:nvSpPr>
        <p:spPr>
          <a:xfrm>
            <a:off x="5620991" y="1599049"/>
            <a:ext cx="1102705" cy="2041552"/>
          </a:xfrm>
          <a:custGeom>
            <a:avLst/>
            <a:gdLst>
              <a:gd name="T0" fmla="*/ 159 w 283"/>
              <a:gd name="T1" fmla="*/ 316 h 526"/>
              <a:gd name="T2" fmla="*/ 159 w 283"/>
              <a:gd name="T3" fmla="*/ 314 h 526"/>
              <a:gd name="T4" fmla="*/ 196 w 283"/>
              <a:gd name="T5" fmla="*/ 257 h 526"/>
              <a:gd name="T6" fmla="*/ 273 w 283"/>
              <a:gd name="T7" fmla="*/ 128 h 526"/>
              <a:gd name="T8" fmla="*/ 151 w 283"/>
              <a:gd name="T9" fmla="*/ 5 h 526"/>
              <a:gd name="T10" fmla="*/ 9 w 283"/>
              <a:gd name="T11" fmla="*/ 137 h 526"/>
              <a:gd name="T12" fmla="*/ 86 w 283"/>
              <a:gd name="T13" fmla="*/ 257 h 526"/>
              <a:gd name="T14" fmla="*/ 124 w 283"/>
              <a:gd name="T15" fmla="*/ 316 h 526"/>
              <a:gd name="T16" fmla="*/ 124 w 283"/>
              <a:gd name="T17" fmla="*/ 316 h 526"/>
              <a:gd name="T18" fmla="*/ 84 w 283"/>
              <a:gd name="T19" fmla="*/ 373 h 526"/>
              <a:gd name="T20" fmla="*/ 0 w 283"/>
              <a:gd name="T21" fmla="*/ 445 h 526"/>
              <a:gd name="T22" fmla="*/ 141 w 283"/>
              <a:gd name="T23" fmla="*/ 526 h 526"/>
              <a:gd name="T24" fmla="*/ 283 w 283"/>
              <a:gd name="T25" fmla="*/ 445 h 526"/>
              <a:gd name="T26" fmla="*/ 199 w 283"/>
              <a:gd name="T27" fmla="*/ 373 h 526"/>
              <a:gd name="T28" fmla="*/ 159 w 283"/>
              <a:gd name="T29" fmla="*/ 316 h 526"/>
            </a:gdLst>
            <a:ahLst/>
            <a:cxnLst/>
            <a:rect l="0" t="0" r="r" b="b"/>
            <a:pathLst>
              <a:path w="283" h="526">
                <a:moveTo>
                  <a:pt x="159" y="316"/>
                </a:moveTo>
                <a:cubicBezTo>
                  <a:pt x="159" y="314"/>
                  <a:pt x="159" y="314"/>
                  <a:pt x="159" y="314"/>
                </a:cubicBezTo>
                <a:cubicBezTo>
                  <a:pt x="159" y="289"/>
                  <a:pt x="173" y="267"/>
                  <a:pt x="196" y="257"/>
                </a:cubicBezTo>
                <a:cubicBezTo>
                  <a:pt x="244" y="236"/>
                  <a:pt x="277" y="185"/>
                  <a:pt x="273" y="128"/>
                </a:cubicBezTo>
                <a:cubicBezTo>
                  <a:pt x="269" y="63"/>
                  <a:pt x="216" y="10"/>
                  <a:pt x="151" y="5"/>
                </a:cubicBezTo>
                <a:cubicBezTo>
                  <a:pt x="74" y="0"/>
                  <a:pt x="9" y="61"/>
                  <a:pt x="9" y="137"/>
                </a:cubicBezTo>
                <a:cubicBezTo>
                  <a:pt x="9" y="190"/>
                  <a:pt x="41" y="236"/>
                  <a:pt x="86" y="257"/>
                </a:cubicBezTo>
                <a:cubicBezTo>
                  <a:pt x="109" y="268"/>
                  <a:pt x="124" y="291"/>
                  <a:pt x="124" y="316"/>
                </a:cubicBezTo>
                <a:cubicBezTo>
                  <a:pt x="124" y="316"/>
                  <a:pt x="124" y="316"/>
                  <a:pt x="124" y="316"/>
                </a:cubicBezTo>
                <a:cubicBezTo>
                  <a:pt x="124" y="341"/>
                  <a:pt x="108" y="364"/>
                  <a:pt x="84" y="373"/>
                </a:cubicBezTo>
                <a:cubicBezTo>
                  <a:pt x="49" y="387"/>
                  <a:pt x="19" y="412"/>
                  <a:pt x="0" y="445"/>
                </a:cubicBezTo>
                <a:cubicBezTo>
                  <a:pt x="141" y="526"/>
                  <a:pt x="141" y="526"/>
                  <a:pt x="141" y="526"/>
                </a:cubicBezTo>
                <a:cubicBezTo>
                  <a:pt x="283" y="445"/>
                  <a:pt x="283" y="445"/>
                  <a:pt x="283" y="445"/>
                </a:cubicBezTo>
                <a:cubicBezTo>
                  <a:pt x="264" y="412"/>
                  <a:pt x="234" y="387"/>
                  <a:pt x="199" y="373"/>
                </a:cubicBezTo>
                <a:cubicBezTo>
                  <a:pt x="175" y="364"/>
                  <a:pt x="159" y="341"/>
                  <a:pt x="159" y="316"/>
                </a:cubicBezTo>
                <a:close/>
              </a:path>
            </a:pathLst>
          </a:custGeom>
          <a:solidFill>
            <a:schemeClr val="accent1"/>
          </a:solidFill>
          <a:ln cap="sq">
            <a:noFill/>
          </a:ln>
          <a:effectLst/>
        </p:spPr>
        <p:txBody>
          <a:bodyPr vert="horz" wrap="square" lIns="91440" tIns="45720" rIns="91440" bIns="45720" rtlCol="0" anchor="t"/>
          <a:lstStyle/>
          <a:p>
            <a:pPr algn="l">
              <a:lnSpc>
                <a:spcPct val="110000"/>
              </a:lnSpc>
            </a:pPr>
            <a:endParaRPr kumimoji="1" lang="zh-CN" altLang="en-US"/>
          </a:p>
        </p:txBody>
      </p:sp>
      <p:sp>
        <p:nvSpPr>
          <p:cNvPr id="4" name="标题 1"/>
          <p:cNvSpPr txBox="1"/>
          <p:nvPr/>
        </p:nvSpPr>
        <p:spPr>
          <a:xfrm>
            <a:off x="4285050" y="3326175"/>
            <a:ext cx="1886554" cy="1659222"/>
          </a:xfrm>
          <a:custGeom>
            <a:avLst/>
            <a:gdLst>
              <a:gd name="T0" fmla="*/ 293 w 484"/>
              <a:gd name="T1" fmla="*/ 171 h 428"/>
              <a:gd name="T2" fmla="*/ 292 w 484"/>
              <a:gd name="T3" fmla="*/ 172 h 428"/>
              <a:gd name="T4" fmla="*/ 225 w 484"/>
              <a:gd name="T5" fmla="*/ 169 h 428"/>
              <a:gd name="T6" fmla="*/ 74 w 484"/>
              <a:gd name="T7" fmla="*/ 166 h 428"/>
              <a:gd name="T8" fmla="*/ 28 w 484"/>
              <a:gd name="T9" fmla="*/ 333 h 428"/>
              <a:gd name="T10" fmla="*/ 213 w 484"/>
              <a:gd name="T11" fmla="*/ 390 h 428"/>
              <a:gd name="T12" fmla="*/ 279 w 484"/>
              <a:gd name="T13" fmla="*/ 263 h 428"/>
              <a:gd name="T14" fmla="*/ 311 w 484"/>
              <a:gd name="T15" fmla="*/ 202 h 428"/>
              <a:gd name="T16" fmla="*/ 311 w 484"/>
              <a:gd name="T17" fmla="*/ 202 h 428"/>
              <a:gd name="T18" fmla="*/ 381 w 484"/>
              <a:gd name="T19" fmla="*/ 207 h 428"/>
              <a:gd name="T20" fmla="*/ 484 w 484"/>
              <a:gd name="T21" fmla="*/ 244 h 428"/>
              <a:gd name="T22" fmla="*/ 484 w 484"/>
              <a:gd name="T23" fmla="*/ 81 h 428"/>
              <a:gd name="T24" fmla="*/ 343 w 484"/>
              <a:gd name="T25" fmla="*/ 0 h 428"/>
              <a:gd name="T26" fmla="*/ 323 w 484"/>
              <a:gd name="T27" fmla="*/ 108 h 428"/>
              <a:gd name="T28" fmla="*/ 293 w 484"/>
              <a:gd name="T29" fmla="*/ 171 h 428"/>
            </a:gdLst>
            <a:ahLst/>
            <a:cxnLst/>
            <a:rect l="0" t="0" r="r" b="b"/>
            <a:pathLst>
              <a:path w="484" h="428">
                <a:moveTo>
                  <a:pt x="293" y="171"/>
                </a:moveTo>
                <a:cubicBezTo>
                  <a:pt x="292" y="172"/>
                  <a:pt x="292" y="172"/>
                  <a:pt x="292" y="172"/>
                </a:cubicBezTo>
                <a:cubicBezTo>
                  <a:pt x="271" y="184"/>
                  <a:pt x="244" y="183"/>
                  <a:pt x="225" y="169"/>
                </a:cubicBezTo>
                <a:cubicBezTo>
                  <a:pt x="181" y="137"/>
                  <a:pt x="121" y="134"/>
                  <a:pt x="74" y="166"/>
                </a:cubicBezTo>
                <a:cubicBezTo>
                  <a:pt x="19" y="202"/>
                  <a:pt x="0" y="275"/>
                  <a:pt x="28" y="333"/>
                </a:cubicBezTo>
                <a:cubicBezTo>
                  <a:pt x="62" y="403"/>
                  <a:pt x="147" y="428"/>
                  <a:pt x="213" y="390"/>
                </a:cubicBezTo>
                <a:cubicBezTo>
                  <a:pt x="260" y="364"/>
                  <a:pt x="284" y="313"/>
                  <a:pt x="279" y="263"/>
                </a:cubicBezTo>
                <a:cubicBezTo>
                  <a:pt x="276" y="238"/>
                  <a:pt x="289" y="214"/>
                  <a:pt x="311" y="202"/>
                </a:cubicBezTo>
                <a:cubicBezTo>
                  <a:pt x="311" y="202"/>
                  <a:pt x="311" y="202"/>
                  <a:pt x="311" y="202"/>
                </a:cubicBezTo>
                <a:cubicBezTo>
                  <a:pt x="333" y="189"/>
                  <a:pt x="361" y="191"/>
                  <a:pt x="381" y="207"/>
                </a:cubicBezTo>
                <a:cubicBezTo>
                  <a:pt x="410" y="231"/>
                  <a:pt x="447" y="244"/>
                  <a:pt x="484" y="244"/>
                </a:cubicBezTo>
                <a:cubicBezTo>
                  <a:pt x="484" y="81"/>
                  <a:pt x="484" y="81"/>
                  <a:pt x="484" y="81"/>
                </a:cubicBezTo>
                <a:cubicBezTo>
                  <a:pt x="343" y="0"/>
                  <a:pt x="343" y="0"/>
                  <a:pt x="343" y="0"/>
                </a:cubicBezTo>
                <a:cubicBezTo>
                  <a:pt x="324" y="32"/>
                  <a:pt x="317" y="70"/>
                  <a:pt x="323" y="108"/>
                </a:cubicBezTo>
                <a:cubicBezTo>
                  <a:pt x="328" y="133"/>
                  <a:pt x="315" y="158"/>
                  <a:pt x="293" y="171"/>
                </a:cubicBezTo>
                <a:close/>
              </a:path>
            </a:pathLst>
          </a:custGeom>
          <a:solidFill>
            <a:schemeClr val="accent1">
              <a:lumMod val="60000"/>
              <a:lumOff val="40000"/>
            </a:schemeClr>
          </a:solidFill>
          <a:ln cap="sq">
            <a:noFill/>
          </a:ln>
          <a:effectLst/>
        </p:spPr>
        <p:txBody>
          <a:bodyPr vert="horz" wrap="square" lIns="91440" tIns="45720" rIns="91440" bIns="45720" rtlCol="0" anchor="ctr"/>
          <a:lstStyle/>
          <a:p>
            <a:pPr algn="l">
              <a:lnSpc>
                <a:spcPct val="110000"/>
              </a:lnSpc>
            </a:pPr>
            <a:endParaRPr kumimoji="1" lang="zh-CN" altLang="en-US"/>
          </a:p>
        </p:txBody>
      </p:sp>
      <p:sp>
        <p:nvSpPr>
          <p:cNvPr id="5" name="标题 1"/>
          <p:cNvSpPr txBox="1"/>
          <p:nvPr/>
        </p:nvSpPr>
        <p:spPr>
          <a:xfrm>
            <a:off x="6171604" y="3326175"/>
            <a:ext cx="1908698" cy="1640032"/>
          </a:xfrm>
          <a:custGeom>
            <a:avLst/>
            <a:gdLst>
              <a:gd name="T0" fmla="*/ 174 w 490"/>
              <a:gd name="T1" fmla="*/ 202 h 423"/>
              <a:gd name="T2" fmla="*/ 175 w 490"/>
              <a:gd name="T3" fmla="*/ 203 h 423"/>
              <a:gd name="T4" fmla="*/ 206 w 490"/>
              <a:gd name="T5" fmla="*/ 262 h 423"/>
              <a:gd name="T6" fmla="*/ 279 w 490"/>
              <a:gd name="T7" fmla="*/ 394 h 423"/>
              <a:gd name="T8" fmla="*/ 447 w 490"/>
              <a:gd name="T9" fmla="*/ 350 h 423"/>
              <a:gd name="T10" fmla="*/ 404 w 490"/>
              <a:gd name="T11" fmla="*/ 161 h 423"/>
              <a:gd name="T12" fmla="*/ 261 w 490"/>
              <a:gd name="T13" fmla="*/ 168 h 423"/>
              <a:gd name="T14" fmla="*/ 192 w 490"/>
              <a:gd name="T15" fmla="*/ 171 h 423"/>
              <a:gd name="T16" fmla="*/ 192 w 490"/>
              <a:gd name="T17" fmla="*/ 171 h 423"/>
              <a:gd name="T18" fmla="*/ 161 w 490"/>
              <a:gd name="T19" fmla="*/ 108 h 423"/>
              <a:gd name="T20" fmla="*/ 142 w 490"/>
              <a:gd name="T21" fmla="*/ 0 h 423"/>
              <a:gd name="T22" fmla="*/ 0 w 490"/>
              <a:gd name="T23" fmla="*/ 81 h 423"/>
              <a:gd name="T24" fmla="*/ 0 w 490"/>
              <a:gd name="T25" fmla="*/ 244 h 423"/>
              <a:gd name="T26" fmla="*/ 104 w 490"/>
              <a:gd name="T27" fmla="*/ 207 h 423"/>
              <a:gd name="T28" fmla="*/ 174 w 490"/>
              <a:gd name="T29" fmla="*/ 202 h 423"/>
            </a:gdLst>
            <a:ahLst/>
            <a:cxnLst/>
            <a:rect l="0" t="0" r="r" b="b"/>
            <a:pathLst>
              <a:path w="490" h="423">
                <a:moveTo>
                  <a:pt x="174" y="202"/>
                </a:moveTo>
                <a:cubicBezTo>
                  <a:pt x="175" y="203"/>
                  <a:pt x="175" y="203"/>
                  <a:pt x="175" y="203"/>
                </a:cubicBezTo>
                <a:cubicBezTo>
                  <a:pt x="197" y="215"/>
                  <a:pt x="208" y="238"/>
                  <a:pt x="206" y="262"/>
                </a:cubicBezTo>
                <a:cubicBezTo>
                  <a:pt x="201" y="315"/>
                  <a:pt x="228" y="369"/>
                  <a:pt x="279" y="394"/>
                </a:cubicBezTo>
                <a:cubicBezTo>
                  <a:pt x="338" y="423"/>
                  <a:pt x="410" y="404"/>
                  <a:pt x="447" y="350"/>
                </a:cubicBezTo>
                <a:cubicBezTo>
                  <a:pt x="490" y="286"/>
                  <a:pt x="470" y="199"/>
                  <a:pt x="404" y="161"/>
                </a:cubicBezTo>
                <a:cubicBezTo>
                  <a:pt x="357" y="135"/>
                  <a:pt x="302" y="139"/>
                  <a:pt x="261" y="168"/>
                </a:cubicBezTo>
                <a:cubicBezTo>
                  <a:pt x="240" y="183"/>
                  <a:pt x="213" y="184"/>
                  <a:pt x="192" y="171"/>
                </a:cubicBezTo>
                <a:cubicBezTo>
                  <a:pt x="192" y="171"/>
                  <a:pt x="192" y="171"/>
                  <a:pt x="192" y="171"/>
                </a:cubicBezTo>
                <a:cubicBezTo>
                  <a:pt x="169" y="158"/>
                  <a:pt x="157" y="133"/>
                  <a:pt x="161" y="108"/>
                </a:cubicBezTo>
                <a:cubicBezTo>
                  <a:pt x="168" y="70"/>
                  <a:pt x="160" y="32"/>
                  <a:pt x="142" y="0"/>
                </a:cubicBezTo>
                <a:cubicBezTo>
                  <a:pt x="0" y="81"/>
                  <a:pt x="0" y="81"/>
                  <a:pt x="0" y="81"/>
                </a:cubicBezTo>
                <a:cubicBezTo>
                  <a:pt x="0" y="244"/>
                  <a:pt x="0" y="244"/>
                  <a:pt x="0" y="244"/>
                </a:cubicBezTo>
                <a:cubicBezTo>
                  <a:pt x="38" y="244"/>
                  <a:pt x="75" y="231"/>
                  <a:pt x="104" y="207"/>
                </a:cubicBezTo>
                <a:cubicBezTo>
                  <a:pt x="124" y="191"/>
                  <a:pt x="152" y="189"/>
                  <a:pt x="174" y="202"/>
                </a:cubicBezTo>
                <a:close/>
              </a:path>
            </a:pathLst>
          </a:custGeom>
          <a:solidFill>
            <a:schemeClr val="accent2"/>
          </a:solidFill>
          <a:ln cap="sq">
            <a:noFill/>
          </a:ln>
          <a:effectLst/>
        </p:spPr>
        <p:txBody>
          <a:bodyPr vert="horz" wrap="square" lIns="91440" tIns="45720" rIns="91440" bIns="45720" rtlCol="0" anchor="ctr"/>
          <a:lstStyle/>
          <a:p>
            <a:pPr algn="l">
              <a:lnSpc>
                <a:spcPct val="110000"/>
              </a:lnSpc>
            </a:pPr>
            <a:endParaRPr kumimoji="1" lang="zh-CN" altLang="en-US"/>
          </a:p>
        </p:txBody>
      </p:sp>
      <p:sp>
        <p:nvSpPr>
          <p:cNvPr id="6" name="标题 1"/>
          <p:cNvSpPr txBox="1"/>
          <p:nvPr/>
        </p:nvSpPr>
        <p:spPr>
          <a:xfrm>
            <a:off x="5665281" y="3128367"/>
            <a:ext cx="1033324" cy="1022991"/>
          </a:xfrm>
          <a:prstGeom prst="ellipse">
            <a:avLst/>
          </a:prstGeom>
          <a:solidFill>
            <a:schemeClr val="bg1"/>
          </a:solidFill>
          <a:ln cap="sq">
            <a:solidFill>
              <a:schemeClr val="bg1"/>
            </a:solidFill>
          </a:ln>
          <a:effectLst/>
        </p:spPr>
        <p:txBody>
          <a:bodyPr vert="horz" wrap="square" lIns="91440" tIns="45720" rIns="91440" bIns="45720" rtlCol="0" anchor="ctr"/>
          <a:lstStyle/>
          <a:p>
            <a:pPr algn="l">
              <a:lnSpc>
                <a:spcPct val="110000"/>
              </a:lnSpc>
            </a:pPr>
            <a:endParaRPr kumimoji="1" lang="zh-CN" altLang="en-US"/>
          </a:p>
        </p:txBody>
      </p:sp>
      <p:sp>
        <p:nvSpPr>
          <p:cNvPr id="7" name="标题 1"/>
          <p:cNvSpPr txBox="1"/>
          <p:nvPr/>
        </p:nvSpPr>
        <p:spPr>
          <a:xfrm>
            <a:off x="4270022" y="4078409"/>
            <a:ext cx="1169202" cy="646331"/>
          </a:xfrm>
          <a:prstGeom prst="rect">
            <a:avLst/>
          </a:prstGeom>
          <a:noFill/>
          <a:ln>
            <a:noFill/>
          </a:ln>
        </p:spPr>
        <p:txBody>
          <a:bodyPr vert="horz" wrap="square" lIns="91440" tIns="45720" rIns="91440" bIns="45720" rtlCol="0" anchor="t"/>
          <a:lstStyle/>
          <a:p>
            <a:pPr algn="ctr">
              <a:lnSpc>
                <a:spcPct val="110000"/>
              </a:lnSpc>
            </a:pPr>
            <a:r>
              <a:rPr kumimoji="1" lang="en-US" altLang="zh-CN" sz="3600">
                <a:ln w="12700">
                  <a:noFill/>
                </a:ln>
                <a:solidFill>
                  <a:srgbClr val="FFFFFF">
                    <a:alpha val="100000"/>
                  </a:srgbClr>
                </a:solidFill>
                <a:latin typeface="OPPOSans H" panose="00020600040101010101" charset="-122"/>
                <a:ea typeface="OPPOSans H" panose="00020600040101010101" charset="-122"/>
                <a:cs typeface="OPPOSans H" panose="00020600040101010101" charset="-122"/>
              </a:rPr>
              <a:t>02</a:t>
            </a:r>
            <a:endParaRPr kumimoji="1" lang="zh-CN" altLang="en-US"/>
          </a:p>
        </p:txBody>
      </p:sp>
      <p:sp>
        <p:nvSpPr>
          <p:cNvPr id="8" name="标题 1"/>
          <p:cNvSpPr txBox="1"/>
          <p:nvPr/>
        </p:nvSpPr>
        <p:spPr>
          <a:xfrm>
            <a:off x="6909634" y="4070863"/>
            <a:ext cx="1169202" cy="646331"/>
          </a:xfrm>
          <a:prstGeom prst="rect">
            <a:avLst/>
          </a:prstGeom>
          <a:noFill/>
          <a:ln>
            <a:noFill/>
          </a:ln>
        </p:spPr>
        <p:txBody>
          <a:bodyPr vert="horz" wrap="square" lIns="91440" tIns="45720" rIns="91440" bIns="45720" rtlCol="0" anchor="t"/>
          <a:lstStyle/>
          <a:p>
            <a:pPr algn="ctr">
              <a:lnSpc>
                <a:spcPct val="110000"/>
              </a:lnSpc>
            </a:pPr>
            <a:r>
              <a:rPr kumimoji="1" lang="en-US" altLang="zh-CN" sz="3600">
                <a:ln w="12700">
                  <a:noFill/>
                </a:ln>
                <a:solidFill>
                  <a:srgbClr val="FFFFFF">
                    <a:alpha val="100000"/>
                  </a:srgbClr>
                </a:solidFill>
                <a:latin typeface="OPPOSans H" panose="00020600040101010101" charset="-122"/>
                <a:ea typeface="OPPOSans H" panose="00020600040101010101" charset="-122"/>
                <a:cs typeface="OPPOSans H" panose="00020600040101010101" charset="-122"/>
              </a:rPr>
              <a:t>03</a:t>
            </a:r>
            <a:endParaRPr kumimoji="1" lang="zh-CN" altLang="en-US"/>
          </a:p>
        </p:txBody>
      </p:sp>
      <p:sp>
        <p:nvSpPr>
          <p:cNvPr id="9" name="标题 1"/>
          <p:cNvSpPr txBox="1"/>
          <p:nvPr/>
        </p:nvSpPr>
        <p:spPr>
          <a:xfrm>
            <a:off x="6845941" y="2111090"/>
            <a:ext cx="3407147" cy="1584169"/>
          </a:xfrm>
          <a:prstGeom prst="rect">
            <a:avLst/>
          </a:prstGeom>
          <a:noFill/>
          <a:ln>
            <a:noFill/>
          </a:ln>
        </p:spPr>
        <p:txBody>
          <a:bodyPr vert="horz" wrap="square" lIns="91440" tIns="45720" rIns="91440" bIns="45720" rtlCol="0" anchor="t"/>
          <a:lstStyle/>
          <a:p>
            <a:pPr algn="l">
              <a:lnSpc>
                <a:spcPct val="120000"/>
              </a:lnSpc>
            </a:pPr>
            <a:r>
              <a:rPr kumimoji="1" lang="en-US" altLang="zh-CN" sz="1400">
                <a:ln w="12700">
                  <a:noFill/>
                </a:ln>
                <a:solidFill>
                  <a:srgbClr val="262626">
                    <a:alpha val="100000"/>
                  </a:srgbClr>
                </a:solidFill>
                <a:latin typeface="Source Han Sans" panose="020B0500000000000000" charset="-122"/>
                <a:ea typeface="Source Han Sans" panose="020B0500000000000000" charset="-122"/>
                <a:cs typeface="Source Han Sans" panose="020B0500000000000000" charset="-122"/>
              </a:rPr>
              <a:t>对符合条件的特困人员做到应救尽救、应养尽养，确保不漏一人。
保障特困人员基本生活，维护其合法权益。</a:t>
            </a:r>
            <a:endParaRPr kumimoji="1" lang="zh-CN" altLang="en-US"/>
          </a:p>
        </p:txBody>
      </p:sp>
      <p:sp>
        <p:nvSpPr>
          <p:cNvPr id="10" name="标题 1"/>
          <p:cNvSpPr txBox="1"/>
          <p:nvPr/>
        </p:nvSpPr>
        <p:spPr>
          <a:xfrm>
            <a:off x="6845941" y="1699306"/>
            <a:ext cx="3407147" cy="415498"/>
          </a:xfrm>
          <a:prstGeom prst="rect">
            <a:avLst/>
          </a:prstGeom>
          <a:noFill/>
          <a:ln>
            <a:noFill/>
          </a:ln>
        </p:spPr>
        <p:txBody>
          <a:bodyPr vert="horz" wrap="square" lIns="91440" tIns="45720" rIns="91440" bIns="45720" rtlCol="0" anchor="t"/>
          <a:lstStyle/>
          <a:p>
            <a:pPr algn="l">
              <a:lnSpc>
                <a:spcPct val="110000"/>
              </a:lnSpc>
            </a:pPr>
            <a:r>
              <a:rPr kumimoji="1" lang="en-US" altLang="zh-CN" sz="1600">
                <a:ln w="12700">
                  <a:noFill/>
                </a:ln>
                <a:solidFill>
                  <a:srgbClr val="CB8310">
                    <a:alpha val="100000"/>
                  </a:srgbClr>
                </a:solidFill>
                <a:latin typeface="Source Han Sans CN Bold" panose="020B0800000000000000" charset="-122"/>
                <a:ea typeface="Source Han Sans CN Bold" panose="020B0800000000000000" charset="-122"/>
                <a:cs typeface="Source Han Sans CN Bold" panose="020B0800000000000000" charset="-122"/>
              </a:rPr>
              <a:t>应救尽救，应养尽养</a:t>
            </a:r>
            <a:endParaRPr kumimoji="1" lang="zh-CN" altLang="en-US"/>
          </a:p>
        </p:txBody>
      </p:sp>
      <p:sp>
        <p:nvSpPr>
          <p:cNvPr id="11" name="标题 1"/>
          <p:cNvSpPr txBox="1"/>
          <p:nvPr/>
        </p:nvSpPr>
        <p:spPr>
          <a:xfrm>
            <a:off x="5607932" y="1817445"/>
            <a:ext cx="1102705" cy="646331"/>
          </a:xfrm>
          <a:prstGeom prst="rect">
            <a:avLst/>
          </a:prstGeom>
          <a:noFill/>
          <a:ln>
            <a:noFill/>
          </a:ln>
        </p:spPr>
        <p:txBody>
          <a:bodyPr vert="horz" wrap="square" lIns="91440" tIns="45720" rIns="91440" bIns="45720" rtlCol="0" anchor="t"/>
          <a:lstStyle/>
          <a:p>
            <a:pPr algn="ctr">
              <a:lnSpc>
                <a:spcPct val="110000"/>
              </a:lnSpc>
            </a:pPr>
            <a:r>
              <a:rPr kumimoji="1" lang="en-US" altLang="zh-CN" sz="3600">
                <a:ln w="12700">
                  <a:noFill/>
                </a:ln>
                <a:solidFill>
                  <a:srgbClr val="FFFFFF">
                    <a:alpha val="100000"/>
                  </a:srgbClr>
                </a:solidFill>
                <a:latin typeface="OPPOSans H" panose="00020600040101010101" charset="-122"/>
                <a:ea typeface="OPPOSans H" panose="00020600040101010101" charset="-122"/>
                <a:cs typeface="OPPOSans H" panose="00020600040101010101" charset="-122"/>
              </a:rPr>
              <a:t>01</a:t>
            </a:r>
            <a:endParaRPr kumimoji="1" lang="zh-CN" altLang="en-US"/>
          </a:p>
        </p:txBody>
      </p:sp>
      <p:sp>
        <p:nvSpPr>
          <p:cNvPr id="12" name="标题 1"/>
          <p:cNvSpPr txBox="1"/>
          <p:nvPr/>
        </p:nvSpPr>
        <p:spPr>
          <a:xfrm>
            <a:off x="8058159" y="4335863"/>
            <a:ext cx="3407147" cy="1584169"/>
          </a:xfrm>
          <a:prstGeom prst="rect">
            <a:avLst/>
          </a:prstGeom>
          <a:noFill/>
          <a:ln>
            <a:noFill/>
          </a:ln>
        </p:spPr>
        <p:txBody>
          <a:bodyPr vert="horz" wrap="square" lIns="91440" tIns="45720" rIns="91440" bIns="45720" rtlCol="0" anchor="t"/>
          <a:lstStyle/>
          <a:p>
            <a:pPr algn="l">
              <a:lnSpc>
                <a:spcPct val="120000"/>
              </a:lnSpc>
            </a:pPr>
            <a:r>
              <a:rPr kumimoji="1" lang="en-US" altLang="zh-CN" sz="1400">
                <a:ln w="12700">
                  <a:noFill/>
                </a:ln>
                <a:solidFill>
                  <a:srgbClr val="262626">
                    <a:alpha val="100000"/>
                  </a:srgbClr>
                </a:solidFill>
                <a:latin typeface="Source Han Sans" panose="020B0500000000000000" charset="-122"/>
                <a:ea typeface="Source Han Sans" panose="020B0500000000000000" charset="-122"/>
                <a:cs typeface="Source Han Sans" panose="020B0500000000000000" charset="-122"/>
              </a:rPr>
              <a:t>严格规范认定程序，确保认定工作公平、公正、公开。
提高工作效率，简化办事流程，方便群众申请。</a:t>
            </a:r>
            <a:endParaRPr kumimoji="1" lang="zh-CN" altLang="en-US"/>
          </a:p>
        </p:txBody>
      </p:sp>
      <p:sp>
        <p:nvSpPr>
          <p:cNvPr id="13" name="标题 1"/>
          <p:cNvSpPr txBox="1"/>
          <p:nvPr/>
        </p:nvSpPr>
        <p:spPr>
          <a:xfrm>
            <a:off x="8058159" y="3924079"/>
            <a:ext cx="3407147" cy="415498"/>
          </a:xfrm>
          <a:prstGeom prst="rect">
            <a:avLst/>
          </a:prstGeom>
          <a:noFill/>
          <a:ln>
            <a:noFill/>
          </a:ln>
        </p:spPr>
        <p:txBody>
          <a:bodyPr vert="horz" wrap="square" lIns="91440" tIns="45720" rIns="91440" bIns="45720" rtlCol="0" anchor="t"/>
          <a:lstStyle/>
          <a:p>
            <a:pPr algn="l">
              <a:lnSpc>
                <a:spcPct val="110000"/>
              </a:lnSpc>
            </a:pPr>
            <a:r>
              <a:rPr kumimoji="1" lang="en-US" altLang="zh-CN" sz="1600">
                <a:ln w="12700">
                  <a:noFill/>
                </a:ln>
                <a:solidFill>
                  <a:srgbClr val="740000">
                    <a:alpha val="100000"/>
                  </a:srgbClr>
                </a:solidFill>
                <a:latin typeface="Source Han Sans CN Bold" panose="020B0800000000000000" charset="-122"/>
                <a:ea typeface="Source Han Sans CN Bold" panose="020B0800000000000000" charset="-122"/>
                <a:cs typeface="Source Han Sans CN Bold" panose="020B0800000000000000" charset="-122"/>
              </a:rPr>
              <a:t>严格规范，高效便民</a:t>
            </a:r>
            <a:endParaRPr kumimoji="1" lang="zh-CN" altLang="en-US"/>
          </a:p>
        </p:txBody>
      </p:sp>
      <p:sp>
        <p:nvSpPr>
          <p:cNvPr id="14" name="标题 1"/>
          <p:cNvSpPr txBox="1"/>
          <p:nvPr/>
        </p:nvSpPr>
        <p:spPr>
          <a:xfrm>
            <a:off x="713995" y="4335863"/>
            <a:ext cx="3407147" cy="1584169"/>
          </a:xfrm>
          <a:prstGeom prst="rect">
            <a:avLst/>
          </a:prstGeom>
          <a:noFill/>
          <a:ln>
            <a:noFill/>
          </a:ln>
        </p:spPr>
        <p:txBody>
          <a:bodyPr vert="horz" wrap="square" lIns="91440" tIns="45720" rIns="91440" bIns="45720" rtlCol="0" anchor="t"/>
          <a:lstStyle/>
          <a:p>
            <a:pPr algn="l">
              <a:lnSpc>
                <a:spcPct val="120000"/>
              </a:lnSpc>
            </a:pPr>
            <a:r>
              <a:rPr kumimoji="1" lang="en-US" altLang="zh-CN" sz="1400">
                <a:ln w="12700">
                  <a:noFill/>
                </a:ln>
                <a:solidFill>
                  <a:srgbClr val="262626">
                    <a:alpha val="100000"/>
                  </a:srgbClr>
                </a:solidFill>
                <a:latin typeface="Source Han Sans" panose="020B0500000000000000" charset="-122"/>
                <a:ea typeface="Source Han Sans" panose="020B0500000000000000" charset="-122"/>
                <a:cs typeface="Source Han Sans" panose="020B0500000000000000" charset="-122"/>
              </a:rPr>
              <a:t>按照属地管理原则，由苏木镇人民政府、国营牧场负责具体实施。
分级负责，明确各级职责，确保责任落实到位。</a:t>
            </a:r>
            <a:endParaRPr kumimoji="1" lang="zh-CN" altLang="en-US"/>
          </a:p>
        </p:txBody>
      </p:sp>
      <p:sp>
        <p:nvSpPr>
          <p:cNvPr id="15" name="标题 1"/>
          <p:cNvSpPr txBox="1"/>
          <p:nvPr/>
        </p:nvSpPr>
        <p:spPr>
          <a:xfrm>
            <a:off x="713995" y="3924079"/>
            <a:ext cx="3407147" cy="415498"/>
          </a:xfrm>
          <a:prstGeom prst="rect">
            <a:avLst/>
          </a:prstGeom>
          <a:noFill/>
          <a:ln>
            <a:noFill/>
          </a:ln>
        </p:spPr>
        <p:txBody>
          <a:bodyPr vert="horz" wrap="square" lIns="91440" tIns="45720" rIns="91440" bIns="45720" rtlCol="0" anchor="t"/>
          <a:lstStyle/>
          <a:p>
            <a:pPr algn="l">
              <a:lnSpc>
                <a:spcPct val="110000"/>
              </a:lnSpc>
            </a:pPr>
            <a:r>
              <a:rPr kumimoji="1" lang="en-US" altLang="zh-CN" sz="1600">
                <a:ln w="12700">
                  <a:noFill/>
                </a:ln>
                <a:solidFill>
                  <a:srgbClr val="F2B95D">
                    <a:alpha val="100000"/>
                  </a:srgbClr>
                </a:solidFill>
                <a:latin typeface="Source Han Sans CN Bold" panose="020B0800000000000000" charset="-122"/>
                <a:ea typeface="Source Han Sans CN Bold" panose="020B0800000000000000" charset="-122"/>
                <a:cs typeface="Source Han Sans CN Bold" panose="020B0800000000000000" charset="-122"/>
              </a:rPr>
              <a:t>属地管理，分级负责</a:t>
            </a:r>
            <a:endParaRPr kumimoji="1" lang="zh-CN" altLang="en-US"/>
          </a:p>
        </p:txBody>
      </p:sp>
      <p:sp>
        <p:nvSpPr>
          <p:cNvPr id="16" name="标题 1"/>
          <p:cNvSpPr txBox="1"/>
          <p:nvPr/>
        </p:nvSpPr>
        <p:spPr>
          <a:xfrm>
            <a:off x="-324000" y="319667"/>
            <a:ext cx="648000" cy="648000"/>
          </a:xfrm>
          <a:prstGeom prst="ellipse">
            <a:avLst/>
          </a:prstGeom>
          <a:noFill/>
          <a:ln w="114300" cap="sq">
            <a:solidFill>
              <a:schemeClr val="accent1"/>
            </a:solidFill>
            <a:miter/>
          </a:ln>
        </p:spPr>
        <p:txBody>
          <a:bodyPr vert="horz" wrap="square" lIns="91440" tIns="45720" rIns="91440" bIns="45720" rtlCol="0" anchor="ctr"/>
          <a:lstStyle/>
          <a:p>
            <a:pPr algn="ctr">
              <a:lnSpc>
                <a:spcPct val="110000"/>
              </a:lnSpc>
            </a:pPr>
            <a:endParaRPr kumimoji="1" lang="zh-CN" altLang="en-US"/>
          </a:p>
        </p:txBody>
      </p:sp>
      <p:sp>
        <p:nvSpPr>
          <p:cNvPr id="17" name="标题 1"/>
          <p:cNvSpPr txBox="1"/>
          <p:nvPr/>
        </p:nvSpPr>
        <p:spPr>
          <a:xfrm>
            <a:off x="660400" y="427667"/>
            <a:ext cx="10858500" cy="432000"/>
          </a:xfrm>
          <a:prstGeom prst="rect">
            <a:avLst/>
          </a:prstGeom>
          <a:noFill/>
          <a:ln>
            <a:noFill/>
          </a:ln>
        </p:spPr>
        <p:txBody>
          <a:bodyPr vert="horz" wrap="square" lIns="0" tIns="0" rIns="0" bIns="0" rtlCol="0" anchor="ctr"/>
          <a:lstStyle/>
          <a:p>
            <a:pPr algn="l">
              <a:lnSpc>
                <a:spcPct val="110000"/>
              </a:lnSpc>
            </a:pPr>
            <a:r>
              <a:rPr kumimoji="1" lang="en-US" altLang="zh-CN" sz="3200">
                <a:ln w="12700">
                  <a:noFill/>
                </a:ln>
                <a:solidFill>
                  <a:srgbClr val="262626">
                    <a:alpha val="100000"/>
                  </a:srgbClr>
                </a:solidFill>
                <a:latin typeface="Source Han Sans CN Bold" panose="020B0800000000000000" charset="-122"/>
                <a:ea typeface="Source Han Sans CN Bold" panose="020B0800000000000000" charset="-122"/>
                <a:cs typeface="Source Han Sans CN Bold" panose="020B0800000000000000" charset="-122"/>
              </a:rPr>
              <a:t>基本原则</a:t>
            </a:r>
            <a:endParaRPr kumimoji="1" lang="zh-CN" alt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txBox="1"/>
          <p:nvPr/>
        </p:nvSpPr>
        <p:spPr>
          <a:xfrm>
            <a:off x="0" y="0"/>
            <a:ext cx="12192000" cy="6858000"/>
          </a:xfrm>
          <a:prstGeom prst="rect">
            <a:avLst/>
          </a:prstGeom>
          <a:solidFill>
            <a:schemeClr val="bg1"/>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3" name="标题 1"/>
          <p:cNvSpPr txBox="1"/>
          <p:nvPr>
            <p:custDataLst>
              <p:tags r:id="rId1"/>
            </p:custDataLst>
          </p:nvPr>
        </p:nvSpPr>
        <p:spPr>
          <a:xfrm rot="8100000">
            <a:off x="842016" y="1844386"/>
            <a:ext cx="882223" cy="882000"/>
          </a:xfrm>
          <a:prstGeom prst="teardrop">
            <a:avLst/>
          </a:prstGeom>
          <a:gradFill>
            <a:gsLst>
              <a:gs pos="1000">
                <a:schemeClr val="accent1"/>
              </a:gs>
              <a:gs pos="100000">
                <a:schemeClr val="accent1">
                  <a:lumMod val="60000"/>
                  <a:lumOff val="40000"/>
                </a:schemeClr>
              </a:gs>
            </a:gsLst>
            <a:lin ang="2700000" scaled="0"/>
          </a:gradFill>
          <a:ln cap="sq">
            <a:noFill/>
            <a:prstDash val="solid"/>
            <a:miter/>
          </a:ln>
          <a:effectLst>
            <a:outerShdw blurRad="330200" dist="190500" dir="5400000" sx="90000" sy="90000" algn="t" rotWithShape="0">
              <a:schemeClr val="accent1">
                <a:lumMod val="75000"/>
                <a:alpha val="25000"/>
              </a:schemeClr>
            </a:outerShdw>
          </a:effectLst>
        </p:spPr>
        <p:txBody>
          <a:bodyPr vert="horz" wrap="square" lIns="45720" tIns="22860" rIns="45720" bIns="22860" rtlCol="0" anchor="ctr"/>
          <a:lstStyle/>
          <a:p>
            <a:pPr algn="ctr">
              <a:lnSpc>
                <a:spcPct val="110000"/>
              </a:lnSpc>
            </a:pPr>
            <a:endParaRPr kumimoji="1" lang="zh-CN" altLang="en-US"/>
          </a:p>
        </p:txBody>
      </p:sp>
      <p:sp>
        <p:nvSpPr>
          <p:cNvPr id="4" name="标题 1"/>
          <p:cNvSpPr txBox="1"/>
          <p:nvPr>
            <p:custDataLst>
              <p:tags r:id="rId2"/>
            </p:custDataLst>
          </p:nvPr>
        </p:nvSpPr>
        <p:spPr>
          <a:xfrm rot="8100000">
            <a:off x="945406" y="1689251"/>
            <a:ext cx="675445" cy="675205"/>
          </a:xfrm>
          <a:custGeom>
            <a:avLst/>
            <a:gdLst>
              <a:gd name="connsiteX0" fmla="*/ 142119 w 675445"/>
              <a:gd name="connsiteY0" fmla="*/ 533122 h 675205"/>
              <a:gd name="connsiteX1" fmla="*/ 0 w 675445"/>
              <a:gd name="connsiteY1" fmla="*/ 190105 h 675205"/>
              <a:gd name="connsiteX2" fmla="*/ 1 w 675445"/>
              <a:gd name="connsiteY2" fmla="*/ 190105 h 675205"/>
              <a:gd name="connsiteX3" fmla="*/ 38132 w 675445"/>
              <a:gd name="connsiteY3" fmla="*/ 1282 h 675205"/>
              <a:gd name="connsiteX4" fmla="*/ 38828 w 675445"/>
              <a:gd name="connsiteY4" fmla="*/ 0 h 675205"/>
              <a:gd name="connsiteX5" fmla="*/ 28173 w 675445"/>
              <a:gd name="connsiteY5" fmla="*/ 34318 h 675205"/>
              <a:gd name="connsiteX6" fmla="*/ 17632 w 675445"/>
              <a:gd name="connsiteY6" fmla="*/ 138856 h 675205"/>
              <a:gd name="connsiteX7" fmla="*/ 536473 w 675445"/>
              <a:gd name="connsiteY7" fmla="*/ 657566 h 675205"/>
              <a:gd name="connsiteX8" fmla="*/ 641037 w 675445"/>
              <a:gd name="connsiteY8" fmla="*/ 647028 h 675205"/>
              <a:gd name="connsiteX9" fmla="*/ 675445 w 675445"/>
              <a:gd name="connsiteY9" fmla="*/ 636350 h 675205"/>
              <a:gd name="connsiteX10" fmla="*/ 674094 w 675445"/>
              <a:gd name="connsiteY10" fmla="*/ 637083 h 675205"/>
              <a:gd name="connsiteX11" fmla="*/ 485223 w 675445"/>
              <a:gd name="connsiteY11" fmla="*/ 675205 h 675205"/>
              <a:gd name="connsiteX12" fmla="*/ 142119 w 675445"/>
              <a:gd name="connsiteY12" fmla="*/ 533122 h 675205"/>
            </a:gdLst>
            <a:ahLst/>
            <a:cxnLst/>
            <a:rect l="l" t="t" r="r" b="b"/>
            <a:pathLst>
              <a:path w="675445" h="675205">
                <a:moveTo>
                  <a:pt x="142119" y="533122"/>
                </a:moveTo>
                <a:cubicBezTo>
                  <a:pt x="54310" y="445336"/>
                  <a:pt x="0" y="324061"/>
                  <a:pt x="0" y="190105"/>
                </a:cubicBezTo>
                <a:lnTo>
                  <a:pt x="1" y="190105"/>
                </a:lnTo>
                <a:cubicBezTo>
                  <a:pt x="1" y="123127"/>
                  <a:pt x="13579" y="59319"/>
                  <a:pt x="38132" y="1282"/>
                </a:cubicBezTo>
                <a:lnTo>
                  <a:pt x="38828" y="0"/>
                </a:lnTo>
                <a:lnTo>
                  <a:pt x="28173" y="34318"/>
                </a:lnTo>
                <a:cubicBezTo>
                  <a:pt x="21261" y="68085"/>
                  <a:pt x="17632" y="103047"/>
                  <a:pt x="17632" y="138856"/>
                </a:cubicBezTo>
                <a:cubicBezTo>
                  <a:pt x="17632" y="425332"/>
                  <a:pt x="249925" y="657566"/>
                  <a:pt x="536473" y="657566"/>
                </a:cubicBezTo>
                <a:cubicBezTo>
                  <a:pt x="572291" y="657566"/>
                  <a:pt x="607262" y="653938"/>
                  <a:pt x="641037" y="647028"/>
                </a:cubicBezTo>
                <a:lnTo>
                  <a:pt x="675445" y="636350"/>
                </a:lnTo>
                <a:lnTo>
                  <a:pt x="674094" y="637083"/>
                </a:lnTo>
                <a:cubicBezTo>
                  <a:pt x="616042" y="661631"/>
                  <a:pt x="552218" y="675205"/>
                  <a:pt x="485223" y="675205"/>
                </a:cubicBezTo>
                <a:cubicBezTo>
                  <a:pt x="351232" y="675205"/>
                  <a:pt x="229927" y="620908"/>
                  <a:pt x="142119" y="533122"/>
                </a:cubicBezTo>
                <a:close/>
              </a:path>
            </a:pathLst>
          </a:custGeom>
          <a:solidFill>
            <a:schemeClr val="accent1"/>
          </a:solidFill>
          <a:ln cap="sq">
            <a:noFill/>
            <a:prstDash val="solid"/>
            <a:miter/>
          </a:ln>
        </p:spPr>
        <p:txBody>
          <a:bodyPr vert="horz" wrap="square" lIns="91440" tIns="45720" rIns="91440" bIns="45720" rtlCol="0" anchor="ctr"/>
          <a:lstStyle/>
          <a:p>
            <a:pPr algn="ctr">
              <a:lnSpc>
                <a:spcPct val="110000"/>
              </a:lnSpc>
            </a:pPr>
            <a:endParaRPr kumimoji="1" lang="zh-CN" altLang="en-US"/>
          </a:p>
        </p:txBody>
      </p:sp>
      <p:sp>
        <p:nvSpPr>
          <p:cNvPr id="5" name="标题 1"/>
          <p:cNvSpPr txBox="1"/>
          <p:nvPr>
            <p:custDataLst>
              <p:tags r:id="rId3"/>
            </p:custDataLst>
          </p:nvPr>
        </p:nvSpPr>
        <p:spPr>
          <a:xfrm>
            <a:off x="660400" y="3191669"/>
            <a:ext cx="62685" cy="2383480"/>
          </a:xfrm>
          <a:prstGeom prst="rect">
            <a:avLst/>
          </a:prstGeom>
          <a:solidFill>
            <a:schemeClr val="accent1">
              <a:lumMod val="20000"/>
              <a:lumOff val="80000"/>
              <a:alpha val="50000"/>
            </a:schemeClr>
          </a:solidFill>
          <a:ln cap="sq">
            <a:noFill/>
            <a:prstDash val="solid"/>
            <a:miter/>
          </a:ln>
        </p:spPr>
        <p:txBody>
          <a:bodyPr vert="horz" wrap="square" lIns="91440" tIns="45720" rIns="91440" bIns="45720" rtlCol="0" anchor="ctr"/>
          <a:lstStyle/>
          <a:p>
            <a:pPr algn="ctr">
              <a:lnSpc>
                <a:spcPct val="110000"/>
              </a:lnSpc>
            </a:pPr>
            <a:endParaRPr kumimoji="1" lang="zh-CN" altLang="en-US"/>
          </a:p>
        </p:txBody>
      </p:sp>
      <p:sp>
        <p:nvSpPr>
          <p:cNvPr id="6" name="标题 1"/>
          <p:cNvSpPr txBox="1"/>
          <p:nvPr>
            <p:custDataLst>
              <p:tags r:id="rId4"/>
            </p:custDataLst>
          </p:nvPr>
        </p:nvSpPr>
        <p:spPr>
          <a:xfrm>
            <a:off x="917337" y="3007619"/>
            <a:ext cx="3060000" cy="749870"/>
          </a:xfrm>
          <a:prstGeom prst="rect">
            <a:avLst/>
          </a:prstGeom>
          <a:noFill/>
          <a:ln cap="sq">
            <a:noFill/>
          </a:ln>
          <a:effectLst/>
        </p:spPr>
        <p:txBody>
          <a:bodyPr vert="horz" wrap="square" lIns="0" tIns="0" rIns="0" bIns="0" rtlCol="0" anchor="b"/>
          <a:lstStyle/>
          <a:p>
            <a:pPr algn="l">
              <a:lnSpc>
                <a:spcPct val="130000"/>
              </a:lnSpc>
            </a:pPr>
            <a:r>
              <a:rPr kumimoji="1" lang="en-US" altLang="zh-CN" sz="1600">
                <a:ln w="12700">
                  <a:noFill/>
                </a:ln>
                <a:solidFill>
                  <a:srgbClr val="000000">
                    <a:alpha val="100000"/>
                  </a:srgbClr>
                </a:solidFill>
                <a:latin typeface="Source Han Sans CN Bold" panose="020B0800000000000000" charset="-122"/>
                <a:ea typeface="Source Han Sans CN Bold" panose="020B0800000000000000" charset="-122"/>
                <a:cs typeface="Source Han Sans CN Bold" panose="020B0800000000000000" charset="-122"/>
              </a:rPr>
              <a:t>年龄限制</a:t>
            </a:r>
            <a:endParaRPr kumimoji="1" lang="zh-CN" altLang="en-US"/>
          </a:p>
        </p:txBody>
      </p:sp>
      <p:sp>
        <p:nvSpPr>
          <p:cNvPr id="7" name="标题 1"/>
          <p:cNvSpPr txBox="1"/>
          <p:nvPr>
            <p:custDataLst>
              <p:tags r:id="rId5"/>
            </p:custDataLst>
          </p:nvPr>
        </p:nvSpPr>
        <p:spPr>
          <a:xfrm>
            <a:off x="917336" y="3877249"/>
            <a:ext cx="3060000" cy="1697899"/>
          </a:xfrm>
          <a:prstGeom prst="rect">
            <a:avLst/>
          </a:prstGeom>
          <a:noFill/>
          <a:ln>
            <a:noFill/>
          </a:ln>
        </p:spPr>
        <p:txBody>
          <a:bodyPr vert="horz" wrap="square" lIns="0" tIns="0" rIns="0" bIns="0" rtlCol="0" anchor="t"/>
          <a:lstStyle/>
          <a:p>
            <a:pPr algn="l">
              <a:lnSpc>
                <a:spcPct val="150000"/>
              </a:lnSpc>
            </a:pPr>
            <a:r>
              <a:rPr kumimoji="1" lang="en-US" altLang="zh-CN" sz="1400">
                <a:ln w="12700">
                  <a:noFill/>
                </a:ln>
                <a:solidFill>
                  <a:srgbClr val="000000">
                    <a:alpha val="100000"/>
                  </a:srgbClr>
                </a:solidFill>
                <a:latin typeface="Source Han Sans" panose="020B0500000000000000" charset="-122"/>
                <a:ea typeface="Source Han Sans" panose="020B0500000000000000" charset="-122"/>
                <a:cs typeface="Source Han Sans" panose="020B0500000000000000" charset="-122"/>
              </a:rPr>
              <a:t>60周岁以上的老年人、未满16周岁的未成年人认定为无劳动能力。
考虑到老年人和未成年人身体发育和劳动能力特点，给予特殊照顾。</a:t>
            </a:r>
            <a:endParaRPr kumimoji="1" lang="zh-CN" altLang="en-US"/>
          </a:p>
        </p:txBody>
      </p:sp>
      <p:sp>
        <p:nvSpPr>
          <p:cNvPr id="8" name="标题 1"/>
          <p:cNvSpPr txBox="1"/>
          <p:nvPr>
            <p:custDataLst>
              <p:tags r:id="rId6"/>
            </p:custDataLst>
          </p:nvPr>
        </p:nvSpPr>
        <p:spPr>
          <a:xfrm>
            <a:off x="1093991" y="2069386"/>
            <a:ext cx="378272" cy="432000"/>
          </a:xfrm>
          <a:custGeom>
            <a:avLst/>
            <a:gdLst>
              <a:gd name="connsiteX0" fmla="*/ 361901 w 630455"/>
              <a:gd name="connsiteY0" fmla="*/ 82589 h 720001"/>
              <a:gd name="connsiteX1" fmla="*/ 361901 w 630455"/>
              <a:gd name="connsiteY1" fmla="*/ 203034 h 720001"/>
              <a:gd name="connsiteX2" fmla="*/ 427179 w 630455"/>
              <a:gd name="connsiteY2" fmla="*/ 268312 h 720001"/>
              <a:gd name="connsiteX3" fmla="*/ 547624 w 630455"/>
              <a:gd name="connsiteY3" fmla="*/ 268312 h 720001"/>
              <a:gd name="connsiteX4" fmla="*/ 113812 w 630455"/>
              <a:gd name="connsiteY4" fmla="*/ 0 h 720001"/>
              <a:gd name="connsiteX5" fmla="*/ 338847 w 630455"/>
              <a:gd name="connsiteY5" fmla="*/ 0 h 720001"/>
              <a:gd name="connsiteX6" fmla="*/ 340465 w 630455"/>
              <a:gd name="connsiteY6" fmla="*/ 162 h 720001"/>
              <a:gd name="connsiteX7" fmla="*/ 340789 w 630455"/>
              <a:gd name="connsiteY7" fmla="*/ 162 h 720001"/>
              <a:gd name="connsiteX8" fmla="*/ 344106 w 630455"/>
              <a:gd name="connsiteY8" fmla="*/ 809 h 720001"/>
              <a:gd name="connsiteX9" fmla="*/ 344186 w 630455"/>
              <a:gd name="connsiteY9" fmla="*/ 809 h 720001"/>
              <a:gd name="connsiteX10" fmla="*/ 347422 w 630455"/>
              <a:gd name="connsiteY10" fmla="*/ 1942 h 720001"/>
              <a:gd name="connsiteX11" fmla="*/ 347503 w 630455"/>
              <a:gd name="connsiteY11" fmla="*/ 1942 h 720001"/>
              <a:gd name="connsiteX12" fmla="*/ 349040 w 630455"/>
              <a:gd name="connsiteY12" fmla="*/ 2670 h 720001"/>
              <a:gd name="connsiteX13" fmla="*/ 349121 w 630455"/>
              <a:gd name="connsiteY13" fmla="*/ 2670 h 720001"/>
              <a:gd name="connsiteX14" fmla="*/ 350576 w 630455"/>
              <a:gd name="connsiteY14" fmla="*/ 3479 h 720001"/>
              <a:gd name="connsiteX15" fmla="*/ 350819 w 630455"/>
              <a:gd name="connsiteY15" fmla="*/ 3640 h 720001"/>
              <a:gd name="connsiteX16" fmla="*/ 352033 w 630455"/>
              <a:gd name="connsiteY16" fmla="*/ 4449 h 720001"/>
              <a:gd name="connsiteX17" fmla="*/ 352194 w 630455"/>
              <a:gd name="connsiteY17" fmla="*/ 4530 h 720001"/>
              <a:gd name="connsiteX18" fmla="*/ 353408 w 630455"/>
              <a:gd name="connsiteY18" fmla="*/ 5501 h 720001"/>
              <a:gd name="connsiteX19" fmla="*/ 353651 w 630455"/>
              <a:gd name="connsiteY19" fmla="*/ 5743 h 720001"/>
              <a:gd name="connsiteX20" fmla="*/ 354864 w 630455"/>
              <a:gd name="connsiteY20" fmla="*/ 6876 h 720001"/>
              <a:gd name="connsiteX21" fmla="*/ 623418 w 630455"/>
              <a:gd name="connsiteY21" fmla="*/ 275430 h 720001"/>
              <a:gd name="connsiteX22" fmla="*/ 624551 w 630455"/>
              <a:gd name="connsiteY22" fmla="*/ 276643 h 720001"/>
              <a:gd name="connsiteX23" fmla="*/ 624793 w 630455"/>
              <a:gd name="connsiteY23" fmla="*/ 276886 h 720001"/>
              <a:gd name="connsiteX24" fmla="*/ 625764 w 630455"/>
              <a:gd name="connsiteY24" fmla="*/ 278180 h 720001"/>
              <a:gd name="connsiteX25" fmla="*/ 625845 w 630455"/>
              <a:gd name="connsiteY25" fmla="*/ 278342 h 720001"/>
              <a:gd name="connsiteX26" fmla="*/ 626734 w 630455"/>
              <a:gd name="connsiteY26" fmla="*/ 279637 h 720001"/>
              <a:gd name="connsiteX27" fmla="*/ 626896 w 630455"/>
              <a:gd name="connsiteY27" fmla="*/ 279798 h 720001"/>
              <a:gd name="connsiteX28" fmla="*/ 627705 w 630455"/>
              <a:gd name="connsiteY28" fmla="*/ 281254 h 720001"/>
              <a:gd name="connsiteX29" fmla="*/ 628433 w 630455"/>
              <a:gd name="connsiteY29" fmla="*/ 282791 h 720001"/>
              <a:gd name="connsiteX30" fmla="*/ 629646 w 630455"/>
              <a:gd name="connsiteY30" fmla="*/ 286107 h 720001"/>
              <a:gd name="connsiteX31" fmla="*/ 630293 w 630455"/>
              <a:gd name="connsiteY31" fmla="*/ 289424 h 720001"/>
              <a:gd name="connsiteX32" fmla="*/ 630293 w 630455"/>
              <a:gd name="connsiteY32" fmla="*/ 289667 h 720001"/>
              <a:gd name="connsiteX33" fmla="*/ 630455 w 630455"/>
              <a:gd name="connsiteY33" fmla="*/ 291285 h 720001"/>
              <a:gd name="connsiteX34" fmla="*/ 630455 w 630455"/>
              <a:gd name="connsiteY34" fmla="*/ 292579 h 720001"/>
              <a:gd name="connsiteX35" fmla="*/ 630455 w 630455"/>
              <a:gd name="connsiteY35" fmla="*/ 606189 h 720001"/>
              <a:gd name="connsiteX36" fmla="*/ 516644 w 630455"/>
              <a:gd name="connsiteY36" fmla="*/ 720001 h 720001"/>
              <a:gd name="connsiteX37" fmla="*/ 113812 w 630455"/>
              <a:gd name="connsiteY37" fmla="*/ 720001 h 720001"/>
              <a:gd name="connsiteX38" fmla="*/ 0 w 630455"/>
              <a:gd name="connsiteY38" fmla="*/ 606189 h 720001"/>
              <a:gd name="connsiteX39" fmla="*/ 0 w 630455"/>
              <a:gd name="connsiteY39" fmla="*/ 113812 h 720001"/>
              <a:gd name="connsiteX40" fmla="*/ 113812 w 630455"/>
              <a:gd name="connsiteY40" fmla="*/ 0 h 720001"/>
            </a:gdLst>
            <a:ahLst/>
            <a:cxnLst/>
            <a:rect l="l" t="t" r="r" b="b"/>
            <a:pathLst>
              <a:path w="630455" h="720001">
                <a:moveTo>
                  <a:pt x="361901" y="82589"/>
                </a:moveTo>
                <a:lnTo>
                  <a:pt x="361901" y="203034"/>
                </a:lnTo>
                <a:cubicBezTo>
                  <a:pt x="361901" y="239030"/>
                  <a:pt x="391183" y="268312"/>
                  <a:pt x="427179" y="268312"/>
                </a:cubicBezTo>
                <a:lnTo>
                  <a:pt x="547624" y="268312"/>
                </a:lnTo>
                <a:close/>
                <a:moveTo>
                  <a:pt x="113812" y="0"/>
                </a:moveTo>
                <a:lnTo>
                  <a:pt x="338847" y="0"/>
                </a:lnTo>
                <a:cubicBezTo>
                  <a:pt x="339414" y="81"/>
                  <a:pt x="339899" y="81"/>
                  <a:pt x="340465" y="162"/>
                </a:cubicBezTo>
                <a:lnTo>
                  <a:pt x="340789" y="162"/>
                </a:lnTo>
                <a:cubicBezTo>
                  <a:pt x="341922" y="324"/>
                  <a:pt x="343054" y="485"/>
                  <a:pt x="344106" y="809"/>
                </a:cubicBezTo>
                <a:lnTo>
                  <a:pt x="344186" y="809"/>
                </a:lnTo>
                <a:cubicBezTo>
                  <a:pt x="345238" y="1052"/>
                  <a:pt x="346371" y="1456"/>
                  <a:pt x="347422" y="1942"/>
                </a:cubicBezTo>
                <a:lnTo>
                  <a:pt x="347503" y="1942"/>
                </a:lnTo>
                <a:cubicBezTo>
                  <a:pt x="348069" y="2184"/>
                  <a:pt x="348555" y="2427"/>
                  <a:pt x="349040" y="2670"/>
                </a:cubicBezTo>
                <a:lnTo>
                  <a:pt x="349121" y="2670"/>
                </a:lnTo>
                <a:cubicBezTo>
                  <a:pt x="349606" y="2912"/>
                  <a:pt x="350091" y="3155"/>
                  <a:pt x="350576" y="3479"/>
                </a:cubicBezTo>
                <a:cubicBezTo>
                  <a:pt x="350657" y="3560"/>
                  <a:pt x="350739" y="3560"/>
                  <a:pt x="350819" y="3640"/>
                </a:cubicBezTo>
                <a:cubicBezTo>
                  <a:pt x="351224" y="3883"/>
                  <a:pt x="351628" y="4126"/>
                  <a:pt x="352033" y="4449"/>
                </a:cubicBezTo>
                <a:cubicBezTo>
                  <a:pt x="352113" y="4449"/>
                  <a:pt x="352113" y="4530"/>
                  <a:pt x="352194" y="4530"/>
                </a:cubicBezTo>
                <a:lnTo>
                  <a:pt x="353408" y="5501"/>
                </a:lnTo>
                <a:lnTo>
                  <a:pt x="353651" y="5743"/>
                </a:lnTo>
                <a:cubicBezTo>
                  <a:pt x="354055" y="6148"/>
                  <a:pt x="354459" y="6472"/>
                  <a:pt x="354864" y="6876"/>
                </a:cubicBezTo>
                <a:lnTo>
                  <a:pt x="623418" y="275430"/>
                </a:lnTo>
                <a:cubicBezTo>
                  <a:pt x="623822" y="275835"/>
                  <a:pt x="624227" y="276239"/>
                  <a:pt x="624551" y="276643"/>
                </a:cubicBezTo>
                <a:lnTo>
                  <a:pt x="624793" y="276886"/>
                </a:lnTo>
                <a:cubicBezTo>
                  <a:pt x="625117" y="277291"/>
                  <a:pt x="625440" y="277776"/>
                  <a:pt x="625764" y="278180"/>
                </a:cubicBezTo>
                <a:cubicBezTo>
                  <a:pt x="625764" y="278261"/>
                  <a:pt x="625845" y="278342"/>
                  <a:pt x="625845" y="278342"/>
                </a:cubicBezTo>
                <a:cubicBezTo>
                  <a:pt x="626168" y="278747"/>
                  <a:pt x="626491" y="279232"/>
                  <a:pt x="626734" y="279637"/>
                </a:cubicBezTo>
                <a:cubicBezTo>
                  <a:pt x="626815" y="279637"/>
                  <a:pt x="626815" y="279717"/>
                  <a:pt x="626896" y="279798"/>
                </a:cubicBezTo>
                <a:cubicBezTo>
                  <a:pt x="627139" y="280284"/>
                  <a:pt x="627462" y="280769"/>
                  <a:pt x="627705" y="281254"/>
                </a:cubicBezTo>
                <a:cubicBezTo>
                  <a:pt x="627948" y="281739"/>
                  <a:pt x="628190" y="282225"/>
                  <a:pt x="628433" y="282791"/>
                </a:cubicBezTo>
                <a:cubicBezTo>
                  <a:pt x="628918" y="283843"/>
                  <a:pt x="629323" y="284975"/>
                  <a:pt x="629646" y="286107"/>
                </a:cubicBezTo>
                <a:cubicBezTo>
                  <a:pt x="629889" y="287159"/>
                  <a:pt x="630132" y="288291"/>
                  <a:pt x="630293" y="289424"/>
                </a:cubicBezTo>
                <a:lnTo>
                  <a:pt x="630293" y="289667"/>
                </a:lnTo>
                <a:cubicBezTo>
                  <a:pt x="630374" y="290152"/>
                  <a:pt x="630455" y="290718"/>
                  <a:pt x="630455" y="291285"/>
                </a:cubicBezTo>
                <a:lnTo>
                  <a:pt x="630455" y="292579"/>
                </a:lnTo>
                <a:lnTo>
                  <a:pt x="630455" y="606189"/>
                </a:lnTo>
                <a:cubicBezTo>
                  <a:pt x="630455" y="668959"/>
                  <a:pt x="579414" y="720001"/>
                  <a:pt x="516644" y="720001"/>
                </a:cubicBezTo>
                <a:lnTo>
                  <a:pt x="113812" y="720001"/>
                </a:lnTo>
                <a:cubicBezTo>
                  <a:pt x="51042" y="720001"/>
                  <a:pt x="0" y="668959"/>
                  <a:pt x="0" y="606189"/>
                </a:cubicBezTo>
                <a:lnTo>
                  <a:pt x="0" y="113812"/>
                </a:lnTo>
                <a:cubicBezTo>
                  <a:pt x="0" y="51042"/>
                  <a:pt x="51042" y="0"/>
                  <a:pt x="113812" y="0"/>
                </a:cubicBezTo>
                <a:close/>
              </a:path>
            </a:pathLst>
          </a:custGeom>
          <a:solidFill>
            <a:schemeClr val="bg1"/>
          </a:solidFill>
          <a:ln cap="sq">
            <a:noFill/>
            <a:prstDash val="solid"/>
            <a:miter/>
          </a:ln>
        </p:spPr>
        <p:txBody>
          <a:bodyPr vert="horz" wrap="square" lIns="0" tIns="0" rIns="0" bIns="0" rtlCol="0" anchor="ctr"/>
          <a:lstStyle/>
          <a:p>
            <a:pPr algn="l">
              <a:lnSpc>
                <a:spcPct val="110000"/>
              </a:lnSpc>
            </a:pPr>
            <a:endParaRPr kumimoji="1" lang="zh-CN" altLang="en-US"/>
          </a:p>
        </p:txBody>
      </p:sp>
      <p:sp>
        <p:nvSpPr>
          <p:cNvPr id="9" name="标题 1"/>
          <p:cNvSpPr txBox="1"/>
          <p:nvPr>
            <p:custDataLst>
              <p:tags r:id="rId7"/>
            </p:custDataLst>
          </p:nvPr>
        </p:nvSpPr>
        <p:spPr>
          <a:xfrm rot="8100000">
            <a:off x="4543902" y="1844386"/>
            <a:ext cx="882223" cy="882000"/>
          </a:xfrm>
          <a:prstGeom prst="teardrop">
            <a:avLst/>
          </a:prstGeom>
          <a:gradFill>
            <a:gsLst>
              <a:gs pos="1000">
                <a:schemeClr val="accent1"/>
              </a:gs>
              <a:gs pos="100000">
                <a:schemeClr val="accent1">
                  <a:lumMod val="60000"/>
                  <a:lumOff val="40000"/>
                </a:schemeClr>
              </a:gs>
            </a:gsLst>
            <a:lin ang="2700000" scaled="0"/>
          </a:gradFill>
          <a:ln cap="sq">
            <a:noFill/>
            <a:prstDash val="solid"/>
            <a:miter/>
          </a:ln>
          <a:effectLst>
            <a:outerShdw blurRad="330200" dist="190500" dir="5400000" sx="90000" sy="90000" algn="t" rotWithShape="0">
              <a:schemeClr val="accent1">
                <a:lumMod val="75000"/>
                <a:alpha val="25000"/>
              </a:schemeClr>
            </a:outerShdw>
          </a:effectLst>
        </p:spPr>
        <p:txBody>
          <a:bodyPr vert="horz" wrap="square" lIns="45720" tIns="22860" rIns="45720" bIns="22860" rtlCol="0" anchor="ctr"/>
          <a:lstStyle/>
          <a:p>
            <a:pPr algn="ctr">
              <a:lnSpc>
                <a:spcPct val="110000"/>
              </a:lnSpc>
            </a:pPr>
            <a:endParaRPr kumimoji="1" lang="zh-CN" altLang="en-US"/>
          </a:p>
        </p:txBody>
      </p:sp>
      <p:sp>
        <p:nvSpPr>
          <p:cNvPr id="10" name="标题 1"/>
          <p:cNvSpPr txBox="1"/>
          <p:nvPr>
            <p:custDataLst>
              <p:tags r:id="rId8"/>
            </p:custDataLst>
          </p:nvPr>
        </p:nvSpPr>
        <p:spPr>
          <a:xfrm rot="8100000">
            <a:off x="4647291" y="1689251"/>
            <a:ext cx="675445" cy="675205"/>
          </a:xfrm>
          <a:custGeom>
            <a:avLst/>
            <a:gdLst>
              <a:gd name="connsiteX0" fmla="*/ 142119 w 675445"/>
              <a:gd name="connsiteY0" fmla="*/ 533122 h 675205"/>
              <a:gd name="connsiteX1" fmla="*/ 0 w 675445"/>
              <a:gd name="connsiteY1" fmla="*/ 190105 h 675205"/>
              <a:gd name="connsiteX2" fmla="*/ 1 w 675445"/>
              <a:gd name="connsiteY2" fmla="*/ 190105 h 675205"/>
              <a:gd name="connsiteX3" fmla="*/ 38132 w 675445"/>
              <a:gd name="connsiteY3" fmla="*/ 1282 h 675205"/>
              <a:gd name="connsiteX4" fmla="*/ 38828 w 675445"/>
              <a:gd name="connsiteY4" fmla="*/ 0 h 675205"/>
              <a:gd name="connsiteX5" fmla="*/ 28173 w 675445"/>
              <a:gd name="connsiteY5" fmla="*/ 34318 h 675205"/>
              <a:gd name="connsiteX6" fmla="*/ 17632 w 675445"/>
              <a:gd name="connsiteY6" fmla="*/ 138856 h 675205"/>
              <a:gd name="connsiteX7" fmla="*/ 536473 w 675445"/>
              <a:gd name="connsiteY7" fmla="*/ 657566 h 675205"/>
              <a:gd name="connsiteX8" fmla="*/ 641037 w 675445"/>
              <a:gd name="connsiteY8" fmla="*/ 647028 h 675205"/>
              <a:gd name="connsiteX9" fmla="*/ 675445 w 675445"/>
              <a:gd name="connsiteY9" fmla="*/ 636350 h 675205"/>
              <a:gd name="connsiteX10" fmla="*/ 674094 w 675445"/>
              <a:gd name="connsiteY10" fmla="*/ 637083 h 675205"/>
              <a:gd name="connsiteX11" fmla="*/ 485223 w 675445"/>
              <a:gd name="connsiteY11" fmla="*/ 675205 h 675205"/>
              <a:gd name="connsiteX12" fmla="*/ 142119 w 675445"/>
              <a:gd name="connsiteY12" fmla="*/ 533122 h 675205"/>
            </a:gdLst>
            <a:ahLst/>
            <a:cxnLst/>
            <a:rect l="l" t="t" r="r" b="b"/>
            <a:pathLst>
              <a:path w="675445" h="675205">
                <a:moveTo>
                  <a:pt x="142119" y="533122"/>
                </a:moveTo>
                <a:cubicBezTo>
                  <a:pt x="54310" y="445336"/>
                  <a:pt x="0" y="324061"/>
                  <a:pt x="0" y="190105"/>
                </a:cubicBezTo>
                <a:lnTo>
                  <a:pt x="1" y="190105"/>
                </a:lnTo>
                <a:cubicBezTo>
                  <a:pt x="1" y="123127"/>
                  <a:pt x="13579" y="59319"/>
                  <a:pt x="38132" y="1282"/>
                </a:cubicBezTo>
                <a:lnTo>
                  <a:pt x="38828" y="0"/>
                </a:lnTo>
                <a:lnTo>
                  <a:pt x="28173" y="34318"/>
                </a:lnTo>
                <a:cubicBezTo>
                  <a:pt x="21261" y="68085"/>
                  <a:pt x="17632" y="103047"/>
                  <a:pt x="17632" y="138856"/>
                </a:cubicBezTo>
                <a:cubicBezTo>
                  <a:pt x="17632" y="425332"/>
                  <a:pt x="249925" y="657566"/>
                  <a:pt x="536473" y="657566"/>
                </a:cubicBezTo>
                <a:cubicBezTo>
                  <a:pt x="572291" y="657566"/>
                  <a:pt x="607262" y="653938"/>
                  <a:pt x="641037" y="647028"/>
                </a:cubicBezTo>
                <a:lnTo>
                  <a:pt x="675445" y="636350"/>
                </a:lnTo>
                <a:lnTo>
                  <a:pt x="674094" y="637083"/>
                </a:lnTo>
                <a:cubicBezTo>
                  <a:pt x="616042" y="661631"/>
                  <a:pt x="552218" y="675205"/>
                  <a:pt x="485223" y="675205"/>
                </a:cubicBezTo>
                <a:cubicBezTo>
                  <a:pt x="351232" y="675205"/>
                  <a:pt x="229927" y="620908"/>
                  <a:pt x="142119" y="533122"/>
                </a:cubicBezTo>
                <a:close/>
              </a:path>
            </a:pathLst>
          </a:custGeom>
          <a:solidFill>
            <a:schemeClr val="accent1"/>
          </a:solidFill>
          <a:ln cap="sq">
            <a:noFill/>
            <a:prstDash val="solid"/>
            <a:miter/>
          </a:ln>
        </p:spPr>
        <p:txBody>
          <a:bodyPr vert="horz" wrap="square" lIns="91440" tIns="45720" rIns="91440" bIns="45720" rtlCol="0" anchor="ctr"/>
          <a:lstStyle/>
          <a:p>
            <a:pPr algn="ctr">
              <a:lnSpc>
                <a:spcPct val="110000"/>
              </a:lnSpc>
            </a:pPr>
            <a:endParaRPr kumimoji="1" lang="zh-CN" altLang="en-US"/>
          </a:p>
        </p:txBody>
      </p:sp>
      <p:sp>
        <p:nvSpPr>
          <p:cNvPr id="11" name="标题 1"/>
          <p:cNvSpPr txBox="1"/>
          <p:nvPr>
            <p:custDataLst>
              <p:tags r:id="rId9"/>
            </p:custDataLst>
          </p:nvPr>
        </p:nvSpPr>
        <p:spPr>
          <a:xfrm>
            <a:off x="4438762" y="3191669"/>
            <a:ext cx="62685" cy="2383480"/>
          </a:xfrm>
          <a:prstGeom prst="rect">
            <a:avLst/>
          </a:prstGeom>
          <a:solidFill>
            <a:schemeClr val="accent1">
              <a:lumMod val="20000"/>
              <a:lumOff val="80000"/>
              <a:alpha val="50000"/>
            </a:schemeClr>
          </a:solidFill>
          <a:ln cap="sq">
            <a:noFill/>
            <a:prstDash val="solid"/>
            <a:miter/>
          </a:ln>
        </p:spPr>
        <p:txBody>
          <a:bodyPr vert="horz" wrap="square" lIns="91440" tIns="45720" rIns="91440" bIns="45720" rtlCol="0" anchor="ctr"/>
          <a:lstStyle/>
          <a:p>
            <a:pPr algn="ctr">
              <a:lnSpc>
                <a:spcPct val="110000"/>
              </a:lnSpc>
            </a:pPr>
            <a:endParaRPr kumimoji="1" lang="zh-CN" altLang="en-US"/>
          </a:p>
        </p:txBody>
      </p:sp>
      <p:sp>
        <p:nvSpPr>
          <p:cNvPr id="12" name="标题 1"/>
          <p:cNvSpPr txBox="1"/>
          <p:nvPr>
            <p:custDataLst>
              <p:tags r:id="rId10"/>
            </p:custDataLst>
          </p:nvPr>
        </p:nvSpPr>
        <p:spPr>
          <a:xfrm>
            <a:off x="4680538" y="3007619"/>
            <a:ext cx="3060000" cy="749870"/>
          </a:xfrm>
          <a:prstGeom prst="rect">
            <a:avLst/>
          </a:prstGeom>
          <a:noFill/>
          <a:ln cap="sq">
            <a:noFill/>
          </a:ln>
          <a:effectLst/>
        </p:spPr>
        <p:txBody>
          <a:bodyPr vert="horz" wrap="square" lIns="0" tIns="0" rIns="0" bIns="0" rtlCol="0" anchor="b"/>
          <a:lstStyle/>
          <a:p>
            <a:pPr algn="l">
              <a:lnSpc>
                <a:spcPct val="130000"/>
              </a:lnSpc>
            </a:pPr>
            <a:r>
              <a:rPr kumimoji="1" lang="en-US" altLang="zh-CN" sz="1600">
                <a:ln w="12700">
                  <a:noFill/>
                </a:ln>
                <a:solidFill>
                  <a:srgbClr val="000000">
                    <a:alpha val="100000"/>
                  </a:srgbClr>
                </a:solidFill>
                <a:latin typeface="Source Han Sans CN Bold" panose="020B0800000000000000" charset="-122"/>
                <a:ea typeface="Source Han Sans CN Bold" panose="020B0800000000000000" charset="-122"/>
                <a:cs typeface="Source Han Sans CN Bold" panose="020B0800000000000000" charset="-122"/>
              </a:rPr>
              <a:t>残疾等级</a:t>
            </a:r>
            <a:endParaRPr kumimoji="1" lang="zh-CN" altLang="en-US"/>
          </a:p>
        </p:txBody>
      </p:sp>
      <p:sp>
        <p:nvSpPr>
          <p:cNvPr id="13" name="标题 1"/>
          <p:cNvSpPr txBox="1"/>
          <p:nvPr>
            <p:custDataLst>
              <p:tags r:id="rId11"/>
            </p:custDataLst>
          </p:nvPr>
        </p:nvSpPr>
        <p:spPr>
          <a:xfrm>
            <a:off x="4680537" y="3877249"/>
            <a:ext cx="3060000" cy="1697899"/>
          </a:xfrm>
          <a:prstGeom prst="rect">
            <a:avLst/>
          </a:prstGeom>
          <a:noFill/>
          <a:ln>
            <a:noFill/>
          </a:ln>
        </p:spPr>
        <p:txBody>
          <a:bodyPr vert="horz" wrap="square" lIns="0" tIns="0" rIns="0" bIns="0" rtlCol="0" anchor="t"/>
          <a:lstStyle/>
          <a:p>
            <a:pPr algn="l">
              <a:lnSpc>
                <a:spcPct val="150000"/>
              </a:lnSpc>
            </a:pPr>
            <a:r>
              <a:rPr kumimoji="1" lang="en-US" altLang="zh-CN" sz="1400">
                <a:ln w="12700">
                  <a:noFill/>
                </a:ln>
                <a:solidFill>
                  <a:srgbClr val="000000">
                    <a:alpha val="100000"/>
                  </a:srgbClr>
                </a:solidFill>
                <a:latin typeface="Source Han Sans" panose="020B0500000000000000" charset="-122"/>
                <a:ea typeface="Source Han Sans" panose="020B0500000000000000" charset="-122"/>
                <a:cs typeface="Source Han Sans" panose="020B0500000000000000" charset="-122"/>
              </a:rPr>
              <a:t>残疾等级为一、二、三级的智力、精神残疾人，残疾等级为一、二级的肢体残疾人，残疾等级为一级的视力残疾人认定为无劳动能力。
根据残疾人生活自理能力和劳动能力实际情况进行认定。</a:t>
            </a:r>
            <a:endParaRPr kumimoji="1" lang="zh-CN" altLang="en-US"/>
          </a:p>
        </p:txBody>
      </p:sp>
      <p:sp>
        <p:nvSpPr>
          <p:cNvPr id="14" name="标题 1"/>
          <p:cNvSpPr txBox="1"/>
          <p:nvPr>
            <p:custDataLst>
              <p:tags r:id="rId12"/>
            </p:custDataLst>
          </p:nvPr>
        </p:nvSpPr>
        <p:spPr>
          <a:xfrm>
            <a:off x="4751012" y="2080523"/>
            <a:ext cx="468000" cy="409727"/>
          </a:xfrm>
          <a:custGeom>
            <a:avLst/>
            <a:gdLst>
              <a:gd name="connsiteX0" fmla="*/ 411293 w 822401"/>
              <a:gd name="connsiteY0" fmla="*/ 234366 h 720000"/>
              <a:gd name="connsiteX1" fmla="*/ 536928 w 822401"/>
              <a:gd name="connsiteY1" fmla="*/ 360000 h 720000"/>
              <a:gd name="connsiteX2" fmla="*/ 411293 w 822401"/>
              <a:gd name="connsiteY2" fmla="*/ 485635 h 720000"/>
              <a:gd name="connsiteX3" fmla="*/ 285659 w 822401"/>
              <a:gd name="connsiteY3" fmla="*/ 360000 h 720000"/>
              <a:gd name="connsiteX4" fmla="*/ 411293 w 822401"/>
              <a:gd name="connsiteY4" fmla="*/ 234366 h 720000"/>
              <a:gd name="connsiteX5" fmla="*/ 411293 w 822401"/>
              <a:gd name="connsiteY5" fmla="*/ 178938 h 720000"/>
              <a:gd name="connsiteX6" fmla="*/ 230231 w 822401"/>
              <a:gd name="connsiteY6" fmla="*/ 360000 h 720000"/>
              <a:gd name="connsiteX7" fmla="*/ 411293 w 822401"/>
              <a:gd name="connsiteY7" fmla="*/ 541063 h 720000"/>
              <a:gd name="connsiteX8" fmla="*/ 592355 w 822401"/>
              <a:gd name="connsiteY8" fmla="*/ 360000 h 720000"/>
              <a:gd name="connsiteX9" fmla="*/ 411293 w 822401"/>
              <a:gd name="connsiteY9" fmla="*/ 178938 h 720000"/>
              <a:gd name="connsiteX10" fmla="*/ 219884 w 822401"/>
              <a:gd name="connsiteY10" fmla="*/ 0 h 720000"/>
              <a:gd name="connsiteX11" fmla="*/ 602517 w 822401"/>
              <a:gd name="connsiteY11" fmla="*/ 0 h 720000"/>
              <a:gd name="connsiteX12" fmla="*/ 627275 w 822401"/>
              <a:gd name="connsiteY12" fmla="*/ 14319 h 720000"/>
              <a:gd name="connsiteX13" fmla="*/ 818591 w 822401"/>
              <a:gd name="connsiteY13" fmla="*/ 345682 h 720000"/>
              <a:gd name="connsiteX14" fmla="*/ 818591 w 822401"/>
              <a:gd name="connsiteY14" fmla="*/ 374319 h 720000"/>
              <a:gd name="connsiteX15" fmla="*/ 627367 w 822401"/>
              <a:gd name="connsiteY15" fmla="*/ 705682 h 720000"/>
              <a:gd name="connsiteX16" fmla="*/ 602609 w 822401"/>
              <a:gd name="connsiteY16" fmla="*/ 720000 h 720000"/>
              <a:gd name="connsiteX17" fmla="*/ 219977 w 822401"/>
              <a:gd name="connsiteY17" fmla="*/ 720000 h 720000"/>
              <a:gd name="connsiteX18" fmla="*/ 195219 w 822401"/>
              <a:gd name="connsiteY18" fmla="*/ 705682 h 720000"/>
              <a:gd name="connsiteX19" fmla="*/ 3811 w 822401"/>
              <a:gd name="connsiteY19" fmla="*/ 374319 h 720000"/>
              <a:gd name="connsiteX20" fmla="*/ 3811 w 822401"/>
              <a:gd name="connsiteY20" fmla="*/ 345682 h 720000"/>
              <a:gd name="connsiteX21" fmla="*/ 195127 w 822401"/>
              <a:gd name="connsiteY21" fmla="*/ 14319 h 720000"/>
              <a:gd name="connsiteX22" fmla="*/ 219884 w 822401"/>
              <a:gd name="connsiteY22" fmla="*/ 0 h 720000"/>
            </a:gdLst>
            <a:ahLst/>
            <a:cxnLst/>
            <a:rect l="l" t="t" r="r" b="b"/>
            <a:pathLst>
              <a:path w="822401" h="720000">
                <a:moveTo>
                  <a:pt x="411293" y="234366"/>
                </a:moveTo>
                <a:cubicBezTo>
                  <a:pt x="480577" y="234366"/>
                  <a:pt x="536928" y="290716"/>
                  <a:pt x="536928" y="360000"/>
                </a:cubicBezTo>
                <a:cubicBezTo>
                  <a:pt x="536928" y="429284"/>
                  <a:pt x="480577" y="485635"/>
                  <a:pt x="411293" y="485635"/>
                </a:cubicBezTo>
                <a:cubicBezTo>
                  <a:pt x="342009" y="485635"/>
                  <a:pt x="285659" y="429284"/>
                  <a:pt x="285659" y="360000"/>
                </a:cubicBezTo>
                <a:cubicBezTo>
                  <a:pt x="285659" y="290716"/>
                  <a:pt x="342009" y="234366"/>
                  <a:pt x="411293" y="234366"/>
                </a:cubicBezTo>
                <a:close/>
                <a:moveTo>
                  <a:pt x="411293" y="178938"/>
                </a:moveTo>
                <a:cubicBezTo>
                  <a:pt x="311432" y="178938"/>
                  <a:pt x="230231" y="260139"/>
                  <a:pt x="230231" y="360000"/>
                </a:cubicBezTo>
                <a:cubicBezTo>
                  <a:pt x="230231" y="459862"/>
                  <a:pt x="311432" y="541063"/>
                  <a:pt x="411293" y="541063"/>
                </a:cubicBezTo>
                <a:cubicBezTo>
                  <a:pt x="511154" y="541063"/>
                  <a:pt x="592355" y="459862"/>
                  <a:pt x="592355" y="360000"/>
                </a:cubicBezTo>
                <a:cubicBezTo>
                  <a:pt x="592355" y="260139"/>
                  <a:pt x="511154" y="178938"/>
                  <a:pt x="411293" y="178938"/>
                </a:cubicBezTo>
                <a:close/>
                <a:moveTo>
                  <a:pt x="219884" y="0"/>
                </a:moveTo>
                <a:lnTo>
                  <a:pt x="602517" y="0"/>
                </a:lnTo>
                <a:cubicBezTo>
                  <a:pt x="612679" y="0"/>
                  <a:pt x="622194" y="5451"/>
                  <a:pt x="627275" y="14319"/>
                </a:cubicBezTo>
                <a:lnTo>
                  <a:pt x="818591" y="345682"/>
                </a:lnTo>
                <a:cubicBezTo>
                  <a:pt x="823672" y="354550"/>
                  <a:pt x="823672" y="365451"/>
                  <a:pt x="818591" y="374319"/>
                </a:cubicBezTo>
                <a:lnTo>
                  <a:pt x="627367" y="705682"/>
                </a:lnTo>
                <a:cubicBezTo>
                  <a:pt x="622286" y="714550"/>
                  <a:pt x="612771" y="720000"/>
                  <a:pt x="602609" y="720000"/>
                </a:cubicBezTo>
                <a:lnTo>
                  <a:pt x="219977" y="720000"/>
                </a:lnTo>
                <a:cubicBezTo>
                  <a:pt x="209815" y="720000"/>
                  <a:pt x="200300" y="714550"/>
                  <a:pt x="195219" y="705682"/>
                </a:cubicBezTo>
                <a:lnTo>
                  <a:pt x="3811" y="374319"/>
                </a:lnTo>
                <a:cubicBezTo>
                  <a:pt x="-1270" y="365543"/>
                  <a:pt x="-1270" y="354550"/>
                  <a:pt x="3811" y="345682"/>
                </a:cubicBezTo>
                <a:lnTo>
                  <a:pt x="195127" y="14319"/>
                </a:lnTo>
                <a:cubicBezTo>
                  <a:pt x="200208" y="5451"/>
                  <a:pt x="209723" y="0"/>
                  <a:pt x="219884" y="0"/>
                </a:cubicBezTo>
                <a:close/>
              </a:path>
            </a:pathLst>
          </a:custGeom>
          <a:solidFill>
            <a:schemeClr val="bg1"/>
          </a:solidFill>
          <a:ln cap="sq">
            <a:noFill/>
            <a:prstDash val="solid"/>
            <a:miter/>
          </a:ln>
        </p:spPr>
        <p:txBody>
          <a:bodyPr vert="horz" wrap="square" lIns="0" tIns="0" rIns="0" bIns="0" rtlCol="0" anchor="ctr"/>
          <a:lstStyle/>
          <a:p>
            <a:pPr algn="l">
              <a:lnSpc>
                <a:spcPct val="110000"/>
              </a:lnSpc>
            </a:pPr>
            <a:endParaRPr kumimoji="1" lang="zh-CN" altLang="en-US"/>
          </a:p>
        </p:txBody>
      </p:sp>
      <p:sp>
        <p:nvSpPr>
          <p:cNvPr id="15" name="标题 1"/>
          <p:cNvSpPr txBox="1"/>
          <p:nvPr>
            <p:custDataLst>
              <p:tags r:id="rId13"/>
            </p:custDataLst>
          </p:nvPr>
        </p:nvSpPr>
        <p:spPr>
          <a:xfrm rot="8100000">
            <a:off x="8408170" y="1844386"/>
            <a:ext cx="882223" cy="882000"/>
          </a:xfrm>
          <a:prstGeom prst="teardrop">
            <a:avLst/>
          </a:prstGeom>
          <a:gradFill>
            <a:gsLst>
              <a:gs pos="1000">
                <a:schemeClr val="accent1"/>
              </a:gs>
              <a:gs pos="100000">
                <a:schemeClr val="accent1">
                  <a:lumMod val="60000"/>
                  <a:lumOff val="40000"/>
                </a:schemeClr>
              </a:gs>
            </a:gsLst>
            <a:lin ang="2700000" scaled="0"/>
          </a:gradFill>
          <a:ln cap="sq">
            <a:noFill/>
            <a:prstDash val="solid"/>
            <a:miter/>
          </a:ln>
          <a:effectLst>
            <a:outerShdw blurRad="330200" dist="190500" dir="5400000" sx="90000" sy="90000" algn="t" rotWithShape="0">
              <a:schemeClr val="accent1">
                <a:lumMod val="75000"/>
                <a:alpha val="25000"/>
              </a:schemeClr>
            </a:outerShdw>
          </a:effectLst>
        </p:spPr>
        <p:txBody>
          <a:bodyPr vert="horz" wrap="square" lIns="45720" tIns="22860" rIns="45720" bIns="22860" rtlCol="0" anchor="ctr"/>
          <a:lstStyle/>
          <a:p>
            <a:pPr algn="ctr">
              <a:lnSpc>
                <a:spcPct val="110000"/>
              </a:lnSpc>
            </a:pPr>
            <a:endParaRPr kumimoji="1" lang="zh-CN" altLang="en-US"/>
          </a:p>
        </p:txBody>
      </p:sp>
      <p:sp>
        <p:nvSpPr>
          <p:cNvPr id="16" name="标题 1"/>
          <p:cNvSpPr txBox="1"/>
          <p:nvPr>
            <p:custDataLst>
              <p:tags r:id="rId14"/>
            </p:custDataLst>
          </p:nvPr>
        </p:nvSpPr>
        <p:spPr>
          <a:xfrm rot="8100000">
            <a:off x="8511551" y="1689251"/>
            <a:ext cx="675445" cy="675205"/>
          </a:xfrm>
          <a:custGeom>
            <a:avLst/>
            <a:gdLst>
              <a:gd name="connsiteX0" fmla="*/ 142119 w 675445"/>
              <a:gd name="connsiteY0" fmla="*/ 533122 h 675205"/>
              <a:gd name="connsiteX1" fmla="*/ 0 w 675445"/>
              <a:gd name="connsiteY1" fmla="*/ 190105 h 675205"/>
              <a:gd name="connsiteX2" fmla="*/ 1 w 675445"/>
              <a:gd name="connsiteY2" fmla="*/ 190105 h 675205"/>
              <a:gd name="connsiteX3" fmla="*/ 38132 w 675445"/>
              <a:gd name="connsiteY3" fmla="*/ 1282 h 675205"/>
              <a:gd name="connsiteX4" fmla="*/ 38828 w 675445"/>
              <a:gd name="connsiteY4" fmla="*/ 0 h 675205"/>
              <a:gd name="connsiteX5" fmla="*/ 28173 w 675445"/>
              <a:gd name="connsiteY5" fmla="*/ 34318 h 675205"/>
              <a:gd name="connsiteX6" fmla="*/ 17632 w 675445"/>
              <a:gd name="connsiteY6" fmla="*/ 138856 h 675205"/>
              <a:gd name="connsiteX7" fmla="*/ 536473 w 675445"/>
              <a:gd name="connsiteY7" fmla="*/ 657566 h 675205"/>
              <a:gd name="connsiteX8" fmla="*/ 641037 w 675445"/>
              <a:gd name="connsiteY8" fmla="*/ 647028 h 675205"/>
              <a:gd name="connsiteX9" fmla="*/ 675445 w 675445"/>
              <a:gd name="connsiteY9" fmla="*/ 636350 h 675205"/>
              <a:gd name="connsiteX10" fmla="*/ 674094 w 675445"/>
              <a:gd name="connsiteY10" fmla="*/ 637083 h 675205"/>
              <a:gd name="connsiteX11" fmla="*/ 485223 w 675445"/>
              <a:gd name="connsiteY11" fmla="*/ 675205 h 675205"/>
              <a:gd name="connsiteX12" fmla="*/ 142119 w 675445"/>
              <a:gd name="connsiteY12" fmla="*/ 533122 h 675205"/>
            </a:gdLst>
            <a:ahLst/>
            <a:cxnLst/>
            <a:rect l="l" t="t" r="r" b="b"/>
            <a:pathLst>
              <a:path w="675445" h="675205">
                <a:moveTo>
                  <a:pt x="142119" y="533122"/>
                </a:moveTo>
                <a:cubicBezTo>
                  <a:pt x="54310" y="445336"/>
                  <a:pt x="0" y="324061"/>
                  <a:pt x="0" y="190105"/>
                </a:cubicBezTo>
                <a:lnTo>
                  <a:pt x="1" y="190105"/>
                </a:lnTo>
                <a:cubicBezTo>
                  <a:pt x="1" y="123127"/>
                  <a:pt x="13579" y="59319"/>
                  <a:pt x="38132" y="1282"/>
                </a:cubicBezTo>
                <a:lnTo>
                  <a:pt x="38828" y="0"/>
                </a:lnTo>
                <a:lnTo>
                  <a:pt x="28173" y="34318"/>
                </a:lnTo>
                <a:cubicBezTo>
                  <a:pt x="21261" y="68085"/>
                  <a:pt x="17632" y="103047"/>
                  <a:pt x="17632" y="138856"/>
                </a:cubicBezTo>
                <a:cubicBezTo>
                  <a:pt x="17632" y="425332"/>
                  <a:pt x="249925" y="657566"/>
                  <a:pt x="536473" y="657566"/>
                </a:cubicBezTo>
                <a:cubicBezTo>
                  <a:pt x="572291" y="657566"/>
                  <a:pt x="607262" y="653938"/>
                  <a:pt x="641037" y="647028"/>
                </a:cubicBezTo>
                <a:lnTo>
                  <a:pt x="675445" y="636350"/>
                </a:lnTo>
                <a:lnTo>
                  <a:pt x="674094" y="637083"/>
                </a:lnTo>
                <a:cubicBezTo>
                  <a:pt x="616042" y="661631"/>
                  <a:pt x="552218" y="675205"/>
                  <a:pt x="485223" y="675205"/>
                </a:cubicBezTo>
                <a:cubicBezTo>
                  <a:pt x="351232" y="675205"/>
                  <a:pt x="229927" y="620908"/>
                  <a:pt x="142119" y="533122"/>
                </a:cubicBezTo>
                <a:close/>
              </a:path>
            </a:pathLst>
          </a:custGeom>
          <a:solidFill>
            <a:schemeClr val="accent1"/>
          </a:solidFill>
          <a:ln cap="sq">
            <a:noFill/>
            <a:prstDash val="solid"/>
            <a:miter/>
          </a:ln>
        </p:spPr>
        <p:txBody>
          <a:bodyPr vert="horz" wrap="square" lIns="91440" tIns="45720" rIns="91440" bIns="45720" rtlCol="0" anchor="ctr"/>
          <a:lstStyle/>
          <a:p>
            <a:pPr algn="ctr">
              <a:lnSpc>
                <a:spcPct val="110000"/>
              </a:lnSpc>
            </a:pPr>
            <a:endParaRPr kumimoji="1" lang="zh-CN" altLang="en-US"/>
          </a:p>
        </p:txBody>
      </p:sp>
      <p:sp>
        <p:nvSpPr>
          <p:cNvPr id="17" name="标题 1"/>
          <p:cNvSpPr txBox="1"/>
          <p:nvPr>
            <p:custDataLst>
              <p:tags r:id="rId15"/>
            </p:custDataLst>
          </p:nvPr>
        </p:nvSpPr>
        <p:spPr>
          <a:xfrm>
            <a:off x="8232294" y="3191669"/>
            <a:ext cx="62685" cy="2383480"/>
          </a:xfrm>
          <a:prstGeom prst="rect">
            <a:avLst/>
          </a:prstGeom>
          <a:solidFill>
            <a:schemeClr val="accent1">
              <a:lumMod val="20000"/>
              <a:lumOff val="80000"/>
              <a:alpha val="50000"/>
            </a:schemeClr>
          </a:solidFill>
          <a:ln cap="sq">
            <a:noFill/>
            <a:prstDash val="solid"/>
            <a:miter/>
          </a:ln>
        </p:spPr>
        <p:txBody>
          <a:bodyPr vert="horz" wrap="square" lIns="91440" tIns="45720" rIns="91440" bIns="45720" rtlCol="0" anchor="ctr"/>
          <a:lstStyle/>
          <a:p>
            <a:pPr algn="ctr">
              <a:lnSpc>
                <a:spcPct val="110000"/>
              </a:lnSpc>
            </a:pPr>
            <a:endParaRPr kumimoji="1" lang="zh-CN" altLang="en-US"/>
          </a:p>
        </p:txBody>
      </p:sp>
      <p:sp>
        <p:nvSpPr>
          <p:cNvPr id="18" name="标题 1"/>
          <p:cNvSpPr txBox="1"/>
          <p:nvPr>
            <p:custDataLst>
              <p:tags r:id="rId16"/>
            </p:custDataLst>
          </p:nvPr>
        </p:nvSpPr>
        <p:spPr>
          <a:xfrm>
            <a:off x="8458900" y="3007619"/>
            <a:ext cx="3060000" cy="749870"/>
          </a:xfrm>
          <a:prstGeom prst="rect">
            <a:avLst/>
          </a:prstGeom>
          <a:noFill/>
          <a:ln cap="sq">
            <a:noFill/>
          </a:ln>
          <a:effectLst/>
        </p:spPr>
        <p:txBody>
          <a:bodyPr vert="horz" wrap="square" lIns="0" tIns="0" rIns="0" bIns="0" rtlCol="0" anchor="b"/>
          <a:lstStyle/>
          <a:p>
            <a:pPr algn="l">
              <a:lnSpc>
                <a:spcPct val="130000"/>
              </a:lnSpc>
            </a:pPr>
            <a:r>
              <a:rPr kumimoji="1" lang="en-US" altLang="zh-CN" sz="1600">
                <a:ln w="12700">
                  <a:noFill/>
                </a:ln>
                <a:solidFill>
                  <a:srgbClr val="000000">
                    <a:alpha val="100000"/>
                  </a:srgbClr>
                </a:solidFill>
                <a:latin typeface="Source Han Sans CN Bold" panose="020B0800000000000000" charset="-122"/>
                <a:ea typeface="Source Han Sans CN Bold" panose="020B0800000000000000" charset="-122"/>
                <a:cs typeface="Source Han Sans CN Bold" panose="020B0800000000000000" charset="-122"/>
              </a:rPr>
              <a:t>其他特殊情况</a:t>
            </a:r>
            <a:endParaRPr kumimoji="1" lang="zh-CN" altLang="en-US"/>
          </a:p>
        </p:txBody>
      </p:sp>
      <p:sp>
        <p:nvSpPr>
          <p:cNvPr id="19" name="标题 1"/>
          <p:cNvSpPr txBox="1"/>
          <p:nvPr>
            <p:custDataLst>
              <p:tags r:id="rId17"/>
            </p:custDataLst>
          </p:nvPr>
        </p:nvSpPr>
        <p:spPr>
          <a:xfrm>
            <a:off x="8458899" y="3877249"/>
            <a:ext cx="3060000" cy="1697899"/>
          </a:xfrm>
          <a:prstGeom prst="rect">
            <a:avLst/>
          </a:prstGeom>
          <a:noFill/>
          <a:ln>
            <a:noFill/>
          </a:ln>
        </p:spPr>
        <p:txBody>
          <a:bodyPr vert="horz" wrap="square" lIns="0" tIns="0" rIns="0" bIns="0" rtlCol="0" anchor="t"/>
          <a:lstStyle/>
          <a:p>
            <a:pPr algn="l">
              <a:lnSpc>
                <a:spcPct val="150000"/>
              </a:lnSpc>
            </a:pPr>
            <a:r>
              <a:rPr kumimoji="1" lang="en-US" altLang="zh-CN" sz="1400">
                <a:ln w="12700">
                  <a:noFill/>
                </a:ln>
                <a:solidFill>
                  <a:srgbClr val="000000">
                    <a:alpha val="100000"/>
                  </a:srgbClr>
                </a:solidFill>
                <a:latin typeface="Source Han Sans" panose="020B0500000000000000" charset="-122"/>
                <a:ea typeface="Source Han Sans" panose="020B0500000000000000" charset="-122"/>
                <a:cs typeface="Source Han Sans" panose="020B0500000000000000" charset="-122"/>
              </a:rPr>
              <a:t>经专业鉴定或医疗机构证明，因疾病等原因导致丧失劳动能力的人员也认定为无劳动能力。
确保认定工作全面、准确。</a:t>
            </a:r>
            <a:endParaRPr kumimoji="1" lang="zh-CN" altLang="en-US"/>
          </a:p>
        </p:txBody>
      </p:sp>
      <p:sp>
        <p:nvSpPr>
          <p:cNvPr id="20" name="标题 1"/>
          <p:cNvSpPr txBox="1"/>
          <p:nvPr>
            <p:custDataLst>
              <p:tags r:id="rId18"/>
            </p:custDataLst>
          </p:nvPr>
        </p:nvSpPr>
        <p:spPr>
          <a:xfrm>
            <a:off x="8633282" y="2081801"/>
            <a:ext cx="432000" cy="407170"/>
          </a:xfrm>
          <a:custGeom>
            <a:avLst/>
            <a:gdLst>
              <a:gd name="connsiteX0" fmla="*/ 565749 w 763907"/>
              <a:gd name="connsiteY0" fmla="*/ 529546 h 720000"/>
              <a:gd name="connsiteX1" fmla="*/ 585849 w 763907"/>
              <a:gd name="connsiteY1" fmla="*/ 537865 h 720000"/>
              <a:gd name="connsiteX2" fmla="*/ 698960 w 763907"/>
              <a:gd name="connsiteY2" fmla="*/ 650977 h 720000"/>
              <a:gd name="connsiteX3" fmla="*/ 698960 w 763907"/>
              <a:gd name="connsiteY3" fmla="*/ 691178 h 720000"/>
              <a:gd name="connsiteX4" fmla="*/ 678860 w 763907"/>
              <a:gd name="connsiteY4" fmla="*/ 699521 h 720000"/>
              <a:gd name="connsiteX5" fmla="*/ 658760 w 763907"/>
              <a:gd name="connsiteY5" fmla="*/ 691178 h 720000"/>
              <a:gd name="connsiteX6" fmla="*/ 545648 w 763907"/>
              <a:gd name="connsiteY6" fmla="*/ 578066 h 720000"/>
              <a:gd name="connsiteX7" fmla="*/ 545648 w 763907"/>
              <a:gd name="connsiteY7" fmla="*/ 537865 h 720000"/>
              <a:gd name="connsiteX8" fmla="*/ 565749 w 763907"/>
              <a:gd name="connsiteY8" fmla="*/ 529546 h 720000"/>
              <a:gd name="connsiteX9" fmla="*/ 565749 w 763907"/>
              <a:gd name="connsiteY9" fmla="*/ 359807 h 720000"/>
              <a:gd name="connsiteX10" fmla="*/ 735464 w 763907"/>
              <a:gd name="connsiteY10" fmla="*/ 359807 h 720000"/>
              <a:gd name="connsiteX11" fmla="*/ 763907 w 763907"/>
              <a:gd name="connsiteY11" fmla="*/ 388251 h 720000"/>
              <a:gd name="connsiteX12" fmla="*/ 735464 w 763907"/>
              <a:gd name="connsiteY12" fmla="*/ 416695 h 720000"/>
              <a:gd name="connsiteX13" fmla="*/ 565749 w 763907"/>
              <a:gd name="connsiteY13" fmla="*/ 416695 h 720000"/>
              <a:gd name="connsiteX14" fmla="*/ 537305 w 763907"/>
              <a:gd name="connsiteY14" fmla="*/ 388251 h 720000"/>
              <a:gd name="connsiteX15" fmla="*/ 565749 w 763907"/>
              <a:gd name="connsiteY15" fmla="*/ 359807 h 720000"/>
              <a:gd name="connsiteX16" fmla="*/ 678860 w 763907"/>
              <a:gd name="connsiteY16" fmla="*/ 77005 h 720000"/>
              <a:gd name="connsiteX17" fmla="*/ 698960 w 763907"/>
              <a:gd name="connsiteY17" fmla="*/ 85325 h 720000"/>
              <a:gd name="connsiteX18" fmla="*/ 698960 w 763907"/>
              <a:gd name="connsiteY18" fmla="*/ 125525 h 720000"/>
              <a:gd name="connsiteX19" fmla="*/ 585849 w 763907"/>
              <a:gd name="connsiteY19" fmla="*/ 238636 h 720000"/>
              <a:gd name="connsiteX20" fmla="*/ 565749 w 763907"/>
              <a:gd name="connsiteY20" fmla="*/ 246980 h 720000"/>
              <a:gd name="connsiteX21" fmla="*/ 545648 w 763907"/>
              <a:gd name="connsiteY21" fmla="*/ 238636 h 720000"/>
              <a:gd name="connsiteX22" fmla="*/ 545648 w 763907"/>
              <a:gd name="connsiteY22" fmla="*/ 198436 h 720000"/>
              <a:gd name="connsiteX23" fmla="*/ 658760 w 763907"/>
              <a:gd name="connsiteY23" fmla="*/ 85325 h 720000"/>
              <a:gd name="connsiteX24" fmla="*/ 678860 w 763907"/>
              <a:gd name="connsiteY24" fmla="*/ 77005 h 720000"/>
              <a:gd name="connsiteX25" fmla="*/ 362802 w 763907"/>
              <a:gd name="connsiteY25" fmla="*/ 5 h 720000"/>
              <a:gd name="connsiteX26" fmla="*/ 422012 w 763907"/>
              <a:gd name="connsiteY26" fmla="*/ 16490 h 720000"/>
              <a:gd name="connsiteX27" fmla="*/ 481080 w 763907"/>
              <a:gd name="connsiteY27" fmla="*/ 119457 h 720000"/>
              <a:gd name="connsiteX28" fmla="*/ 481080 w 763907"/>
              <a:gd name="connsiteY28" fmla="*/ 600631 h 720000"/>
              <a:gd name="connsiteX29" fmla="*/ 422012 w 763907"/>
              <a:gd name="connsiteY29" fmla="*/ 703598 h 720000"/>
              <a:gd name="connsiteX30" fmla="*/ 361806 w 763907"/>
              <a:gd name="connsiteY30" fmla="*/ 720000 h 720000"/>
              <a:gd name="connsiteX31" fmla="*/ 303306 w 763907"/>
              <a:gd name="connsiteY31" fmla="*/ 704546 h 720000"/>
              <a:gd name="connsiteX32" fmla="*/ 60870 w 763907"/>
              <a:gd name="connsiteY32" fmla="*/ 568300 h 720000"/>
              <a:gd name="connsiteX33" fmla="*/ 0 w 763907"/>
              <a:gd name="connsiteY33" fmla="*/ 464291 h 720000"/>
              <a:gd name="connsiteX34" fmla="*/ 0 w 763907"/>
              <a:gd name="connsiteY34" fmla="*/ 255702 h 720000"/>
              <a:gd name="connsiteX35" fmla="*/ 60870 w 763907"/>
              <a:gd name="connsiteY35" fmla="*/ 151693 h 720000"/>
              <a:gd name="connsiteX36" fmla="*/ 303306 w 763907"/>
              <a:gd name="connsiteY36" fmla="*/ 15447 h 720000"/>
              <a:gd name="connsiteX37" fmla="*/ 362802 w 763907"/>
              <a:gd name="connsiteY37" fmla="*/ 5 h 720000"/>
            </a:gdLst>
            <a:ahLst/>
            <a:cxnLst/>
            <a:rect l="l" t="t" r="r" b="b"/>
            <a:pathLst>
              <a:path w="763907" h="720000">
                <a:moveTo>
                  <a:pt x="565749" y="529546"/>
                </a:moveTo>
                <a:cubicBezTo>
                  <a:pt x="573025" y="529546"/>
                  <a:pt x="580302" y="532319"/>
                  <a:pt x="585849" y="537865"/>
                </a:cubicBezTo>
                <a:lnTo>
                  <a:pt x="698960" y="650977"/>
                </a:lnTo>
                <a:cubicBezTo>
                  <a:pt x="710054" y="662070"/>
                  <a:pt x="710054" y="680084"/>
                  <a:pt x="698960" y="691178"/>
                </a:cubicBezTo>
                <a:cubicBezTo>
                  <a:pt x="693461" y="696677"/>
                  <a:pt x="686161" y="699521"/>
                  <a:pt x="678860" y="699521"/>
                </a:cubicBezTo>
                <a:cubicBezTo>
                  <a:pt x="671560" y="699521"/>
                  <a:pt x="664259" y="696771"/>
                  <a:pt x="658760" y="691178"/>
                </a:cubicBezTo>
                <a:lnTo>
                  <a:pt x="545648" y="578066"/>
                </a:lnTo>
                <a:cubicBezTo>
                  <a:pt x="534555" y="566973"/>
                  <a:pt x="534555" y="548959"/>
                  <a:pt x="545648" y="537865"/>
                </a:cubicBezTo>
                <a:cubicBezTo>
                  <a:pt x="551195" y="532319"/>
                  <a:pt x="558471" y="529546"/>
                  <a:pt x="565749" y="529546"/>
                </a:cubicBezTo>
                <a:close/>
                <a:moveTo>
                  <a:pt x="565749" y="359807"/>
                </a:moveTo>
                <a:lnTo>
                  <a:pt x="735464" y="359807"/>
                </a:lnTo>
                <a:cubicBezTo>
                  <a:pt x="751202" y="359807"/>
                  <a:pt x="763907" y="372512"/>
                  <a:pt x="763907" y="388251"/>
                </a:cubicBezTo>
                <a:cubicBezTo>
                  <a:pt x="763907" y="403990"/>
                  <a:pt x="751107" y="416695"/>
                  <a:pt x="735464" y="416695"/>
                </a:cubicBezTo>
                <a:lnTo>
                  <a:pt x="565749" y="416695"/>
                </a:lnTo>
                <a:cubicBezTo>
                  <a:pt x="550010" y="416695"/>
                  <a:pt x="537305" y="403990"/>
                  <a:pt x="537305" y="388251"/>
                </a:cubicBezTo>
                <a:cubicBezTo>
                  <a:pt x="537305" y="372512"/>
                  <a:pt x="550010" y="359807"/>
                  <a:pt x="565749" y="359807"/>
                </a:cubicBezTo>
                <a:close/>
                <a:moveTo>
                  <a:pt x="678860" y="77005"/>
                </a:moveTo>
                <a:cubicBezTo>
                  <a:pt x="686137" y="77005"/>
                  <a:pt x="693414" y="79778"/>
                  <a:pt x="698960" y="85325"/>
                </a:cubicBezTo>
                <a:cubicBezTo>
                  <a:pt x="710054" y="96418"/>
                  <a:pt x="710054" y="114432"/>
                  <a:pt x="698960" y="125525"/>
                </a:cubicBezTo>
                <a:lnTo>
                  <a:pt x="585849" y="238636"/>
                </a:lnTo>
                <a:cubicBezTo>
                  <a:pt x="580350" y="244231"/>
                  <a:pt x="573049" y="246980"/>
                  <a:pt x="565749" y="246980"/>
                </a:cubicBezTo>
                <a:cubicBezTo>
                  <a:pt x="558448" y="246980"/>
                  <a:pt x="551147" y="244231"/>
                  <a:pt x="545648" y="238636"/>
                </a:cubicBezTo>
                <a:cubicBezTo>
                  <a:pt x="534555" y="227543"/>
                  <a:pt x="534555" y="209529"/>
                  <a:pt x="545648" y="198436"/>
                </a:cubicBezTo>
                <a:lnTo>
                  <a:pt x="658760" y="85325"/>
                </a:lnTo>
                <a:cubicBezTo>
                  <a:pt x="664306" y="79778"/>
                  <a:pt x="671583" y="77005"/>
                  <a:pt x="678860" y="77005"/>
                </a:cubicBezTo>
                <a:close/>
                <a:moveTo>
                  <a:pt x="362802" y="5"/>
                </a:moveTo>
                <a:cubicBezTo>
                  <a:pt x="383186" y="183"/>
                  <a:pt x="403524" y="5682"/>
                  <a:pt x="422012" y="16490"/>
                </a:cubicBezTo>
                <a:cubicBezTo>
                  <a:pt x="458989" y="38108"/>
                  <a:pt x="481080" y="76601"/>
                  <a:pt x="481080" y="119457"/>
                </a:cubicBezTo>
                <a:lnTo>
                  <a:pt x="481080" y="600631"/>
                </a:lnTo>
                <a:cubicBezTo>
                  <a:pt x="481080" y="643486"/>
                  <a:pt x="458989" y="681980"/>
                  <a:pt x="422012" y="703598"/>
                </a:cubicBezTo>
                <a:cubicBezTo>
                  <a:pt x="403240" y="714501"/>
                  <a:pt x="382475" y="720000"/>
                  <a:pt x="361806" y="720000"/>
                </a:cubicBezTo>
                <a:cubicBezTo>
                  <a:pt x="341706" y="720000"/>
                  <a:pt x="321700" y="714881"/>
                  <a:pt x="303306" y="704546"/>
                </a:cubicBezTo>
                <a:lnTo>
                  <a:pt x="60870" y="568300"/>
                </a:lnTo>
                <a:cubicBezTo>
                  <a:pt x="23324" y="547157"/>
                  <a:pt x="0" y="507336"/>
                  <a:pt x="0" y="464291"/>
                </a:cubicBezTo>
                <a:lnTo>
                  <a:pt x="0" y="255702"/>
                </a:lnTo>
                <a:cubicBezTo>
                  <a:pt x="0" y="212657"/>
                  <a:pt x="23324" y="172742"/>
                  <a:pt x="60870" y="151693"/>
                </a:cubicBezTo>
                <a:lnTo>
                  <a:pt x="303306" y="15447"/>
                </a:lnTo>
                <a:cubicBezTo>
                  <a:pt x="321984" y="4970"/>
                  <a:pt x="342417" y="-173"/>
                  <a:pt x="362802" y="5"/>
                </a:cubicBezTo>
                <a:close/>
              </a:path>
            </a:pathLst>
          </a:custGeom>
          <a:solidFill>
            <a:schemeClr val="bg1"/>
          </a:solidFill>
          <a:ln cap="sq">
            <a:noFill/>
            <a:prstDash val="solid"/>
            <a:miter/>
          </a:ln>
        </p:spPr>
        <p:txBody>
          <a:bodyPr vert="horz" wrap="square" lIns="0" tIns="0" rIns="0" bIns="0" rtlCol="0" anchor="ctr"/>
          <a:lstStyle/>
          <a:p>
            <a:pPr algn="l">
              <a:lnSpc>
                <a:spcPct val="110000"/>
              </a:lnSpc>
            </a:pPr>
            <a:endParaRPr kumimoji="1" lang="zh-CN" altLang="en-US"/>
          </a:p>
        </p:txBody>
      </p:sp>
      <p:sp>
        <p:nvSpPr>
          <p:cNvPr id="21" name="标题 1"/>
          <p:cNvSpPr txBox="1"/>
          <p:nvPr/>
        </p:nvSpPr>
        <p:spPr>
          <a:xfrm>
            <a:off x="-324000" y="319667"/>
            <a:ext cx="648000" cy="648000"/>
          </a:xfrm>
          <a:prstGeom prst="ellipse">
            <a:avLst/>
          </a:prstGeom>
          <a:noFill/>
          <a:ln w="114300" cap="sq">
            <a:solidFill>
              <a:schemeClr val="accent1"/>
            </a:solidFill>
            <a:miter/>
          </a:ln>
        </p:spPr>
        <p:txBody>
          <a:bodyPr vert="horz" wrap="square" lIns="91440" tIns="45720" rIns="91440" bIns="45720" rtlCol="0" anchor="ctr"/>
          <a:lstStyle/>
          <a:p>
            <a:pPr algn="ctr">
              <a:lnSpc>
                <a:spcPct val="110000"/>
              </a:lnSpc>
            </a:pPr>
            <a:endParaRPr kumimoji="1" lang="zh-CN" altLang="en-US"/>
          </a:p>
        </p:txBody>
      </p:sp>
      <p:sp>
        <p:nvSpPr>
          <p:cNvPr id="22" name="标题 1"/>
          <p:cNvSpPr txBox="1"/>
          <p:nvPr/>
        </p:nvSpPr>
        <p:spPr>
          <a:xfrm>
            <a:off x="660400" y="427667"/>
            <a:ext cx="10858500" cy="432000"/>
          </a:xfrm>
          <a:prstGeom prst="rect">
            <a:avLst/>
          </a:prstGeom>
          <a:noFill/>
          <a:ln>
            <a:noFill/>
          </a:ln>
        </p:spPr>
        <p:txBody>
          <a:bodyPr vert="horz" wrap="square" lIns="0" tIns="0" rIns="0" bIns="0" rtlCol="0" anchor="ctr"/>
          <a:lstStyle/>
          <a:p>
            <a:pPr algn="l">
              <a:lnSpc>
                <a:spcPct val="110000"/>
              </a:lnSpc>
            </a:pPr>
            <a:r>
              <a:rPr kumimoji="1" lang="en-US" altLang="zh-CN" sz="3200">
                <a:ln w="12700">
                  <a:noFill/>
                </a:ln>
                <a:solidFill>
                  <a:srgbClr val="262626">
                    <a:alpha val="100000"/>
                  </a:srgbClr>
                </a:solidFill>
                <a:latin typeface="Source Han Sans CN Bold" panose="020B0800000000000000" charset="-122"/>
                <a:ea typeface="Source Han Sans CN Bold" panose="020B0800000000000000" charset="-122"/>
                <a:cs typeface="Source Han Sans CN Bold" panose="020B0800000000000000" charset="-122"/>
              </a:rPr>
              <a:t>无劳动能力</a:t>
            </a:r>
            <a:endParaRPr kumimoji="1" lang="zh-CN" alt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txBox="1"/>
          <p:nvPr/>
        </p:nvSpPr>
        <p:spPr>
          <a:xfrm>
            <a:off x="0" y="0"/>
            <a:ext cx="12192000" cy="6858000"/>
          </a:xfrm>
          <a:prstGeom prst="rect">
            <a:avLst/>
          </a:prstGeom>
          <a:solidFill>
            <a:schemeClr val="bg1"/>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3" name="标题 1"/>
          <p:cNvSpPr txBox="1"/>
          <p:nvPr/>
        </p:nvSpPr>
        <p:spPr>
          <a:xfrm>
            <a:off x="3149600" y="1162384"/>
            <a:ext cx="2743199" cy="1917996"/>
          </a:xfrm>
          <a:prstGeom prst="roundRect">
            <a:avLst>
              <a:gd name="adj" fmla="val 4965"/>
            </a:avLst>
          </a:prstGeom>
          <a:solidFill>
            <a:schemeClr val="accent1"/>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4" name="标题 1"/>
          <p:cNvSpPr txBox="1"/>
          <p:nvPr/>
        </p:nvSpPr>
        <p:spPr>
          <a:xfrm>
            <a:off x="660400" y="1563124"/>
            <a:ext cx="4959684" cy="1917996"/>
          </a:xfrm>
          <a:prstGeom prst="roundRect">
            <a:avLst>
              <a:gd name="adj" fmla="val 4965"/>
            </a:avLst>
          </a:prstGeom>
          <a:solidFill>
            <a:schemeClr val="bg1"/>
          </a:solidFill>
          <a:ln w="12700" cap="sq">
            <a:solidFill>
              <a:schemeClr val="accent1"/>
            </a:solidFill>
            <a:miter/>
          </a:ln>
        </p:spPr>
        <p:txBody>
          <a:bodyPr vert="horz" wrap="square" lIns="91440" tIns="45720" rIns="91440" bIns="45720" rtlCol="0" anchor="ctr"/>
          <a:lstStyle/>
          <a:p>
            <a:pPr algn="ctr">
              <a:lnSpc>
                <a:spcPct val="110000"/>
              </a:lnSpc>
            </a:pPr>
            <a:endParaRPr kumimoji="1" lang="zh-CN" altLang="en-US"/>
          </a:p>
        </p:txBody>
      </p:sp>
      <p:sp>
        <p:nvSpPr>
          <p:cNvPr id="5" name="标题 1"/>
          <p:cNvSpPr txBox="1"/>
          <p:nvPr/>
        </p:nvSpPr>
        <p:spPr>
          <a:xfrm>
            <a:off x="886615" y="2311317"/>
            <a:ext cx="4507249" cy="887403"/>
          </a:xfrm>
          <a:prstGeom prst="rect">
            <a:avLst/>
          </a:prstGeom>
          <a:noFill/>
          <a:ln cap="sq">
            <a:noFill/>
          </a:ln>
        </p:spPr>
        <p:txBody>
          <a:bodyPr vert="horz" wrap="square" lIns="0" tIns="0" rIns="0" bIns="0" rtlCol="0" anchor="t"/>
          <a:lstStyle/>
          <a:p>
            <a:pPr algn="l">
              <a:lnSpc>
                <a:spcPct val="150000"/>
              </a:lnSpc>
            </a:pPr>
            <a:r>
              <a:rPr kumimoji="1" lang="en-US" altLang="zh-CN" sz="1400">
                <a:ln w="12700">
                  <a:noFill/>
                </a:ln>
                <a:solidFill>
                  <a:srgbClr val="262626">
                    <a:alpha val="100000"/>
                  </a:srgbClr>
                </a:solidFill>
                <a:latin typeface="Source Han Sans" panose="020B0500000000000000" charset="-122"/>
                <a:ea typeface="Source Han Sans" panose="020B0500000000000000" charset="-122"/>
                <a:cs typeface="Source Han Sans" panose="020B0500000000000000" charset="-122"/>
              </a:rPr>
              <a:t>收入低于当地最低生活保障标准，且财产符合当地特困人员财产状况规定的认定为无生活来源。
确保特困人员基本生活需求得到保障。</a:t>
            </a:r>
            <a:endParaRPr kumimoji="1" lang="zh-CN" altLang="en-US"/>
          </a:p>
        </p:txBody>
      </p:sp>
      <p:sp>
        <p:nvSpPr>
          <p:cNvPr id="6" name="标题 1"/>
          <p:cNvSpPr txBox="1"/>
          <p:nvPr/>
        </p:nvSpPr>
        <p:spPr>
          <a:xfrm>
            <a:off x="4092691" y="1206726"/>
            <a:ext cx="857016" cy="330353"/>
          </a:xfrm>
          <a:prstGeom prst="rect">
            <a:avLst/>
          </a:prstGeom>
          <a:noFill/>
          <a:ln cap="sq">
            <a:noFill/>
          </a:ln>
        </p:spPr>
        <p:txBody>
          <a:bodyPr vert="horz" wrap="square" lIns="0" tIns="0" rIns="0" bIns="0" rtlCol="0" anchor="ctr"/>
          <a:lstStyle/>
          <a:p>
            <a:pPr algn="ctr">
              <a:lnSpc>
                <a:spcPct val="130000"/>
              </a:lnSpc>
            </a:pPr>
            <a:r>
              <a:rPr kumimoji="1" lang="en-US" altLang="zh-CN" sz="2400">
                <a:ln w="12700">
                  <a:noFill/>
                </a:ln>
                <a:solidFill>
                  <a:srgbClr val="FFFFFF">
                    <a:alpha val="100000"/>
                  </a:srgbClr>
                </a:solidFill>
                <a:latin typeface="OPPOSans B" panose="00020600040101010101" charset="-122"/>
                <a:ea typeface="OPPOSans B" panose="00020600040101010101" charset="-122"/>
                <a:cs typeface="OPPOSans B" panose="00020600040101010101" charset="-122"/>
              </a:rPr>
              <a:t>01</a:t>
            </a:r>
            <a:endParaRPr kumimoji="1" lang="zh-CN" altLang="en-US"/>
          </a:p>
        </p:txBody>
      </p:sp>
      <p:sp>
        <p:nvSpPr>
          <p:cNvPr id="7" name="标题 1"/>
          <p:cNvSpPr txBox="1"/>
          <p:nvPr/>
        </p:nvSpPr>
        <p:spPr>
          <a:xfrm rot="5400000">
            <a:off x="861438" y="1512655"/>
            <a:ext cx="69495" cy="471570"/>
          </a:xfrm>
          <a:prstGeom prst="round2SameRect">
            <a:avLst>
              <a:gd name="adj1" fmla="val 50000"/>
              <a:gd name="adj2" fmla="val 0"/>
            </a:avLst>
          </a:prstGeom>
          <a:solidFill>
            <a:schemeClr val="accent1">
              <a:lumMod val="40000"/>
              <a:lumOff val="60000"/>
            </a:schemeClr>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8" name="标题 1"/>
          <p:cNvSpPr txBox="1"/>
          <p:nvPr/>
        </p:nvSpPr>
        <p:spPr>
          <a:xfrm rot="16200000" flipH="1">
            <a:off x="4933480" y="2658835"/>
            <a:ext cx="80580" cy="1285037"/>
          </a:xfrm>
          <a:prstGeom prst="round2SameRect">
            <a:avLst>
              <a:gd name="adj1" fmla="val 50000"/>
              <a:gd name="adj2" fmla="val 0"/>
            </a:avLst>
          </a:prstGeom>
          <a:solidFill>
            <a:schemeClr val="accent1">
              <a:lumMod val="40000"/>
              <a:lumOff val="60000"/>
            </a:schemeClr>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9" name="标题 1"/>
          <p:cNvSpPr txBox="1"/>
          <p:nvPr/>
        </p:nvSpPr>
        <p:spPr>
          <a:xfrm>
            <a:off x="886617" y="1819728"/>
            <a:ext cx="4507249" cy="491588"/>
          </a:xfrm>
          <a:prstGeom prst="rect">
            <a:avLst/>
          </a:prstGeom>
          <a:noFill/>
          <a:ln cap="sq">
            <a:noFill/>
          </a:ln>
        </p:spPr>
        <p:txBody>
          <a:bodyPr vert="horz" wrap="square" lIns="0" tIns="0" rIns="0" bIns="0" rtlCol="0" anchor="ctr"/>
          <a:lstStyle/>
          <a:p>
            <a:pPr algn="l">
              <a:lnSpc>
                <a:spcPct val="130000"/>
              </a:lnSpc>
            </a:pPr>
            <a:r>
              <a:rPr kumimoji="1" lang="en-US" altLang="zh-CN" sz="1600">
                <a:ln w="12700">
                  <a:noFill/>
                </a:ln>
                <a:solidFill>
                  <a:srgbClr val="CB8310">
                    <a:alpha val="100000"/>
                  </a:srgbClr>
                </a:solidFill>
                <a:latin typeface="Source Han Sans CN Bold" panose="020B0800000000000000" charset="-122"/>
                <a:ea typeface="Source Han Sans CN Bold" panose="020B0800000000000000" charset="-122"/>
                <a:cs typeface="Source Han Sans CN Bold" panose="020B0800000000000000" charset="-122"/>
              </a:rPr>
              <a:t>收入标准</a:t>
            </a:r>
            <a:endParaRPr kumimoji="1" lang="zh-CN" altLang="en-US"/>
          </a:p>
        </p:txBody>
      </p:sp>
      <p:sp>
        <p:nvSpPr>
          <p:cNvPr id="10" name="标题 1"/>
          <p:cNvSpPr txBox="1"/>
          <p:nvPr/>
        </p:nvSpPr>
        <p:spPr>
          <a:xfrm>
            <a:off x="8775701" y="1162384"/>
            <a:ext cx="2743199" cy="1917996"/>
          </a:xfrm>
          <a:prstGeom prst="roundRect">
            <a:avLst>
              <a:gd name="adj" fmla="val 4965"/>
            </a:avLst>
          </a:prstGeom>
          <a:solidFill>
            <a:schemeClr val="accent1"/>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11" name="标题 1"/>
          <p:cNvSpPr txBox="1"/>
          <p:nvPr/>
        </p:nvSpPr>
        <p:spPr>
          <a:xfrm>
            <a:off x="6286501" y="1563124"/>
            <a:ext cx="4959684" cy="1917996"/>
          </a:xfrm>
          <a:prstGeom prst="roundRect">
            <a:avLst>
              <a:gd name="adj" fmla="val 4965"/>
            </a:avLst>
          </a:prstGeom>
          <a:solidFill>
            <a:schemeClr val="bg1"/>
          </a:solidFill>
          <a:ln w="12700" cap="sq">
            <a:solidFill>
              <a:schemeClr val="accent1"/>
            </a:solidFill>
            <a:miter/>
          </a:ln>
        </p:spPr>
        <p:txBody>
          <a:bodyPr vert="horz" wrap="square" lIns="91440" tIns="45720" rIns="91440" bIns="45720" rtlCol="0" anchor="ctr"/>
          <a:lstStyle/>
          <a:p>
            <a:pPr algn="ctr">
              <a:lnSpc>
                <a:spcPct val="110000"/>
              </a:lnSpc>
            </a:pPr>
            <a:endParaRPr kumimoji="1" lang="zh-CN" altLang="en-US"/>
          </a:p>
        </p:txBody>
      </p:sp>
      <p:sp>
        <p:nvSpPr>
          <p:cNvPr id="12" name="标题 1"/>
          <p:cNvSpPr txBox="1"/>
          <p:nvPr/>
        </p:nvSpPr>
        <p:spPr>
          <a:xfrm>
            <a:off x="6512716" y="2311317"/>
            <a:ext cx="4507249" cy="887403"/>
          </a:xfrm>
          <a:prstGeom prst="rect">
            <a:avLst/>
          </a:prstGeom>
          <a:noFill/>
          <a:ln cap="sq">
            <a:noFill/>
          </a:ln>
        </p:spPr>
        <p:txBody>
          <a:bodyPr vert="horz" wrap="square" lIns="0" tIns="0" rIns="0" bIns="0" rtlCol="0" anchor="t"/>
          <a:lstStyle/>
          <a:p>
            <a:pPr algn="l">
              <a:lnSpc>
                <a:spcPct val="130000"/>
              </a:lnSpc>
            </a:pPr>
            <a:r>
              <a:rPr kumimoji="1" lang="en-US" altLang="zh-CN" sz="1400">
                <a:ln w="12700">
                  <a:noFill/>
                </a:ln>
                <a:solidFill>
                  <a:srgbClr val="262626">
                    <a:alpha val="100000"/>
                  </a:srgbClr>
                </a:solidFill>
                <a:latin typeface="Source Han Sans" panose="020B0500000000000000" charset="-122"/>
                <a:ea typeface="Source Han Sans" panose="020B0500000000000000" charset="-122"/>
                <a:cs typeface="Source Han Sans" panose="020B0500000000000000" charset="-122"/>
              </a:rPr>
              <a:t>通过计算特困救助申请人家庭工资性收入、经营净收入、财产净收入、转移净收入等综合核算收入。
确保收入核算准确、合理。</a:t>
            </a:r>
            <a:endParaRPr kumimoji="1" lang="zh-CN" altLang="en-US"/>
          </a:p>
        </p:txBody>
      </p:sp>
      <p:sp>
        <p:nvSpPr>
          <p:cNvPr id="13" name="标题 1"/>
          <p:cNvSpPr txBox="1"/>
          <p:nvPr/>
        </p:nvSpPr>
        <p:spPr>
          <a:xfrm>
            <a:off x="9718792" y="1206726"/>
            <a:ext cx="857016" cy="330353"/>
          </a:xfrm>
          <a:prstGeom prst="rect">
            <a:avLst/>
          </a:prstGeom>
          <a:noFill/>
          <a:ln cap="sq">
            <a:noFill/>
          </a:ln>
        </p:spPr>
        <p:txBody>
          <a:bodyPr vert="horz" wrap="square" lIns="0" tIns="0" rIns="0" bIns="0" rtlCol="0" anchor="ctr"/>
          <a:lstStyle/>
          <a:p>
            <a:pPr algn="ctr">
              <a:lnSpc>
                <a:spcPct val="130000"/>
              </a:lnSpc>
            </a:pPr>
            <a:r>
              <a:rPr kumimoji="1" lang="en-US" altLang="zh-CN" sz="2400">
                <a:ln w="12700">
                  <a:noFill/>
                </a:ln>
                <a:solidFill>
                  <a:srgbClr val="FFFFFF">
                    <a:alpha val="100000"/>
                  </a:srgbClr>
                </a:solidFill>
                <a:latin typeface="OPPOSans B" panose="00020600040101010101" charset="-122"/>
                <a:ea typeface="OPPOSans B" panose="00020600040101010101" charset="-122"/>
                <a:cs typeface="OPPOSans B" panose="00020600040101010101" charset="-122"/>
              </a:rPr>
              <a:t>02</a:t>
            </a:r>
            <a:endParaRPr kumimoji="1" lang="zh-CN" altLang="en-US"/>
          </a:p>
        </p:txBody>
      </p:sp>
      <p:sp>
        <p:nvSpPr>
          <p:cNvPr id="14" name="标题 1"/>
          <p:cNvSpPr txBox="1"/>
          <p:nvPr/>
        </p:nvSpPr>
        <p:spPr>
          <a:xfrm rot="5400000">
            <a:off x="6487539" y="1512655"/>
            <a:ext cx="69495" cy="471570"/>
          </a:xfrm>
          <a:prstGeom prst="round2SameRect">
            <a:avLst>
              <a:gd name="adj1" fmla="val 50000"/>
              <a:gd name="adj2" fmla="val 0"/>
            </a:avLst>
          </a:prstGeom>
          <a:solidFill>
            <a:schemeClr val="accent1">
              <a:lumMod val="40000"/>
              <a:lumOff val="60000"/>
            </a:schemeClr>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15" name="标题 1"/>
          <p:cNvSpPr txBox="1"/>
          <p:nvPr/>
        </p:nvSpPr>
        <p:spPr>
          <a:xfrm rot="16200000" flipH="1">
            <a:off x="10559581" y="2658835"/>
            <a:ext cx="80580" cy="1285037"/>
          </a:xfrm>
          <a:prstGeom prst="round2SameRect">
            <a:avLst>
              <a:gd name="adj1" fmla="val 50000"/>
              <a:gd name="adj2" fmla="val 0"/>
            </a:avLst>
          </a:prstGeom>
          <a:solidFill>
            <a:schemeClr val="accent1">
              <a:lumMod val="40000"/>
              <a:lumOff val="60000"/>
            </a:schemeClr>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16" name="标题 1"/>
          <p:cNvSpPr txBox="1"/>
          <p:nvPr/>
        </p:nvSpPr>
        <p:spPr>
          <a:xfrm>
            <a:off x="6512718" y="1819728"/>
            <a:ext cx="4507249" cy="491588"/>
          </a:xfrm>
          <a:prstGeom prst="rect">
            <a:avLst/>
          </a:prstGeom>
          <a:noFill/>
          <a:ln cap="sq">
            <a:noFill/>
          </a:ln>
        </p:spPr>
        <p:txBody>
          <a:bodyPr vert="horz" wrap="square" lIns="0" tIns="0" rIns="0" bIns="0" rtlCol="0" anchor="ctr"/>
          <a:lstStyle/>
          <a:p>
            <a:pPr algn="l">
              <a:lnSpc>
                <a:spcPct val="150000"/>
              </a:lnSpc>
            </a:pPr>
            <a:r>
              <a:rPr kumimoji="1" lang="en-US" altLang="zh-CN" sz="1600">
                <a:ln w="12700">
                  <a:noFill/>
                </a:ln>
                <a:solidFill>
                  <a:srgbClr val="CB8310">
                    <a:alpha val="100000"/>
                  </a:srgbClr>
                </a:solidFill>
                <a:latin typeface="Source Han Sans CN Bold" panose="020B0800000000000000" charset="-122"/>
                <a:ea typeface="Source Han Sans CN Bold" panose="020B0800000000000000" charset="-122"/>
                <a:cs typeface="Source Han Sans CN Bold" panose="020B0800000000000000" charset="-122"/>
              </a:rPr>
              <a:t>收入核算</a:t>
            </a:r>
            <a:endParaRPr kumimoji="1" lang="zh-CN" altLang="en-US"/>
          </a:p>
        </p:txBody>
      </p:sp>
      <p:sp>
        <p:nvSpPr>
          <p:cNvPr id="17" name="标题 1"/>
          <p:cNvSpPr txBox="1"/>
          <p:nvPr/>
        </p:nvSpPr>
        <p:spPr>
          <a:xfrm>
            <a:off x="7861300" y="3726849"/>
            <a:ext cx="2743199" cy="1917996"/>
          </a:xfrm>
          <a:prstGeom prst="roundRect">
            <a:avLst>
              <a:gd name="adj" fmla="val 4965"/>
            </a:avLst>
          </a:prstGeom>
          <a:solidFill>
            <a:schemeClr val="accent2"/>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18" name="标题 1"/>
          <p:cNvSpPr txBox="1"/>
          <p:nvPr/>
        </p:nvSpPr>
        <p:spPr>
          <a:xfrm>
            <a:off x="1257300" y="4127589"/>
            <a:ext cx="9074484" cy="1917996"/>
          </a:xfrm>
          <a:prstGeom prst="roundRect">
            <a:avLst>
              <a:gd name="adj" fmla="val 4965"/>
            </a:avLst>
          </a:prstGeom>
          <a:solidFill>
            <a:schemeClr val="bg1"/>
          </a:solidFill>
          <a:ln w="12700" cap="sq">
            <a:solidFill>
              <a:schemeClr val="accent2"/>
            </a:solidFill>
            <a:miter/>
          </a:ln>
        </p:spPr>
        <p:txBody>
          <a:bodyPr vert="horz" wrap="square" lIns="91440" tIns="45720" rIns="91440" bIns="45720" rtlCol="0" anchor="ctr"/>
          <a:lstStyle/>
          <a:p>
            <a:pPr algn="ctr">
              <a:lnSpc>
                <a:spcPct val="110000"/>
              </a:lnSpc>
            </a:pPr>
            <a:endParaRPr kumimoji="1" lang="zh-CN" altLang="en-US"/>
          </a:p>
        </p:txBody>
      </p:sp>
      <p:sp>
        <p:nvSpPr>
          <p:cNvPr id="19" name="标题 1"/>
          <p:cNvSpPr txBox="1"/>
          <p:nvPr/>
        </p:nvSpPr>
        <p:spPr>
          <a:xfrm>
            <a:off x="1597815" y="4875781"/>
            <a:ext cx="8507749" cy="887403"/>
          </a:xfrm>
          <a:prstGeom prst="rect">
            <a:avLst/>
          </a:prstGeom>
          <a:noFill/>
          <a:ln cap="sq">
            <a:noFill/>
          </a:ln>
        </p:spPr>
        <p:txBody>
          <a:bodyPr vert="horz" wrap="square" lIns="0" tIns="0" rIns="0" bIns="0" rtlCol="0" anchor="t"/>
          <a:lstStyle/>
          <a:p>
            <a:pPr algn="l">
              <a:lnSpc>
                <a:spcPct val="150000"/>
              </a:lnSpc>
            </a:pPr>
            <a:r>
              <a:rPr kumimoji="1" lang="en-US" altLang="zh-CN" sz="1400">
                <a:ln w="12700">
                  <a:noFill/>
                </a:ln>
                <a:solidFill>
                  <a:srgbClr val="262626">
                    <a:alpha val="100000"/>
                  </a:srgbClr>
                </a:solidFill>
                <a:latin typeface="Source Han Sans" panose="020B0500000000000000" charset="-122"/>
                <a:ea typeface="Source Han Sans" panose="020B0500000000000000" charset="-122"/>
                <a:cs typeface="Source Han Sans" panose="020B0500000000000000" charset="-122"/>
              </a:rPr>
              <a:t>刚性支出主要包括因病、因残、因学等必需性基本支出，核算时予以扣除。
体现对困难家庭的关怀，提高认定准确性。</a:t>
            </a:r>
            <a:endParaRPr kumimoji="1" lang="zh-CN" altLang="en-US"/>
          </a:p>
        </p:txBody>
      </p:sp>
      <p:sp>
        <p:nvSpPr>
          <p:cNvPr id="20" name="标题 1"/>
          <p:cNvSpPr txBox="1"/>
          <p:nvPr/>
        </p:nvSpPr>
        <p:spPr>
          <a:xfrm>
            <a:off x="8804391" y="3771191"/>
            <a:ext cx="857016" cy="330353"/>
          </a:xfrm>
          <a:prstGeom prst="rect">
            <a:avLst/>
          </a:prstGeom>
          <a:noFill/>
          <a:ln cap="sq">
            <a:noFill/>
          </a:ln>
        </p:spPr>
        <p:txBody>
          <a:bodyPr vert="horz" wrap="square" lIns="0" tIns="0" rIns="0" bIns="0" rtlCol="0" anchor="ctr"/>
          <a:lstStyle/>
          <a:p>
            <a:pPr algn="ctr">
              <a:lnSpc>
                <a:spcPct val="130000"/>
              </a:lnSpc>
            </a:pPr>
            <a:r>
              <a:rPr kumimoji="1" lang="en-US" altLang="zh-CN" sz="2400">
                <a:ln w="12700">
                  <a:noFill/>
                </a:ln>
                <a:solidFill>
                  <a:srgbClr val="FFFFFF">
                    <a:alpha val="100000"/>
                  </a:srgbClr>
                </a:solidFill>
                <a:latin typeface="OPPOSans B" panose="00020600040101010101" charset="-122"/>
                <a:ea typeface="OPPOSans B" panose="00020600040101010101" charset="-122"/>
                <a:cs typeface="OPPOSans B" panose="00020600040101010101" charset="-122"/>
              </a:rPr>
              <a:t>03</a:t>
            </a:r>
            <a:endParaRPr kumimoji="1" lang="zh-CN" altLang="en-US"/>
          </a:p>
        </p:txBody>
      </p:sp>
      <p:sp>
        <p:nvSpPr>
          <p:cNvPr id="21" name="标题 1"/>
          <p:cNvSpPr txBox="1"/>
          <p:nvPr/>
        </p:nvSpPr>
        <p:spPr>
          <a:xfrm rot="5400000">
            <a:off x="1458337" y="4077119"/>
            <a:ext cx="69495" cy="471570"/>
          </a:xfrm>
          <a:prstGeom prst="round2SameRect">
            <a:avLst>
              <a:gd name="adj1" fmla="val 50000"/>
              <a:gd name="adj2" fmla="val 0"/>
            </a:avLst>
          </a:prstGeom>
          <a:solidFill>
            <a:schemeClr val="accent2">
              <a:lumMod val="60000"/>
              <a:lumOff val="40000"/>
            </a:schemeClr>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22" name="标题 1"/>
          <p:cNvSpPr txBox="1"/>
          <p:nvPr/>
        </p:nvSpPr>
        <p:spPr>
          <a:xfrm rot="16200000" flipH="1">
            <a:off x="9645180" y="5223299"/>
            <a:ext cx="80580" cy="1285037"/>
          </a:xfrm>
          <a:prstGeom prst="round2SameRect">
            <a:avLst>
              <a:gd name="adj1" fmla="val 50000"/>
              <a:gd name="adj2" fmla="val 0"/>
            </a:avLst>
          </a:prstGeom>
          <a:solidFill>
            <a:schemeClr val="accent2">
              <a:lumMod val="60000"/>
              <a:lumOff val="40000"/>
            </a:schemeClr>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23" name="标题 1"/>
          <p:cNvSpPr txBox="1"/>
          <p:nvPr/>
        </p:nvSpPr>
        <p:spPr>
          <a:xfrm>
            <a:off x="1600200" y="4384193"/>
            <a:ext cx="8505366" cy="491588"/>
          </a:xfrm>
          <a:prstGeom prst="rect">
            <a:avLst/>
          </a:prstGeom>
          <a:noFill/>
          <a:ln cap="sq">
            <a:noFill/>
          </a:ln>
        </p:spPr>
        <p:txBody>
          <a:bodyPr vert="horz" wrap="square" lIns="0" tIns="0" rIns="0" bIns="0" rtlCol="0" anchor="ctr"/>
          <a:lstStyle/>
          <a:p>
            <a:pPr algn="l">
              <a:lnSpc>
                <a:spcPct val="130000"/>
              </a:lnSpc>
            </a:pPr>
            <a:r>
              <a:rPr kumimoji="1" lang="en-US" altLang="zh-CN" sz="1600">
                <a:ln w="12700">
                  <a:noFill/>
                </a:ln>
                <a:solidFill>
                  <a:srgbClr val="740000">
                    <a:alpha val="100000"/>
                  </a:srgbClr>
                </a:solidFill>
                <a:latin typeface="Source Han Sans CN Bold" panose="020B0800000000000000" charset="-122"/>
                <a:ea typeface="Source Han Sans CN Bold" panose="020B0800000000000000" charset="-122"/>
                <a:cs typeface="Source Han Sans CN Bold" panose="020B0800000000000000" charset="-122"/>
              </a:rPr>
              <a:t>刚性支出</a:t>
            </a:r>
            <a:endParaRPr kumimoji="1" lang="zh-CN" altLang="en-US"/>
          </a:p>
        </p:txBody>
      </p:sp>
      <p:sp>
        <p:nvSpPr>
          <p:cNvPr id="24" name="标题 1"/>
          <p:cNvSpPr txBox="1"/>
          <p:nvPr/>
        </p:nvSpPr>
        <p:spPr>
          <a:xfrm>
            <a:off x="-324000" y="319667"/>
            <a:ext cx="648000" cy="648000"/>
          </a:xfrm>
          <a:prstGeom prst="ellipse">
            <a:avLst/>
          </a:prstGeom>
          <a:noFill/>
          <a:ln w="114300" cap="sq">
            <a:solidFill>
              <a:schemeClr val="accent1"/>
            </a:solidFill>
            <a:miter/>
          </a:ln>
        </p:spPr>
        <p:txBody>
          <a:bodyPr vert="horz" wrap="square" lIns="91440" tIns="45720" rIns="91440" bIns="45720" rtlCol="0" anchor="ctr"/>
          <a:lstStyle/>
          <a:p>
            <a:pPr algn="ctr">
              <a:lnSpc>
                <a:spcPct val="110000"/>
              </a:lnSpc>
            </a:pPr>
            <a:endParaRPr kumimoji="1" lang="zh-CN" altLang="en-US"/>
          </a:p>
        </p:txBody>
      </p:sp>
      <p:sp>
        <p:nvSpPr>
          <p:cNvPr id="25" name="标题 1"/>
          <p:cNvSpPr txBox="1"/>
          <p:nvPr/>
        </p:nvSpPr>
        <p:spPr>
          <a:xfrm>
            <a:off x="660400" y="427667"/>
            <a:ext cx="10858500" cy="432000"/>
          </a:xfrm>
          <a:prstGeom prst="rect">
            <a:avLst/>
          </a:prstGeom>
          <a:noFill/>
          <a:ln>
            <a:noFill/>
          </a:ln>
        </p:spPr>
        <p:txBody>
          <a:bodyPr vert="horz" wrap="square" lIns="0" tIns="0" rIns="0" bIns="0" rtlCol="0" anchor="ctr"/>
          <a:lstStyle/>
          <a:p>
            <a:pPr algn="l">
              <a:lnSpc>
                <a:spcPct val="110000"/>
              </a:lnSpc>
            </a:pPr>
            <a:r>
              <a:rPr kumimoji="1" lang="en-US" altLang="zh-CN" sz="3200">
                <a:ln w="12700">
                  <a:noFill/>
                </a:ln>
                <a:solidFill>
                  <a:srgbClr val="262626">
                    <a:alpha val="100000"/>
                  </a:srgbClr>
                </a:solidFill>
                <a:latin typeface="Source Han Sans CN Bold" panose="020B0800000000000000" charset="-122"/>
                <a:ea typeface="Source Han Sans CN Bold" panose="020B0800000000000000" charset="-122"/>
                <a:cs typeface="Source Han Sans CN Bold" panose="020B0800000000000000" charset="-122"/>
              </a:rPr>
              <a:t>无生活来源</a:t>
            </a:r>
            <a:endParaRPr kumimoji="1" lang="zh-CN" alt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txBox="1"/>
          <p:nvPr/>
        </p:nvSpPr>
        <p:spPr>
          <a:xfrm>
            <a:off x="0" y="0"/>
            <a:ext cx="12192000" cy="6858000"/>
          </a:xfrm>
          <a:prstGeom prst="rect">
            <a:avLst/>
          </a:prstGeom>
          <a:solidFill>
            <a:schemeClr val="bg1"/>
          </a:solidFill>
          <a:ln w="12700" cap="sq">
            <a:noFill/>
            <a:miter/>
          </a:ln>
        </p:spPr>
        <p:txBody>
          <a:bodyPr vert="horz" wrap="square" lIns="91440" tIns="45720" rIns="91440" bIns="45720" rtlCol="0" anchor="ctr"/>
          <a:lstStyle/>
          <a:p>
            <a:pPr algn="ctr">
              <a:lnSpc>
                <a:spcPct val="110000"/>
              </a:lnSpc>
            </a:pPr>
            <a:endParaRPr kumimoji="1" lang="zh-CN" altLang="en-US"/>
          </a:p>
        </p:txBody>
      </p:sp>
      <p:grpSp>
        <p:nvGrpSpPr>
          <p:cNvPr id="3" name="组合 2"/>
          <p:cNvGrpSpPr/>
          <p:nvPr/>
        </p:nvGrpSpPr>
        <p:grpSpPr>
          <a:xfrm>
            <a:off x="0" y="5899346"/>
            <a:ext cx="12192000" cy="958654"/>
            <a:chOff x="0" y="5899346"/>
            <a:chExt cx="12192000" cy="958654"/>
          </a:xfrm>
        </p:grpSpPr>
        <p:sp>
          <p:nvSpPr>
            <p:cNvPr id="4" name="标题 1"/>
            <p:cNvSpPr txBox="1"/>
            <p:nvPr/>
          </p:nvSpPr>
          <p:spPr>
            <a:xfrm>
              <a:off x="0" y="5899346"/>
              <a:ext cx="12192000" cy="958654"/>
            </a:xfrm>
            <a:custGeom>
              <a:avLst/>
              <a:gdLst>
                <a:gd name="connsiteX0" fmla="*/ 0 w 12192000"/>
                <a:gd name="connsiteY0" fmla="*/ 0 h 3563982"/>
                <a:gd name="connsiteX1" fmla="*/ 21223 w 12192000"/>
                <a:gd name="connsiteY1" fmla="*/ 27596 h 3563982"/>
                <a:gd name="connsiteX2" fmla="*/ 6096000 w 12192000"/>
                <a:gd name="connsiteY2" fmla="*/ 3055905 h 3563982"/>
                <a:gd name="connsiteX3" fmla="*/ 12170777 w 12192000"/>
                <a:gd name="connsiteY3" fmla="*/ 27596 h 3563982"/>
                <a:gd name="connsiteX4" fmla="*/ 12192000 w 12192000"/>
                <a:gd name="connsiteY4" fmla="*/ 0 h 3563982"/>
                <a:gd name="connsiteX5" fmla="*/ 12192000 w 12192000"/>
                <a:gd name="connsiteY5" fmla="*/ 3563982 h 3563982"/>
                <a:gd name="connsiteX6" fmla="*/ 0 w 12192000"/>
                <a:gd name="connsiteY6" fmla="*/ 3563982 h 3563982"/>
              </a:gdLst>
              <a:ahLst/>
              <a:cxnLst/>
              <a:rect l="l" t="t" r="r" b="b"/>
              <a:pathLst>
                <a:path w="12192000" h="3563982">
                  <a:moveTo>
                    <a:pt x="0" y="0"/>
                  </a:moveTo>
                  <a:lnTo>
                    <a:pt x="21223" y="27596"/>
                  </a:lnTo>
                  <a:cubicBezTo>
                    <a:pt x="1522464" y="1887950"/>
                    <a:pt x="3688133" y="3055905"/>
                    <a:pt x="6096000" y="3055905"/>
                  </a:cubicBezTo>
                  <a:cubicBezTo>
                    <a:pt x="8503868" y="3055905"/>
                    <a:pt x="10669536" y="1887950"/>
                    <a:pt x="12170777" y="27596"/>
                  </a:cubicBezTo>
                  <a:lnTo>
                    <a:pt x="12192000" y="0"/>
                  </a:lnTo>
                  <a:lnTo>
                    <a:pt x="12192000" y="3563982"/>
                  </a:lnTo>
                  <a:lnTo>
                    <a:pt x="0" y="3563982"/>
                  </a:lnTo>
                  <a:close/>
                </a:path>
              </a:pathLst>
            </a:custGeom>
            <a:solidFill>
              <a:schemeClr val="accent1">
                <a:lumMod val="20000"/>
                <a:lumOff val="80000"/>
                <a:alpha val="18000"/>
              </a:schemeClr>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5" name="标题 1"/>
            <p:cNvSpPr txBox="1"/>
            <p:nvPr/>
          </p:nvSpPr>
          <p:spPr>
            <a:xfrm>
              <a:off x="0" y="6188758"/>
              <a:ext cx="12192000" cy="669242"/>
            </a:xfrm>
            <a:custGeom>
              <a:avLst/>
              <a:gdLst>
                <a:gd name="connsiteX0" fmla="*/ 0 w 12192000"/>
                <a:gd name="connsiteY0" fmla="*/ 0 h 2488036"/>
                <a:gd name="connsiteX1" fmla="*/ 21223 w 12192000"/>
                <a:gd name="connsiteY1" fmla="*/ 18287 h 2488036"/>
                <a:gd name="connsiteX2" fmla="*/ 6096000 w 12192000"/>
                <a:gd name="connsiteY2" fmla="*/ 2025118 h 2488036"/>
                <a:gd name="connsiteX3" fmla="*/ 12170777 w 12192000"/>
                <a:gd name="connsiteY3" fmla="*/ 18287 h 2488036"/>
                <a:gd name="connsiteX4" fmla="*/ 12192000 w 12192000"/>
                <a:gd name="connsiteY4" fmla="*/ 0 h 2488036"/>
                <a:gd name="connsiteX5" fmla="*/ 12192000 w 12192000"/>
                <a:gd name="connsiteY5" fmla="*/ 2488036 h 2488036"/>
                <a:gd name="connsiteX6" fmla="*/ 0 w 12192000"/>
                <a:gd name="connsiteY6" fmla="*/ 2488036 h 2488036"/>
              </a:gdLst>
              <a:ahLst/>
              <a:cxnLst/>
              <a:rect l="l" t="t" r="r" b="b"/>
              <a:pathLst>
                <a:path w="12192000" h="2488036">
                  <a:moveTo>
                    <a:pt x="0" y="0"/>
                  </a:moveTo>
                  <a:lnTo>
                    <a:pt x="21223" y="18287"/>
                  </a:lnTo>
                  <a:cubicBezTo>
                    <a:pt x="1522464" y="1251126"/>
                    <a:pt x="3688133" y="2025118"/>
                    <a:pt x="6096000" y="2025118"/>
                  </a:cubicBezTo>
                  <a:cubicBezTo>
                    <a:pt x="8503868" y="2025118"/>
                    <a:pt x="10669536" y="1251126"/>
                    <a:pt x="12170777" y="18287"/>
                  </a:cubicBezTo>
                  <a:lnTo>
                    <a:pt x="12192000" y="0"/>
                  </a:lnTo>
                  <a:lnTo>
                    <a:pt x="12192000" y="2488036"/>
                  </a:lnTo>
                  <a:lnTo>
                    <a:pt x="0" y="2488036"/>
                  </a:lnTo>
                  <a:close/>
                </a:path>
              </a:pathLst>
            </a:custGeom>
            <a:gradFill>
              <a:gsLst>
                <a:gs pos="0">
                  <a:schemeClr val="accent2"/>
                </a:gs>
                <a:gs pos="100000">
                  <a:schemeClr val="accent2">
                    <a:lumMod val="75000"/>
                  </a:schemeClr>
                </a:gs>
              </a:gsLst>
              <a:lin ang="5400000" scaled="0"/>
            </a:gradFill>
            <a:ln w="3175" cap="sq">
              <a:solidFill>
                <a:schemeClr val="accent1">
                  <a:lumMod val="20000"/>
                  <a:lumOff val="80000"/>
                </a:schemeClr>
              </a:solidFill>
              <a:miter/>
            </a:ln>
            <a:effectLst>
              <a:outerShdw blurRad="368300" dist="38100" dir="16200000" rotWithShape="0">
                <a:schemeClr val="accent1">
                  <a:alpha val="26000"/>
                </a:schemeClr>
              </a:outerShdw>
            </a:effectLst>
          </p:spPr>
          <p:txBody>
            <a:bodyPr vert="horz" wrap="square" lIns="91440" tIns="45720" rIns="91440" bIns="45720" rtlCol="0" anchor="ctr"/>
            <a:lstStyle/>
            <a:p>
              <a:pPr algn="ctr">
                <a:lnSpc>
                  <a:spcPct val="110000"/>
                </a:lnSpc>
              </a:pPr>
              <a:endParaRPr kumimoji="1" lang="zh-CN" altLang="en-US"/>
            </a:p>
          </p:txBody>
        </p:sp>
      </p:grpSp>
      <p:sp>
        <p:nvSpPr>
          <p:cNvPr id="6" name="标题 1"/>
          <p:cNvSpPr txBox="1"/>
          <p:nvPr>
            <p:custDataLst>
              <p:tags r:id="rId1"/>
            </p:custDataLst>
          </p:nvPr>
        </p:nvSpPr>
        <p:spPr>
          <a:xfrm>
            <a:off x="8043718" y="1550784"/>
            <a:ext cx="3475182" cy="3946005"/>
          </a:xfrm>
          <a:prstGeom prst="roundRect">
            <a:avLst>
              <a:gd name="adj" fmla="val 2814"/>
            </a:avLst>
          </a:prstGeom>
          <a:solidFill>
            <a:schemeClr val="bg1"/>
          </a:solidFill>
          <a:ln w="3175" cap="sq">
            <a:gradFill>
              <a:gsLst>
                <a:gs pos="0">
                  <a:schemeClr val="accent1">
                    <a:alpha val="0"/>
                  </a:schemeClr>
                </a:gs>
                <a:gs pos="100000">
                  <a:schemeClr val="accent1">
                    <a:alpha val="45000"/>
                  </a:schemeClr>
                </a:gs>
              </a:gsLst>
              <a:lin ang="13500000" scaled="0"/>
            </a:gradFill>
            <a:miter/>
          </a:ln>
          <a:effectLst>
            <a:outerShdw blurRad="152400" dist="38100" dir="2700000" algn="tl" rotWithShape="0">
              <a:schemeClr val="accent2">
                <a:lumMod val="50000"/>
                <a:alpha val="19000"/>
              </a:schemeClr>
            </a:outerShdw>
          </a:effectLst>
        </p:spPr>
        <p:txBody>
          <a:bodyPr vert="horz" wrap="square" lIns="91440" tIns="45720" rIns="91440" bIns="45720" rtlCol="0" anchor="ctr"/>
          <a:lstStyle/>
          <a:p>
            <a:pPr algn="ctr">
              <a:lnSpc>
                <a:spcPct val="110000"/>
              </a:lnSpc>
            </a:pPr>
            <a:endParaRPr kumimoji="1" lang="zh-CN" altLang="en-US"/>
          </a:p>
        </p:txBody>
      </p:sp>
      <p:sp>
        <p:nvSpPr>
          <p:cNvPr id="7" name="标题 1"/>
          <p:cNvSpPr txBox="1"/>
          <p:nvPr>
            <p:custDataLst>
              <p:tags r:id="rId2"/>
            </p:custDataLst>
          </p:nvPr>
        </p:nvSpPr>
        <p:spPr>
          <a:xfrm>
            <a:off x="8128577" y="1869214"/>
            <a:ext cx="3305465" cy="425223"/>
          </a:xfrm>
          <a:prstGeom prst="roundRect">
            <a:avLst>
              <a:gd name="adj" fmla="val 50000"/>
            </a:avLst>
          </a:prstGeom>
          <a:solidFill>
            <a:schemeClr val="accent1"/>
          </a:solidFill>
          <a:ln w="12700" cap="sq">
            <a:noFill/>
            <a:miter/>
          </a:ln>
          <a:effectLst>
            <a:outerShdw blurRad="254000" dist="63500" dir="2700000" algn="tl" rotWithShape="0">
              <a:srgbClr val="000000">
                <a:alpha val="10000"/>
              </a:srgbClr>
            </a:outerShdw>
          </a:effectLst>
        </p:spPr>
        <p:txBody>
          <a:bodyPr vert="horz" wrap="square" lIns="91440" tIns="45720" rIns="91440" bIns="45720" rtlCol="0" anchor="ctr"/>
          <a:lstStyle/>
          <a:p>
            <a:pPr algn="ctr">
              <a:lnSpc>
                <a:spcPct val="110000"/>
              </a:lnSpc>
            </a:pPr>
            <a:endParaRPr kumimoji="1" lang="zh-CN" altLang="en-US"/>
          </a:p>
        </p:txBody>
      </p:sp>
      <p:sp>
        <p:nvSpPr>
          <p:cNvPr id="8" name="标题 1"/>
          <p:cNvSpPr txBox="1"/>
          <p:nvPr>
            <p:custDataLst>
              <p:tags r:id="rId3"/>
            </p:custDataLst>
          </p:nvPr>
        </p:nvSpPr>
        <p:spPr>
          <a:xfrm>
            <a:off x="8144741" y="1869213"/>
            <a:ext cx="3273137" cy="425223"/>
          </a:xfrm>
          <a:prstGeom prst="rect">
            <a:avLst/>
          </a:prstGeom>
          <a:noFill/>
          <a:ln>
            <a:noFill/>
          </a:ln>
        </p:spPr>
        <p:txBody>
          <a:bodyPr vert="horz" wrap="square" lIns="0" tIns="0" rIns="0" bIns="0" rtlCol="0" anchor="ctr"/>
          <a:lstStyle/>
          <a:p>
            <a:pPr algn="ctr">
              <a:lnSpc>
                <a:spcPct val="100000"/>
              </a:lnSpc>
            </a:pPr>
            <a:r>
              <a:rPr kumimoji="1" lang="en-US" altLang="zh-CN" sz="1600">
                <a:ln w="12700">
                  <a:noFill/>
                </a:ln>
                <a:solidFill>
                  <a:srgbClr val="FFFFFF">
                    <a:alpha val="100000"/>
                  </a:srgbClr>
                </a:solidFill>
                <a:latin typeface="Source Han Sans CN Bold" panose="020B0800000000000000" charset="-122"/>
                <a:ea typeface="Source Han Sans CN Bold" panose="020B0800000000000000" charset="-122"/>
                <a:cs typeface="Source Han Sans CN Bold" panose="020B0800000000000000" charset="-122"/>
              </a:rPr>
              <a:t>义务人认定标准</a:t>
            </a:r>
            <a:endParaRPr kumimoji="1" lang="zh-CN" altLang="en-US"/>
          </a:p>
        </p:txBody>
      </p:sp>
      <p:cxnSp>
        <p:nvCxnSpPr>
          <p:cNvPr id="9" name="标题 1"/>
          <p:cNvCxnSpPr/>
          <p:nvPr>
            <p:custDataLst>
              <p:tags r:id="rId4"/>
            </p:custDataLst>
          </p:nvPr>
        </p:nvCxnSpPr>
        <p:spPr>
          <a:xfrm>
            <a:off x="9459841" y="2546530"/>
            <a:ext cx="642937" cy="0"/>
          </a:xfrm>
          <a:prstGeom prst="line">
            <a:avLst/>
          </a:prstGeom>
          <a:noFill/>
          <a:ln w="6350" cap="rnd">
            <a:solidFill>
              <a:schemeClr val="accent1"/>
            </a:solidFill>
            <a:miter/>
          </a:ln>
        </p:spPr>
      </p:cxnSp>
      <p:sp>
        <p:nvSpPr>
          <p:cNvPr id="10" name="标题 1"/>
          <p:cNvSpPr txBox="1"/>
          <p:nvPr>
            <p:custDataLst>
              <p:tags r:id="rId5"/>
            </p:custDataLst>
          </p:nvPr>
        </p:nvSpPr>
        <p:spPr>
          <a:xfrm>
            <a:off x="8144741" y="2712264"/>
            <a:ext cx="3273136" cy="2594944"/>
          </a:xfrm>
          <a:prstGeom prst="rect">
            <a:avLst/>
          </a:prstGeom>
          <a:noFill/>
          <a:ln>
            <a:noFill/>
          </a:ln>
        </p:spPr>
        <p:txBody>
          <a:bodyPr vert="horz" wrap="square" lIns="0" tIns="0" rIns="0" bIns="0" rtlCol="0" anchor="t"/>
          <a:lstStyle/>
          <a:p>
            <a:pPr algn="ctr">
              <a:lnSpc>
                <a:spcPct val="130000"/>
              </a:lnSpc>
            </a:pPr>
            <a:r>
              <a:rPr kumimoji="1" lang="en-US" altLang="zh-CN" sz="1400">
                <a:ln w="12700">
                  <a:noFill/>
                </a:ln>
                <a:solidFill>
                  <a:srgbClr val="3A3A3A">
                    <a:alpha val="100000"/>
                  </a:srgbClr>
                </a:solidFill>
                <a:latin typeface="Source Han Sans" panose="020B0500000000000000" charset="-122"/>
                <a:ea typeface="Source Han Sans" panose="020B0500000000000000" charset="-122"/>
                <a:cs typeface="Source Han Sans" panose="020B0500000000000000" charset="-122"/>
              </a:rPr>
              <a:t>严格按照国家和地方相关政策规定认定义务人履行能力，确保认定公平、公正。</a:t>
            </a:r>
            <a:endParaRPr kumimoji="1" lang="zh-CN" altLang="en-US"/>
          </a:p>
        </p:txBody>
      </p:sp>
      <p:sp>
        <p:nvSpPr>
          <p:cNvPr id="11" name="标题 1"/>
          <p:cNvSpPr txBox="1"/>
          <p:nvPr>
            <p:custDataLst>
              <p:tags r:id="rId6"/>
            </p:custDataLst>
          </p:nvPr>
        </p:nvSpPr>
        <p:spPr>
          <a:xfrm>
            <a:off x="660400" y="1550784"/>
            <a:ext cx="3475182" cy="3946005"/>
          </a:xfrm>
          <a:prstGeom prst="roundRect">
            <a:avLst>
              <a:gd name="adj" fmla="val 2814"/>
            </a:avLst>
          </a:prstGeom>
          <a:solidFill>
            <a:schemeClr val="bg1"/>
          </a:solidFill>
          <a:ln w="3175" cap="sq">
            <a:gradFill>
              <a:gsLst>
                <a:gs pos="0">
                  <a:schemeClr val="accent1">
                    <a:alpha val="0"/>
                  </a:schemeClr>
                </a:gs>
                <a:gs pos="100000">
                  <a:schemeClr val="accent1">
                    <a:alpha val="45000"/>
                  </a:schemeClr>
                </a:gs>
              </a:gsLst>
              <a:lin ang="13500000" scaled="0"/>
            </a:gradFill>
            <a:miter/>
          </a:ln>
          <a:effectLst>
            <a:outerShdw blurRad="152400" dist="38100" dir="2700000" algn="tl" rotWithShape="0">
              <a:schemeClr val="accent2">
                <a:lumMod val="50000"/>
                <a:alpha val="19000"/>
              </a:schemeClr>
            </a:outerShdw>
          </a:effectLst>
        </p:spPr>
        <p:txBody>
          <a:bodyPr vert="horz" wrap="square" lIns="91440" tIns="45720" rIns="91440" bIns="45720" rtlCol="0" anchor="ctr"/>
          <a:lstStyle/>
          <a:p>
            <a:pPr algn="ctr">
              <a:lnSpc>
                <a:spcPct val="110000"/>
              </a:lnSpc>
            </a:pPr>
            <a:endParaRPr kumimoji="1" lang="zh-CN" altLang="en-US"/>
          </a:p>
        </p:txBody>
      </p:sp>
      <p:sp>
        <p:nvSpPr>
          <p:cNvPr id="12" name="标题 1"/>
          <p:cNvSpPr txBox="1"/>
          <p:nvPr>
            <p:custDataLst>
              <p:tags r:id="rId7"/>
            </p:custDataLst>
          </p:nvPr>
        </p:nvSpPr>
        <p:spPr>
          <a:xfrm>
            <a:off x="745259" y="1869214"/>
            <a:ext cx="3305465" cy="425223"/>
          </a:xfrm>
          <a:prstGeom prst="roundRect">
            <a:avLst>
              <a:gd name="adj" fmla="val 50000"/>
            </a:avLst>
          </a:prstGeom>
          <a:solidFill>
            <a:schemeClr val="accent1"/>
          </a:solidFill>
          <a:ln w="12700" cap="sq">
            <a:noFill/>
            <a:miter/>
          </a:ln>
          <a:effectLst>
            <a:outerShdw blurRad="254000" dist="63500" dir="2700000" algn="tl" rotWithShape="0">
              <a:srgbClr val="000000">
                <a:alpha val="10000"/>
              </a:srgbClr>
            </a:outerShdw>
          </a:effectLst>
        </p:spPr>
        <p:txBody>
          <a:bodyPr vert="horz" wrap="square" lIns="91440" tIns="45720" rIns="91440" bIns="45720" rtlCol="0" anchor="ctr"/>
          <a:lstStyle/>
          <a:p>
            <a:pPr algn="ctr">
              <a:lnSpc>
                <a:spcPct val="110000"/>
              </a:lnSpc>
            </a:pPr>
            <a:endParaRPr kumimoji="1" lang="zh-CN" altLang="en-US"/>
          </a:p>
        </p:txBody>
      </p:sp>
      <p:sp>
        <p:nvSpPr>
          <p:cNvPr id="13" name="标题 1"/>
          <p:cNvSpPr txBox="1"/>
          <p:nvPr>
            <p:custDataLst>
              <p:tags r:id="rId8"/>
            </p:custDataLst>
          </p:nvPr>
        </p:nvSpPr>
        <p:spPr>
          <a:xfrm>
            <a:off x="761423" y="2712264"/>
            <a:ext cx="3273136" cy="2594944"/>
          </a:xfrm>
          <a:prstGeom prst="rect">
            <a:avLst/>
          </a:prstGeom>
          <a:noFill/>
          <a:ln>
            <a:noFill/>
          </a:ln>
        </p:spPr>
        <p:txBody>
          <a:bodyPr vert="horz" wrap="square" lIns="0" tIns="0" rIns="0" bIns="0" rtlCol="0" anchor="t"/>
          <a:lstStyle/>
          <a:p>
            <a:pPr algn="l">
              <a:lnSpc>
                <a:spcPct val="130000"/>
              </a:lnSpc>
            </a:pPr>
            <a:r>
              <a:rPr kumimoji="1" lang="en-US" altLang="zh-CN" sz="1400">
                <a:ln w="12700">
                  <a:noFill/>
                </a:ln>
                <a:solidFill>
                  <a:srgbClr val="3A3A3A">
                    <a:alpha val="100000"/>
                  </a:srgbClr>
                </a:solidFill>
                <a:latin typeface="Source Han Sans" panose="020B0500000000000000" charset="-122"/>
                <a:ea typeface="Source Han Sans" panose="020B0500000000000000" charset="-122"/>
                <a:cs typeface="Source Han Sans" panose="020B0500000000000000" charset="-122"/>
              </a:rPr>
              <a:t>法定义务人符合特困人员、60周岁以上低保对象、70周岁以上低收入老年人等情形的认定为无履行义务能力。
确保特困人员得到救助。</a:t>
            </a:r>
            <a:endParaRPr kumimoji="1" lang="zh-CN" altLang="en-US"/>
          </a:p>
        </p:txBody>
      </p:sp>
      <p:sp>
        <p:nvSpPr>
          <p:cNvPr id="14" name="标题 1"/>
          <p:cNvSpPr txBox="1"/>
          <p:nvPr>
            <p:custDataLst>
              <p:tags r:id="rId9"/>
            </p:custDataLst>
          </p:nvPr>
        </p:nvSpPr>
        <p:spPr>
          <a:xfrm>
            <a:off x="761423" y="1869213"/>
            <a:ext cx="3273137" cy="425223"/>
          </a:xfrm>
          <a:prstGeom prst="rect">
            <a:avLst/>
          </a:prstGeom>
          <a:noFill/>
          <a:ln>
            <a:noFill/>
          </a:ln>
        </p:spPr>
        <p:txBody>
          <a:bodyPr vert="horz" wrap="square" lIns="0" tIns="0" rIns="0" bIns="0" rtlCol="0" anchor="ctr"/>
          <a:lstStyle/>
          <a:p>
            <a:pPr algn="ctr">
              <a:lnSpc>
                <a:spcPct val="100000"/>
              </a:lnSpc>
            </a:pPr>
            <a:r>
              <a:rPr kumimoji="1" lang="en-US" altLang="zh-CN" sz="1600">
                <a:ln w="12700">
                  <a:noFill/>
                </a:ln>
                <a:solidFill>
                  <a:srgbClr val="FFFFFF">
                    <a:alpha val="100000"/>
                  </a:srgbClr>
                </a:solidFill>
                <a:latin typeface="Source Han Sans CN Bold" panose="020B0800000000000000" charset="-122"/>
                <a:ea typeface="Source Han Sans CN Bold" panose="020B0800000000000000" charset="-122"/>
                <a:cs typeface="Source Han Sans CN Bold" panose="020B0800000000000000" charset="-122"/>
              </a:rPr>
              <a:t>义务人无履行能力</a:t>
            </a:r>
            <a:endParaRPr kumimoji="1" lang="zh-CN" altLang="en-US"/>
          </a:p>
        </p:txBody>
      </p:sp>
      <p:cxnSp>
        <p:nvCxnSpPr>
          <p:cNvPr id="15" name="标题 1"/>
          <p:cNvCxnSpPr/>
          <p:nvPr>
            <p:custDataLst>
              <p:tags r:id="rId10"/>
            </p:custDataLst>
          </p:nvPr>
        </p:nvCxnSpPr>
        <p:spPr>
          <a:xfrm>
            <a:off x="2076523" y="2546530"/>
            <a:ext cx="642937" cy="0"/>
          </a:xfrm>
          <a:prstGeom prst="line">
            <a:avLst/>
          </a:prstGeom>
          <a:noFill/>
          <a:ln w="6350" cap="rnd">
            <a:solidFill>
              <a:schemeClr val="accent1"/>
            </a:solidFill>
            <a:miter/>
          </a:ln>
        </p:spPr>
      </p:cxnSp>
      <p:sp>
        <p:nvSpPr>
          <p:cNvPr id="16" name="标题 1"/>
          <p:cNvSpPr txBox="1"/>
          <p:nvPr>
            <p:custDataLst>
              <p:tags r:id="rId11"/>
            </p:custDataLst>
          </p:nvPr>
        </p:nvSpPr>
        <p:spPr>
          <a:xfrm>
            <a:off x="4352059" y="1550784"/>
            <a:ext cx="3475182" cy="3946005"/>
          </a:xfrm>
          <a:prstGeom prst="roundRect">
            <a:avLst>
              <a:gd name="adj" fmla="val 2814"/>
            </a:avLst>
          </a:prstGeom>
          <a:solidFill>
            <a:schemeClr val="bg1"/>
          </a:solidFill>
          <a:ln w="3175" cap="sq">
            <a:gradFill>
              <a:gsLst>
                <a:gs pos="0">
                  <a:schemeClr val="accent1">
                    <a:alpha val="0"/>
                  </a:schemeClr>
                </a:gs>
                <a:gs pos="100000">
                  <a:schemeClr val="accent1">
                    <a:alpha val="45000"/>
                  </a:schemeClr>
                </a:gs>
              </a:gsLst>
              <a:lin ang="13500000" scaled="0"/>
            </a:gradFill>
            <a:miter/>
          </a:ln>
          <a:effectLst>
            <a:outerShdw blurRad="152400" dist="38100" dir="2700000" algn="tl" rotWithShape="0">
              <a:schemeClr val="accent2">
                <a:lumMod val="50000"/>
                <a:alpha val="19000"/>
              </a:schemeClr>
            </a:outerShdw>
          </a:effectLst>
        </p:spPr>
        <p:txBody>
          <a:bodyPr vert="horz" wrap="square" lIns="91440" tIns="45720" rIns="91440" bIns="45720" rtlCol="0" anchor="ctr"/>
          <a:lstStyle/>
          <a:p>
            <a:pPr algn="ctr">
              <a:lnSpc>
                <a:spcPct val="110000"/>
              </a:lnSpc>
            </a:pPr>
            <a:endParaRPr kumimoji="1" lang="zh-CN" altLang="en-US"/>
          </a:p>
        </p:txBody>
      </p:sp>
      <p:sp>
        <p:nvSpPr>
          <p:cNvPr id="17" name="标题 1"/>
          <p:cNvSpPr txBox="1"/>
          <p:nvPr>
            <p:custDataLst>
              <p:tags r:id="rId12"/>
            </p:custDataLst>
          </p:nvPr>
        </p:nvSpPr>
        <p:spPr>
          <a:xfrm>
            <a:off x="4436918" y="1869214"/>
            <a:ext cx="3305465" cy="425223"/>
          </a:xfrm>
          <a:prstGeom prst="roundRect">
            <a:avLst>
              <a:gd name="adj" fmla="val 50000"/>
            </a:avLst>
          </a:prstGeom>
          <a:solidFill>
            <a:schemeClr val="accent1"/>
          </a:solidFill>
          <a:ln w="12700" cap="sq">
            <a:noFill/>
            <a:miter/>
          </a:ln>
          <a:effectLst>
            <a:outerShdw blurRad="254000" dist="63500" dir="2700000" algn="tl" rotWithShape="0">
              <a:srgbClr val="000000">
                <a:alpha val="10000"/>
              </a:srgbClr>
            </a:outerShdw>
          </a:effectLst>
        </p:spPr>
        <p:txBody>
          <a:bodyPr vert="horz" wrap="square" lIns="91440" tIns="45720" rIns="91440" bIns="45720" rtlCol="0" anchor="ctr"/>
          <a:lstStyle/>
          <a:p>
            <a:pPr algn="ctr">
              <a:lnSpc>
                <a:spcPct val="110000"/>
              </a:lnSpc>
            </a:pPr>
            <a:endParaRPr kumimoji="1" lang="zh-CN" altLang="en-US"/>
          </a:p>
        </p:txBody>
      </p:sp>
      <p:sp>
        <p:nvSpPr>
          <p:cNvPr id="18" name="标题 1"/>
          <p:cNvSpPr txBox="1"/>
          <p:nvPr>
            <p:custDataLst>
              <p:tags r:id="rId13"/>
            </p:custDataLst>
          </p:nvPr>
        </p:nvSpPr>
        <p:spPr>
          <a:xfrm>
            <a:off x="4453082" y="1869213"/>
            <a:ext cx="3273137" cy="425223"/>
          </a:xfrm>
          <a:prstGeom prst="rect">
            <a:avLst/>
          </a:prstGeom>
          <a:noFill/>
          <a:ln>
            <a:noFill/>
          </a:ln>
        </p:spPr>
        <p:txBody>
          <a:bodyPr vert="horz" wrap="square" lIns="0" tIns="0" rIns="0" bIns="0" rtlCol="0" anchor="ctr"/>
          <a:lstStyle/>
          <a:p>
            <a:pPr algn="ctr">
              <a:lnSpc>
                <a:spcPct val="100000"/>
              </a:lnSpc>
            </a:pPr>
            <a:r>
              <a:rPr kumimoji="1" lang="en-US" altLang="zh-CN" sz="1600">
                <a:ln w="12700">
                  <a:noFill/>
                </a:ln>
                <a:solidFill>
                  <a:srgbClr val="FFFFFF">
                    <a:alpha val="100000"/>
                  </a:srgbClr>
                </a:solidFill>
                <a:latin typeface="Source Han Sans CN Bold" panose="020B0800000000000000" charset="-122"/>
                <a:ea typeface="Source Han Sans CN Bold" panose="020B0800000000000000" charset="-122"/>
                <a:cs typeface="Source Han Sans CN Bold" panose="020B0800000000000000" charset="-122"/>
              </a:rPr>
              <a:t>义务人特殊情况</a:t>
            </a:r>
            <a:endParaRPr kumimoji="1" lang="zh-CN" altLang="en-US"/>
          </a:p>
        </p:txBody>
      </p:sp>
      <p:cxnSp>
        <p:nvCxnSpPr>
          <p:cNvPr id="19" name="标题 1"/>
          <p:cNvCxnSpPr/>
          <p:nvPr>
            <p:custDataLst>
              <p:tags r:id="rId14"/>
            </p:custDataLst>
          </p:nvPr>
        </p:nvCxnSpPr>
        <p:spPr>
          <a:xfrm>
            <a:off x="5768182" y="2546530"/>
            <a:ext cx="642937" cy="0"/>
          </a:xfrm>
          <a:prstGeom prst="line">
            <a:avLst/>
          </a:prstGeom>
          <a:noFill/>
          <a:ln w="6350" cap="rnd">
            <a:solidFill>
              <a:schemeClr val="accent1"/>
            </a:solidFill>
            <a:miter/>
          </a:ln>
        </p:spPr>
      </p:cxnSp>
      <p:sp>
        <p:nvSpPr>
          <p:cNvPr id="20" name="标题 1"/>
          <p:cNvSpPr txBox="1"/>
          <p:nvPr>
            <p:custDataLst>
              <p:tags r:id="rId15"/>
            </p:custDataLst>
          </p:nvPr>
        </p:nvSpPr>
        <p:spPr>
          <a:xfrm>
            <a:off x="4453082" y="2712264"/>
            <a:ext cx="3273136" cy="2594944"/>
          </a:xfrm>
          <a:prstGeom prst="rect">
            <a:avLst/>
          </a:prstGeom>
          <a:noFill/>
          <a:ln>
            <a:noFill/>
          </a:ln>
        </p:spPr>
        <p:txBody>
          <a:bodyPr vert="horz" wrap="square" lIns="0" tIns="0" rIns="0" bIns="0" rtlCol="0" anchor="t"/>
          <a:lstStyle/>
          <a:p>
            <a:pPr algn="l">
              <a:lnSpc>
                <a:spcPct val="130000"/>
              </a:lnSpc>
            </a:pPr>
            <a:r>
              <a:rPr kumimoji="1" lang="en-US" altLang="zh-CN" sz="1400">
                <a:ln w="12700">
                  <a:noFill/>
                </a:ln>
                <a:solidFill>
                  <a:srgbClr val="3A3A3A">
                    <a:alpha val="100000"/>
                  </a:srgbClr>
                </a:solidFill>
                <a:latin typeface="Source Han Sans" panose="020B0500000000000000" charset="-122"/>
                <a:ea typeface="Source Han Sans" panose="020B0500000000000000" charset="-122"/>
                <a:cs typeface="Source Han Sans" panose="020B0500000000000000" charset="-122"/>
              </a:rPr>
              <a:t>义务人因重病、重残等原因无履行义务能力的，经认定后可认定为无履行义务能力。
体现人性化关怀，确保特困人员权益。</a:t>
            </a:r>
            <a:endParaRPr kumimoji="1" lang="zh-CN" altLang="en-US"/>
          </a:p>
        </p:txBody>
      </p:sp>
      <p:sp>
        <p:nvSpPr>
          <p:cNvPr id="21" name="标题 1"/>
          <p:cNvSpPr txBox="1"/>
          <p:nvPr/>
        </p:nvSpPr>
        <p:spPr>
          <a:xfrm>
            <a:off x="-324000" y="319667"/>
            <a:ext cx="648000" cy="648000"/>
          </a:xfrm>
          <a:prstGeom prst="ellipse">
            <a:avLst/>
          </a:prstGeom>
          <a:noFill/>
          <a:ln w="114300" cap="sq">
            <a:solidFill>
              <a:schemeClr val="accent1"/>
            </a:solidFill>
            <a:miter/>
          </a:ln>
        </p:spPr>
        <p:txBody>
          <a:bodyPr vert="horz" wrap="square" lIns="91440" tIns="45720" rIns="91440" bIns="45720" rtlCol="0" anchor="ctr"/>
          <a:lstStyle/>
          <a:p>
            <a:pPr algn="ctr">
              <a:lnSpc>
                <a:spcPct val="110000"/>
              </a:lnSpc>
            </a:pPr>
            <a:endParaRPr kumimoji="1" lang="zh-CN" altLang="en-US"/>
          </a:p>
        </p:txBody>
      </p:sp>
      <p:sp>
        <p:nvSpPr>
          <p:cNvPr id="22" name="标题 1"/>
          <p:cNvSpPr txBox="1"/>
          <p:nvPr/>
        </p:nvSpPr>
        <p:spPr>
          <a:xfrm>
            <a:off x="660400" y="427667"/>
            <a:ext cx="10858500" cy="432000"/>
          </a:xfrm>
          <a:prstGeom prst="rect">
            <a:avLst/>
          </a:prstGeom>
          <a:noFill/>
          <a:ln>
            <a:noFill/>
          </a:ln>
        </p:spPr>
        <p:txBody>
          <a:bodyPr vert="horz" wrap="square" lIns="0" tIns="0" rIns="0" bIns="0" rtlCol="0" anchor="ctr"/>
          <a:lstStyle/>
          <a:p>
            <a:pPr algn="l">
              <a:lnSpc>
                <a:spcPct val="110000"/>
              </a:lnSpc>
            </a:pPr>
            <a:r>
              <a:rPr kumimoji="1" lang="en-US" altLang="zh-CN" sz="3200">
                <a:ln w="12700">
                  <a:noFill/>
                </a:ln>
                <a:solidFill>
                  <a:srgbClr val="262626">
                    <a:alpha val="100000"/>
                  </a:srgbClr>
                </a:solidFill>
                <a:latin typeface="Source Han Sans CN Bold" panose="020B0800000000000000" charset="-122"/>
                <a:ea typeface="Source Han Sans CN Bold" panose="020B0800000000000000" charset="-122"/>
                <a:cs typeface="Source Han Sans CN Bold" panose="020B0800000000000000" charset="-122"/>
              </a:rPr>
              <a:t>无法定赡养、抚养、扶养义务人</a:t>
            </a:r>
            <a:endParaRPr kumimoji="1" lang="zh-CN" alt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txBox="1"/>
          <p:nvPr/>
        </p:nvSpPr>
        <p:spPr>
          <a:xfrm>
            <a:off x="0" y="0"/>
            <a:ext cx="12192000" cy="6858000"/>
          </a:xfrm>
          <a:prstGeom prst="rect">
            <a:avLst/>
          </a:prstGeom>
          <a:solidFill>
            <a:schemeClr val="bg1"/>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3" name="标题 1"/>
          <p:cNvSpPr txBox="1"/>
          <p:nvPr/>
        </p:nvSpPr>
        <p:spPr>
          <a:xfrm>
            <a:off x="819801" y="2632714"/>
            <a:ext cx="11520000" cy="2880000"/>
          </a:xfrm>
          <a:prstGeom prst="rect">
            <a:avLst/>
          </a:prstGeom>
          <a:solidFill>
            <a:schemeClr val="bg1"/>
          </a:solidFill>
          <a:ln w="12700" cap="sq">
            <a:noFill/>
            <a:miter/>
          </a:ln>
          <a:effectLst>
            <a:outerShdw blurRad="254000" dist="76200" dir="2700000" algn="tl" rotWithShape="0">
              <a:schemeClr val="accent1">
                <a:lumMod val="75000"/>
                <a:alpha val="20000"/>
              </a:schemeClr>
            </a:outerShdw>
          </a:effectLst>
        </p:spPr>
        <p:txBody>
          <a:bodyPr vert="horz" wrap="square" lIns="0" tIns="0" rIns="0" bIns="0" rtlCol="0" anchor="ctr"/>
          <a:lstStyle/>
          <a:p>
            <a:pPr algn="ctr">
              <a:lnSpc>
                <a:spcPct val="110000"/>
              </a:lnSpc>
            </a:pPr>
            <a:endParaRPr kumimoji="1" lang="zh-CN" altLang="en-US"/>
          </a:p>
        </p:txBody>
      </p:sp>
      <p:sp>
        <p:nvSpPr>
          <p:cNvPr id="4" name="标题 1"/>
          <p:cNvSpPr txBox="1"/>
          <p:nvPr/>
        </p:nvSpPr>
        <p:spPr>
          <a:xfrm>
            <a:off x="-174295" y="2057686"/>
            <a:ext cx="9000000" cy="36000"/>
          </a:xfrm>
          <a:prstGeom prst="rect">
            <a:avLst/>
          </a:prstGeom>
          <a:solidFill>
            <a:schemeClr val="accent1"/>
          </a:solidFill>
          <a:ln w="12700" cap="sq">
            <a:noFill/>
            <a:miter/>
          </a:ln>
          <a:effectLst/>
        </p:spPr>
        <p:txBody>
          <a:bodyPr vert="horz" wrap="square" lIns="91440" tIns="45720" rIns="91440" bIns="45720" rtlCol="0" anchor="ctr"/>
          <a:lstStyle/>
          <a:p>
            <a:pPr algn="ctr">
              <a:lnSpc>
                <a:spcPct val="110000"/>
              </a:lnSpc>
            </a:pPr>
            <a:endParaRPr kumimoji="1" lang="zh-CN" altLang="en-US"/>
          </a:p>
        </p:txBody>
      </p:sp>
      <p:sp>
        <p:nvSpPr>
          <p:cNvPr id="5" name="标题 1"/>
          <p:cNvSpPr txBox="1"/>
          <p:nvPr/>
        </p:nvSpPr>
        <p:spPr>
          <a:xfrm>
            <a:off x="1286516" y="2878333"/>
            <a:ext cx="3060000" cy="576000"/>
          </a:xfrm>
          <a:prstGeom prst="rect">
            <a:avLst/>
          </a:prstGeom>
          <a:noFill/>
          <a:ln>
            <a:noFill/>
          </a:ln>
        </p:spPr>
        <p:txBody>
          <a:bodyPr vert="horz" wrap="square" lIns="0" tIns="0" rIns="0" bIns="0" rtlCol="0" anchor="ctr"/>
          <a:lstStyle/>
          <a:p>
            <a:pPr algn="l">
              <a:lnSpc>
                <a:spcPct val="120000"/>
              </a:lnSpc>
            </a:pPr>
            <a:r>
              <a:rPr kumimoji="1" lang="en-US" altLang="zh-CN" sz="1600">
                <a:ln w="12700">
                  <a:noFill/>
                </a:ln>
                <a:solidFill>
                  <a:srgbClr val="CB8310">
                    <a:alpha val="100000"/>
                  </a:srgbClr>
                </a:solidFill>
                <a:latin typeface="Source Han Sans CN Bold" panose="020B0800000000000000" charset="-122"/>
                <a:ea typeface="Source Han Sans CN Bold" panose="020B0800000000000000" charset="-122"/>
                <a:cs typeface="Source Han Sans CN Bold" panose="020B0800000000000000" charset="-122"/>
              </a:rPr>
              <a:t>申请方式</a:t>
            </a:r>
            <a:endParaRPr kumimoji="1" lang="zh-CN" altLang="en-US"/>
          </a:p>
        </p:txBody>
      </p:sp>
      <p:sp>
        <p:nvSpPr>
          <p:cNvPr id="6" name="标题 1"/>
          <p:cNvSpPr txBox="1"/>
          <p:nvPr/>
        </p:nvSpPr>
        <p:spPr>
          <a:xfrm>
            <a:off x="1286515" y="3543786"/>
            <a:ext cx="3060000" cy="1661580"/>
          </a:xfrm>
          <a:prstGeom prst="rect">
            <a:avLst/>
          </a:prstGeom>
          <a:noFill/>
          <a:ln>
            <a:noFill/>
          </a:ln>
        </p:spPr>
        <p:txBody>
          <a:bodyPr vert="horz" wrap="square" lIns="0" tIns="0" rIns="0" bIns="0" rtlCol="0" anchor="t"/>
          <a:lstStyle/>
          <a:p>
            <a:pPr algn="l">
              <a:lnSpc>
                <a:spcPct val="150000"/>
              </a:lnSpc>
            </a:pPr>
            <a:r>
              <a:rPr kumimoji="1" lang="en-US" altLang="zh-CN" sz="1400">
                <a:ln w="12700">
                  <a:noFill/>
                </a:ln>
                <a:solidFill>
                  <a:srgbClr val="262626">
                    <a:alpha val="100000"/>
                  </a:srgbClr>
                </a:solidFill>
                <a:latin typeface="Source Han Sans" panose="020B0500000000000000" charset="-122"/>
                <a:ea typeface="Source Han Sans" panose="020B0500000000000000" charset="-122"/>
                <a:cs typeface="Source Han Sans" panose="020B0500000000000000" charset="-122"/>
              </a:rPr>
              <a:t>由本人向户籍所在地苏木镇人民政府、国营牧场提出书面申请，有困难的可委托他人代为申请。
确保申请渠道畅通，方便群众申请。</a:t>
            </a:r>
            <a:endParaRPr kumimoji="1" lang="zh-CN" altLang="en-US"/>
          </a:p>
        </p:txBody>
      </p:sp>
      <p:sp>
        <p:nvSpPr>
          <p:cNvPr id="7" name="标题 1"/>
          <p:cNvSpPr txBox="1"/>
          <p:nvPr/>
        </p:nvSpPr>
        <p:spPr>
          <a:xfrm>
            <a:off x="1286516" y="1751686"/>
            <a:ext cx="648000" cy="648000"/>
          </a:xfrm>
          <a:prstGeom prst="ellipse">
            <a:avLst/>
          </a:prstGeom>
          <a:solidFill>
            <a:schemeClr val="accent1"/>
          </a:solidFill>
          <a:ln w="25400" cap="sq">
            <a:solidFill>
              <a:schemeClr val="accent1"/>
            </a:solidFill>
            <a:miter/>
          </a:ln>
        </p:spPr>
        <p:txBody>
          <a:bodyPr vert="horz" wrap="square" lIns="91440" tIns="45720" rIns="91440" bIns="45720" rtlCol="0" anchor="ctr"/>
          <a:lstStyle/>
          <a:p>
            <a:pPr algn="ctr">
              <a:lnSpc>
                <a:spcPct val="110000"/>
              </a:lnSpc>
            </a:pPr>
            <a:endParaRPr kumimoji="1" lang="zh-CN" altLang="en-US"/>
          </a:p>
        </p:txBody>
      </p:sp>
      <p:sp>
        <p:nvSpPr>
          <p:cNvPr id="8" name="标题 1"/>
          <p:cNvSpPr txBox="1"/>
          <p:nvPr/>
        </p:nvSpPr>
        <p:spPr>
          <a:xfrm>
            <a:off x="1448516" y="1913686"/>
            <a:ext cx="324000" cy="324000"/>
          </a:xfrm>
          <a:custGeom>
            <a:avLst/>
            <a:gdLst>
              <a:gd name="connsiteX0" fmla="*/ 438553 w 720000"/>
              <a:gd name="connsiteY0" fmla="*/ 189601 h 720000"/>
              <a:gd name="connsiteX1" fmla="*/ 373556 w 720000"/>
              <a:gd name="connsiteY1" fmla="*/ 216451 h 720000"/>
              <a:gd name="connsiteX2" fmla="*/ 232180 w 720000"/>
              <a:gd name="connsiteY2" fmla="*/ 357827 h 720000"/>
              <a:gd name="connsiteX3" fmla="*/ 191861 w 720000"/>
              <a:gd name="connsiteY3" fmla="*/ 528226 h 720000"/>
              <a:gd name="connsiteX4" fmla="*/ 362260 w 720000"/>
              <a:gd name="connsiteY4" fmla="*/ 487907 h 720000"/>
              <a:gd name="connsiteX5" fmla="*/ 503636 w 720000"/>
              <a:gd name="connsiteY5" fmla="*/ 346444 h 720000"/>
              <a:gd name="connsiteX6" fmla="*/ 503636 w 720000"/>
              <a:gd name="connsiteY6" fmla="*/ 216365 h 720000"/>
              <a:gd name="connsiteX7" fmla="*/ 438553 w 720000"/>
              <a:gd name="connsiteY7" fmla="*/ 189601 h 720000"/>
              <a:gd name="connsiteX8" fmla="*/ 438553 w 720000"/>
              <a:gd name="connsiteY8" fmla="*/ 141636 h 720000"/>
              <a:gd name="connsiteX9" fmla="*/ 537524 w 720000"/>
              <a:gd name="connsiteY9" fmla="*/ 182476 h 720000"/>
              <a:gd name="connsiteX10" fmla="*/ 537524 w 720000"/>
              <a:gd name="connsiteY10" fmla="*/ 380420 h 720000"/>
              <a:gd name="connsiteX11" fmla="*/ 396149 w 720000"/>
              <a:gd name="connsiteY11" fmla="*/ 521796 h 720000"/>
              <a:gd name="connsiteX12" fmla="*/ 141637 w 720000"/>
              <a:gd name="connsiteY12" fmla="*/ 578364 h 720000"/>
              <a:gd name="connsiteX13" fmla="*/ 198205 w 720000"/>
              <a:gd name="connsiteY13" fmla="*/ 323852 h 720000"/>
              <a:gd name="connsiteX14" fmla="*/ 339581 w 720000"/>
              <a:gd name="connsiteY14" fmla="*/ 182476 h 720000"/>
              <a:gd name="connsiteX15" fmla="*/ 438553 w 720000"/>
              <a:gd name="connsiteY15" fmla="*/ 141636 h 720000"/>
              <a:gd name="connsiteX16" fmla="*/ 120000 w 720000"/>
              <a:gd name="connsiteY16" fmla="*/ 47965 h 720000"/>
              <a:gd name="connsiteX17" fmla="*/ 47965 w 720000"/>
              <a:gd name="connsiteY17" fmla="*/ 120000 h 720000"/>
              <a:gd name="connsiteX18" fmla="*/ 47965 w 720000"/>
              <a:gd name="connsiteY18" fmla="*/ 600000 h 720000"/>
              <a:gd name="connsiteX19" fmla="*/ 120000 w 720000"/>
              <a:gd name="connsiteY19" fmla="*/ 672035 h 720000"/>
              <a:gd name="connsiteX20" fmla="*/ 600000 w 720000"/>
              <a:gd name="connsiteY20" fmla="*/ 672035 h 720000"/>
              <a:gd name="connsiteX21" fmla="*/ 672035 w 720000"/>
              <a:gd name="connsiteY21" fmla="*/ 600000 h 720000"/>
              <a:gd name="connsiteX22" fmla="*/ 672035 w 720000"/>
              <a:gd name="connsiteY22" fmla="*/ 120000 h 720000"/>
              <a:gd name="connsiteX23" fmla="*/ 600000 w 720000"/>
              <a:gd name="connsiteY23" fmla="*/ 47965 h 720000"/>
              <a:gd name="connsiteX24" fmla="*/ 120000 w 720000"/>
              <a:gd name="connsiteY24" fmla="*/ 0 h 720000"/>
              <a:gd name="connsiteX25" fmla="*/ 600000 w 720000"/>
              <a:gd name="connsiteY25" fmla="*/ 0 h 720000"/>
              <a:gd name="connsiteX26" fmla="*/ 720000 w 720000"/>
              <a:gd name="connsiteY26" fmla="*/ 120000 h 720000"/>
              <a:gd name="connsiteX27" fmla="*/ 720000 w 720000"/>
              <a:gd name="connsiteY27" fmla="*/ 600000 h 720000"/>
              <a:gd name="connsiteX28" fmla="*/ 600000 w 720000"/>
              <a:gd name="connsiteY28" fmla="*/ 720000 h 720000"/>
              <a:gd name="connsiteX29" fmla="*/ 120000 w 720000"/>
              <a:gd name="connsiteY29" fmla="*/ 720000 h 720000"/>
              <a:gd name="connsiteX30" fmla="*/ 0 w 720000"/>
              <a:gd name="connsiteY30" fmla="*/ 600000 h 720000"/>
              <a:gd name="connsiteX31" fmla="*/ 0 w 720000"/>
              <a:gd name="connsiteY31" fmla="*/ 120000 h 720000"/>
              <a:gd name="connsiteX32" fmla="*/ 120000 w 720000"/>
              <a:gd name="connsiteY32" fmla="*/ 0 h 720000"/>
            </a:gdLst>
            <a:ahLst/>
            <a:cxnLst/>
            <a:rect l="l" t="t" r="r" b="b"/>
            <a:pathLst>
              <a:path w="720000" h="720000">
                <a:moveTo>
                  <a:pt x="438553" y="189601"/>
                </a:moveTo>
                <a:cubicBezTo>
                  <a:pt x="413875" y="189601"/>
                  <a:pt x="390761" y="199073"/>
                  <a:pt x="373556" y="216451"/>
                </a:cubicBezTo>
                <a:lnTo>
                  <a:pt x="232180" y="357827"/>
                </a:lnTo>
                <a:cubicBezTo>
                  <a:pt x="212456" y="377465"/>
                  <a:pt x="197336" y="453584"/>
                  <a:pt x="191861" y="528226"/>
                </a:cubicBezTo>
                <a:cubicBezTo>
                  <a:pt x="266503" y="522665"/>
                  <a:pt x="342622" y="507545"/>
                  <a:pt x="362260" y="487907"/>
                </a:cubicBezTo>
                <a:lnTo>
                  <a:pt x="503636" y="346444"/>
                </a:lnTo>
                <a:cubicBezTo>
                  <a:pt x="539523" y="310557"/>
                  <a:pt x="539523" y="252252"/>
                  <a:pt x="503636" y="216365"/>
                </a:cubicBezTo>
                <a:cubicBezTo>
                  <a:pt x="486344" y="199073"/>
                  <a:pt x="463230" y="189601"/>
                  <a:pt x="438553" y="189601"/>
                </a:cubicBezTo>
                <a:close/>
                <a:moveTo>
                  <a:pt x="438553" y="141636"/>
                </a:moveTo>
                <a:cubicBezTo>
                  <a:pt x="474440" y="141636"/>
                  <a:pt x="510327" y="155191"/>
                  <a:pt x="537524" y="182476"/>
                </a:cubicBezTo>
                <a:cubicBezTo>
                  <a:pt x="592007" y="236872"/>
                  <a:pt x="592007" y="325938"/>
                  <a:pt x="537524" y="380420"/>
                </a:cubicBezTo>
                <a:lnTo>
                  <a:pt x="396149" y="521796"/>
                </a:lnTo>
                <a:cubicBezTo>
                  <a:pt x="341753" y="576278"/>
                  <a:pt x="141637" y="578364"/>
                  <a:pt x="141637" y="578364"/>
                </a:cubicBezTo>
                <a:cubicBezTo>
                  <a:pt x="141637" y="578364"/>
                  <a:pt x="143723" y="378334"/>
                  <a:pt x="198205" y="323852"/>
                </a:cubicBezTo>
                <a:lnTo>
                  <a:pt x="339581" y="182476"/>
                </a:lnTo>
                <a:cubicBezTo>
                  <a:pt x="366778" y="155278"/>
                  <a:pt x="402666" y="141636"/>
                  <a:pt x="438553" y="141636"/>
                </a:cubicBezTo>
                <a:close/>
                <a:moveTo>
                  <a:pt x="120000" y="47965"/>
                </a:moveTo>
                <a:cubicBezTo>
                  <a:pt x="80290" y="47965"/>
                  <a:pt x="47965" y="80290"/>
                  <a:pt x="47965" y="120000"/>
                </a:cubicBezTo>
                <a:lnTo>
                  <a:pt x="47965" y="600000"/>
                </a:lnTo>
                <a:cubicBezTo>
                  <a:pt x="47965" y="639711"/>
                  <a:pt x="80290" y="672035"/>
                  <a:pt x="120000" y="672035"/>
                </a:cubicBezTo>
                <a:lnTo>
                  <a:pt x="600000" y="672035"/>
                </a:lnTo>
                <a:cubicBezTo>
                  <a:pt x="639711" y="672035"/>
                  <a:pt x="672035" y="639711"/>
                  <a:pt x="672035" y="600000"/>
                </a:cubicBezTo>
                <a:lnTo>
                  <a:pt x="672035" y="120000"/>
                </a:lnTo>
                <a:cubicBezTo>
                  <a:pt x="672035" y="80290"/>
                  <a:pt x="639711" y="47965"/>
                  <a:pt x="600000" y="47965"/>
                </a:cubicBezTo>
                <a:close/>
                <a:moveTo>
                  <a:pt x="120000" y="0"/>
                </a:moveTo>
                <a:lnTo>
                  <a:pt x="600000" y="0"/>
                </a:lnTo>
                <a:cubicBezTo>
                  <a:pt x="666040" y="0"/>
                  <a:pt x="720000" y="54048"/>
                  <a:pt x="720000" y="120000"/>
                </a:cubicBezTo>
                <a:lnTo>
                  <a:pt x="720000" y="600000"/>
                </a:lnTo>
                <a:cubicBezTo>
                  <a:pt x="720000" y="666039"/>
                  <a:pt x="666040" y="720000"/>
                  <a:pt x="600000" y="720000"/>
                </a:cubicBezTo>
                <a:lnTo>
                  <a:pt x="120000" y="720000"/>
                </a:lnTo>
                <a:cubicBezTo>
                  <a:pt x="53961" y="720000"/>
                  <a:pt x="0" y="666039"/>
                  <a:pt x="0" y="600000"/>
                </a:cubicBezTo>
                <a:lnTo>
                  <a:pt x="0" y="120000"/>
                </a:lnTo>
                <a:cubicBezTo>
                  <a:pt x="0" y="53961"/>
                  <a:pt x="53961" y="0"/>
                  <a:pt x="120000" y="0"/>
                </a:cubicBezTo>
                <a:close/>
              </a:path>
            </a:pathLst>
          </a:custGeom>
          <a:solidFill>
            <a:schemeClr val="bg1"/>
          </a:solidFill>
          <a:ln w="1860" cap="flat">
            <a:noFill/>
            <a:miter/>
          </a:ln>
        </p:spPr>
        <p:txBody>
          <a:bodyPr vert="horz" wrap="square" lIns="91440" tIns="45720" rIns="91440" bIns="45720" rtlCol="0" anchor="ctr"/>
          <a:lstStyle/>
          <a:p>
            <a:pPr algn="l">
              <a:lnSpc>
                <a:spcPct val="110000"/>
              </a:lnSpc>
            </a:pPr>
            <a:endParaRPr kumimoji="1" lang="zh-CN" altLang="en-US"/>
          </a:p>
        </p:txBody>
      </p:sp>
      <p:sp>
        <p:nvSpPr>
          <p:cNvPr id="9" name="标题 1"/>
          <p:cNvSpPr txBox="1"/>
          <p:nvPr/>
        </p:nvSpPr>
        <p:spPr>
          <a:xfrm>
            <a:off x="8401987" y="2878333"/>
            <a:ext cx="3060000" cy="576000"/>
          </a:xfrm>
          <a:prstGeom prst="rect">
            <a:avLst/>
          </a:prstGeom>
          <a:noFill/>
          <a:ln>
            <a:noFill/>
          </a:ln>
        </p:spPr>
        <p:txBody>
          <a:bodyPr vert="horz" wrap="square" lIns="0" tIns="0" rIns="0" bIns="0" rtlCol="0" anchor="ctr"/>
          <a:lstStyle/>
          <a:p>
            <a:pPr algn="l">
              <a:lnSpc>
                <a:spcPct val="120000"/>
              </a:lnSpc>
            </a:pPr>
            <a:r>
              <a:rPr kumimoji="1" lang="en-US" altLang="zh-CN" sz="1600">
                <a:ln w="12700">
                  <a:noFill/>
                </a:ln>
                <a:solidFill>
                  <a:srgbClr val="CB8310">
                    <a:alpha val="100000"/>
                  </a:srgbClr>
                </a:solidFill>
                <a:latin typeface="Source Han Sans CN Bold" panose="020B0800000000000000" charset="-122"/>
                <a:ea typeface="Source Han Sans CN Bold" panose="020B0800000000000000" charset="-122"/>
                <a:cs typeface="Source Han Sans CN Bold" panose="020B0800000000000000" charset="-122"/>
              </a:rPr>
              <a:t>材料审查</a:t>
            </a:r>
            <a:endParaRPr kumimoji="1" lang="zh-CN" altLang="en-US"/>
          </a:p>
        </p:txBody>
      </p:sp>
      <p:sp>
        <p:nvSpPr>
          <p:cNvPr id="10" name="标题 1"/>
          <p:cNvSpPr txBox="1"/>
          <p:nvPr/>
        </p:nvSpPr>
        <p:spPr>
          <a:xfrm>
            <a:off x="8401985" y="3543786"/>
            <a:ext cx="3060000" cy="1661580"/>
          </a:xfrm>
          <a:prstGeom prst="rect">
            <a:avLst/>
          </a:prstGeom>
          <a:noFill/>
          <a:ln>
            <a:noFill/>
          </a:ln>
        </p:spPr>
        <p:txBody>
          <a:bodyPr vert="horz" wrap="square" lIns="0" tIns="0" rIns="0" bIns="0" rtlCol="0" anchor="t"/>
          <a:lstStyle/>
          <a:p>
            <a:pPr algn="l">
              <a:lnSpc>
                <a:spcPct val="150000"/>
              </a:lnSpc>
            </a:pPr>
            <a:r>
              <a:rPr kumimoji="1" lang="en-US" altLang="zh-CN" sz="1400">
                <a:ln w="12700">
                  <a:noFill/>
                </a:ln>
                <a:solidFill>
                  <a:srgbClr val="262626">
                    <a:alpha val="100000"/>
                  </a:srgbClr>
                </a:solidFill>
                <a:latin typeface="Source Han Sans" panose="020B0500000000000000" charset="-122"/>
                <a:ea typeface="Source Han Sans" panose="020B0500000000000000" charset="-122"/>
                <a:cs typeface="Source Han Sans" panose="020B0500000000000000" charset="-122"/>
              </a:rPr>
              <a:t>苏木镇人民政府、国营牧场对申请人提交的材料进行审查，材料齐备的予以受理。
确保申请受理工作规范、有序。</a:t>
            </a:r>
            <a:endParaRPr kumimoji="1" lang="zh-CN" altLang="en-US"/>
          </a:p>
        </p:txBody>
      </p:sp>
      <p:sp>
        <p:nvSpPr>
          <p:cNvPr id="11" name="标题 1"/>
          <p:cNvSpPr txBox="1"/>
          <p:nvPr/>
        </p:nvSpPr>
        <p:spPr>
          <a:xfrm>
            <a:off x="8377018" y="1751686"/>
            <a:ext cx="648000" cy="648000"/>
          </a:xfrm>
          <a:prstGeom prst="ellipse">
            <a:avLst/>
          </a:prstGeom>
          <a:solidFill>
            <a:schemeClr val="accent1"/>
          </a:solidFill>
          <a:ln w="25400" cap="sq">
            <a:solidFill>
              <a:schemeClr val="accent1"/>
            </a:solidFill>
            <a:miter/>
          </a:ln>
        </p:spPr>
        <p:txBody>
          <a:bodyPr vert="horz" wrap="square" lIns="91440" tIns="45720" rIns="91440" bIns="45720" rtlCol="0" anchor="ctr"/>
          <a:lstStyle/>
          <a:p>
            <a:pPr algn="ctr">
              <a:lnSpc>
                <a:spcPct val="110000"/>
              </a:lnSpc>
            </a:pPr>
            <a:endParaRPr kumimoji="1" lang="zh-CN" altLang="en-US"/>
          </a:p>
        </p:txBody>
      </p:sp>
      <p:sp>
        <p:nvSpPr>
          <p:cNvPr id="12" name="标题 1"/>
          <p:cNvSpPr txBox="1"/>
          <p:nvPr/>
        </p:nvSpPr>
        <p:spPr>
          <a:xfrm>
            <a:off x="8522331" y="1913686"/>
            <a:ext cx="357374" cy="324000"/>
          </a:xfrm>
          <a:custGeom>
            <a:avLst/>
            <a:gdLst>
              <a:gd name="connsiteX0" fmla="*/ 351048 w 1543905"/>
              <a:gd name="connsiteY0" fmla="*/ 523317 h 1399728"/>
              <a:gd name="connsiteX1" fmla="*/ 351048 w 1543905"/>
              <a:gd name="connsiteY1" fmla="*/ 523317 h 1399728"/>
              <a:gd name="connsiteX2" fmla="*/ 351420 w 1543905"/>
              <a:gd name="connsiteY2" fmla="*/ 523503 h 1399728"/>
              <a:gd name="connsiteX3" fmla="*/ 351420 w 1543905"/>
              <a:gd name="connsiteY3" fmla="*/ 1020031 h 1399728"/>
              <a:gd name="connsiteX4" fmla="*/ 351048 w 1543905"/>
              <a:gd name="connsiteY4" fmla="*/ 1020403 h 1399728"/>
              <a:gd name="connsiteX5" fmla="*/ 163525 w 1543905"/>
              <a:gd name="connsiteY5" fmla="*/ 1020403 h 1399728"/>
              <a:gd name="connsiteX6" fmla="*/ 163153 w 1543905"/>
              <a:gd name="connsiteY6" fmla="*/ 1020031 h 1399728"/>
              <a:gd name="connsiteX7" fmla="*/ 163153 w 1543905"/>
              <a:gd name="connsiteY7" fmla="*/ 523503 h 1399728"/>
              <a:gd name="connsiteX8" fmla="*/ 163153 w 1543905"/>
              <a:gd name="connsiteY8" fmla="*/ 523317 h 1399728"/>
              <a:gd name="connsiteX9" fmla="*/ 163339 w 1543905"/>
              <a:gd name="connsiteY9" fmla="*/ 523131 h 1399728"/>
              <a:gd name="connsiteX10" fmla="*/ 351048 w 1543905"/>
              <a:gd name="connsiteY10" fmla="*/ 523131 h 1399728"/>
              <a:gd name="connsiteX11" fmla="*/ 351048 w 1543905"/>
              <a:gd name="connsiteY11" fmla="*/ 411696 h 1399728"/>
              <a:gd name="connsiteX12" fmla="*/ 163339 w 1543905"/>
              <a:gd name="connsiteY12" fmla="*/ 411696 h 1399728"/>
              <a:gd name="connsiteX13" fmla="*/ 51346 w 1543905"/>
              <a:gd name="connsiteY13" fmla="*/ 523689 h 1399728"/>
              <a:gd name="connsiteX14" fmla="*/ 51346 w 1543905"/>
              <a:gd name="connsiteY14" fmla="*/ 1020217 h 1399728"/>
              <a:gd name="connsiteX15" fmla="*/ 163339 w 1543905"/>
              <a:gd name="connsiteY15" fmla="*/ 1132210 h 1399728"/>
              <a:gd name="connsiteX16" fmla="*/ 351048 w 1543905"/>
              <a:gd name="connsiteY16" fmla="*/ 1132210 h 1399728"/>
              <a:gd name="connsiteX17" fmla="*/ 463042 w 1543905"/>
              <a:gd name="connsiteY17" fmla="*/ 1020217 h 1399728"/>
              <a:gd name="connsiteX18" fmla="*/ 463042 w 1543905"/>
              <a:gd name="connsiteY18" fmla="*/ 523503 h 1399728"/>
              <a:gd name="connsiteX19" fmla="*/ 351048 w 1543905"/>
              <a:gd name="connsiteY19" fmla="*/ 411696 h 1399728"/>
              <a:gd name="connsiteX20" fmla="*/ 865808 w 1543905"/>
              <a:gd name="connsiteY20" fmla="*/ 111621 h 1399728"/>
              <a:gd name="connsiteX21" fmla="*/ 866180 w 1543905"/>
              <a:gd name="connsiteY21" fmla="*/ 111807 h 1399728"/>
              <a:gd name="connsiteX22" fmla="*/ 866180 w 1543905"/>
              <a:gd name="connsiteY22" fmla="*/ 1020031 h 1399728"/>
              <a:gd name="connsiteX23" fmla="*/ 865808 w 1543905"/>
              <a:gd name="connsiteY23" fmla="*/ 1020403 h 1399728"/>
              <a:gd name="connsiteX24" fmla="*/ 678284 w 1543905"/>
              <a:gd name="connsiteY24" fmla="*/ 1020403 h 1399728"/>
              <a:gd name="connsiteX25" fmla="*/ 677912 w 1543905"/>
              <a:gd name="connsiteY25" fmla="*/ 1020031 h 1399728"/>
              <a:gd name="connsiteX26" fmla="*/ 677912 w 1543905"/>
              <a:gd name="connsiteY26" fmla="*/ 111993 h 1399728"/>
              <a:gd name="connsiteX27" fmla="*/ 677912 w 1543905"/>
              <a:gd name="connsiteY27" fmla="*/ 111807 h 1399728"/>
              <a:gd name="connsiteX28" fmla="*/ 678098 w 1543905"/>
              <a:gd name="connsiteY28" fmla="*/ 111621 h 1399728"/>
              <a:gd name="connsiteX29" fmla="*/ 865808 w 1543905"/>
              <a:gd name="connsiteY29" fmla="*/ 111621 h 1399728"/>
              <a:gd name="connsiteX30" fmla="*/ 865808 w 1543905"/>
              <a:gd name="connsiteY30" fmla="*/ 0 h 1399728"/>
              <a:gd name="connsiteX31" fmla="*/ 677912 w 1543905"/>
              <a:gd name="connsiteY31" fmla="*/ 0 h 1399728"/>
              <a:gd name="connsiteX32" fmla="*/ 565919 w 1543905"/>
              <a:gd name="connsiteY32" fmla="*/ 111993 h 1399728"/>
              <a:gd name="connsiteX33" fmla="*/ 565919 w 1543905"/>
              <a:gd name="connsiteY33" fmla="*/ 1020217 h 1399728"/>
              <a:gd name="connsiteX34" fmla="*/ 677912 w 1543905"/>
              <a:gd name="connsiteY34" fmla="*/ 1132210 h 1399728"/>
              <a:gd name="connsiteX35" fmla="*/ 865622 w 1543905"/>
              <a:gd name="connsiteY35" fmla="*/ 1132210 h 1399728"/>
              <a:gd name="connsiteX36" fmla="*/ 977615 w 1543905"/>
              <a:gd name="connsiteY36" fmla="*/ 1020217 h 1399728"/>
              <a:gd name="connsiteX37" fmla="*/ 977615 w 1543905"/>
              <a:gd name="connsiteY37" fmla="*/ 111993 h 1399728"/>
              <a:gd name="connsiteX38" fmla="*/ 865808 w 1543905"/>
              <a:gd name="connsiteY38" fmla="*/ 0 h 1399728"/>
              <a:gd name="connsiteX39" fmla="*/ 1380381 w 1543905"/>
              <a:gd name="connsiteY39" fmla="*/ 729072 h 1399728"/>
              <a:gd name="connsiteX40" fmla="*/ 1380753 w 1543905"/>
              <a:gd name="connsiteY40" fmla="*/ 729258 h 1399728"/>
              <a:gd name="connsiteX41" fmla="*/ 1380753 w 1543905"/>
              <a:gd name="connsiteY41" fmla="*/ 1020031 h 1399728"/>
              <a:gd name="connsiteX42" fmla="*/ 1380381 w 1543905"/>
              <a:gd name="connsiteY42" fmla="*/ 1020403 h 1399728"/>
              <a:gd name="connsiteX43" fmla="*/ 1192858 w 1543905"/>
              <a:gd name="connsiteY43" fmla="*/ 1020403 h 1399728"/>
              <a:gd name="connsiteX44" fmla="*/ 1192485 w 1543905"/>
              <a:gd name="connsiteY44" fmla="*/ 1020031 h 1399728"/>
              <a:gd name="connsiteX45" fmla="*/ 1192485 w 1543905"/>
              <a:gd name="connsiteY45" fmla="*/ 729444 h 1399728"/>
              <a:gd name="connsiteX46" fmla="*/ 1192485 w 1543905"/>
              <a:gd name="connsiteY46" fmla="*/ 729258 h 1399728"/>
              <a:gd name="connsiteX47" fmla="*/ 1192671 w 1543905"/>
              <a:gd name="connsiteY47" fmla="*/ 729072 h 1399728"/>
              <a:gd name="connsiteX48" fmla="*/ 1380381 w 1543905"/>
              <a:gd name="connsiteY48" fmla="*/ 729072 h 1399728"/>
              <a:gd name="connsiteX49" fmla="*/ 1380381 w 1543905"/>
              <a:gd name="connsiteY49" fmla="*/ 617451 h 1399728"/>
              <a:gd name="connsiteX50" fmla="*/ 1192671 w 1543905"/>
              <a:gd name="connsiteY50" fmla="*/ 617451 h 1399728"/>
              <a:gd name="connsiteX51" fmla="*/ 1080678 w 1543905"/>
              <a:gd name="connsiteY51" fmla="*/ 729444 h 1399728"/>
              <a:gd name="connsiteX52" fmla="*/ 1080678 w 1543905"/>
              <a:gd name="connsiteY52" fmla="*/ 1020031 h 1399728"/>
              <a:gd name="connsiteX53" fmla="*/ 1192671 w 1543905"/>
              <a:gd name="connsiteY53" fmla="*/ 1132024 h 1399728"/>
              <a:gd name="connsiteX54" fmla="*/ 1380381 w 1543905"/>
              <a:gd name="connsiteY54" fmla="*/ 1132024 h 1399728"/>
              <a:gd name="connsiteX55" fmla="*/ 1492374 w 1543905"/>
              <a:gd name="connsiteY55" fmla="*/ 1020031 h 1399728"/>
              <a:gd name="connsiteX56" fmla="*/ 1492374 w 1543905"/>
              <a:gd name="connsiteY56" fmla="*/ 729444 h 1399728"/>
              <a:gd name="connsiteX57" fmla="*/ 1380381 w 1543905"/>
              <a:gd name="connsiteY57" fmla="*/ 617451 h 1399728"/>
              <a:gd name="connsiteX58" fmla="*/ 1481956 w 1543905"/>
              <a:gd name="connsiteY58" fmla="*/ 1276201 h 1399728"/>
              <a:gd name="connsiteX59" fmla="*/ 61764 w 1543905"/>
              <a:gd name="connsiteY59" fmla="*/ 1276201 h 1399728"/>
              <a:gd name="connsiteX60" fmla="*/ 0 w 1543905"/>
              <a:gd name="connsiteY60" fmla="*/ 1337965 h 1399728"/>
              <a:gd name="connsiteX61" fmla="*/ 61764 w 1543905"/>
              <a:gd name="connsiteY61" fmla="*/ 1399729 h 1399728"/>
              <a:gd name="connsiteX62" fmla="*/ 1482142 w 1543905"/>
              <a:gd name="connsiteY62" fmla="*/ 1399729 h 1399728"/>
              <a:gd name="connsiteX63" fmla="*/ 1543906 w 1543905"/>
              <a:gd name="connsiteY63" fmla="*/ 1337965 h 1399728"/>
              <a:gd name="connsiteX64" fmla="*/ 1481956 w 1543905"/>
              <a:gd name="connsiteY64" fmla="*/ 1276201 h 1399728"/>
            </a:gdLst>
            <a:ahLst/>
            <a:cxnLst/>
            <a:rect l="l" t="t" r="r" b="b"/>
            <a:pathLst>
              <a:path w="1543905" h="1399728">
                <a:moveTo>
                  <a:pt x="351048" y="523317"/>
                </a:moveTo>
                <a:cubicBezTo>
                  <a:pt x="351234" y="523317"/>
                  <a:pt x="351234" y="523317"/>
                  <a:pt x="351048" y="523317"/>
                </a:cubicBezTo>
                <a:cubicBezTo>
                  <a:pt x="351234" y="523317"/>
                  <a:pt x="351420" y="523503"/>
                  <a:pt x="351420" y="523503"/>
                </a:cubicBezTo>
                <a:lnTo>
                  <a:pt x="351420" y="1020031"/>
                </a:lnTo>
                <a:lnTo>
                  <a:pt x="351048" y="1020403"/>
                </a:lnTo>
                <a:lnTo>
                  <a:pt x="163525" y="1020403"/>
                </a:lnTo>
                <a:lnTo>
                  <a:pt x="163153" y="1020031"/>
                </a:lnTo>
                <a:lnTo>
                  <a:pt x="163153" y="523503"/>
                </a:lnTo>
                <a:lnTo>
                  <a:pt x="163153" y="523317"/>
                </a:lnTo>
                <a:lnTo>
                  <a:pt x="163339" y="523131"/>
                </a:lnTo>
                <a:lnTo>
                  <a:pt x="351048" y="523131"/>
                </a:lnTo>
                <a:moveTo>
                  <a:pt x="351048" y="411696"/>
                </a:moveTo>
                <a:lnTo>
                  <a:pt x="163339" y="411696"/>
                </a:lnTo>
                <a:cubicBezTo>
                  <a:pt x="101575" y="411696"/>
                  <a:pt x="51346" y="461739"/>
                  <a:pt x="51346" y="523689"/>
                </a:cubicBezTo>
                <a:lnTo>
                  <a:pt x="51346" y="1020217"/>
                </a:lnTo>
                <a:cubicBezTo>
                  <a:pt x="51346" y="1081795"/>
                  <a:pt x="101761" y="1132210"/>
                  <a:pt x="163339" y="1132210"/>
                </a:cubicBezTo>
                <a:lnTo>
                  <a:pt x="351048" y="1132210"/>
                </a:lnTo>
                <a:cubicBezTo>
                  <a:pt x="412626" y="1132210"/>
                  <a:pt x="463042" y="1081795"/>
                  <a:pt x="463042" y="1020217"/>
                </a:cubicBezTo>
                <a:lnTo>
                  <a:pt x="463042" y="523503"/>
                </a:lnTo>
                <a:cubicBezTo>
                  <a:pt x="463042" y="461739"/>
                  <a:pt x="412998" y="411696"/>
                  <a:pt x="351048" y="411696"/>
                </a:cubicBezTo>
                <a:close/>
                <a:moveTo>
                  <a:pt x="865808" y="111621"/>
                </a:moveTo>
                <a:cubicBezTo>
                  <a:pt x="865994" y="111621"/>
                  <a:pt x="866180" y="111807"/>
                  <a:pt x="866180" y="111807"/>
                </a:cubicBezTo>
                <a:lnTo>
                  <a:pt x="866180" y="1020031"/>
                </a:lnTo>
                <a:lnTo>
                  <a:pt x="865808" y="1020403"/>
                </a:lnTo>
                <a:lnTo>
                  <a:pt x="678284" y="1020403"/>
                </a:lnTo>
                <a:lnTo>
                  <a:pt x="677912" y="1020031"/>
                </a:lnTo>
                <a:lnTo>
                  <a:pt x="677912" y="111993"/>
                </a:lnTo>
                <a:lnTo>
                  <a:pt x="677912" y="111807"/>
                </a:lnTo>
                <a:lnTo>
                  <a:pt x="678098" y="111621"/>
                </a:lnTo>
                <a:lnTo>
                  <a:pt x="865808" y="111621"/>
                </a:lnTo>
                <a:moveTo>
                  <a:pt x="865808" y="0"/>
                </a:moveTo>
                <a:lnTo>
                  <a:pt x="677912" y="0"/>
                </a:lnTo>
                <a:cubicBezTo>
                  <a:pt x="616148" y="0"/>
                  <a:pt x="565919" y="50043"/>
                  <a:pt x="565919" y="111993"/>
                </a:cubicBezTo>
                <a:lnTo>
                  <a:pt x="565919" y="1020217"/>
                </a:lnTo>
                <a:cubicBezTo>
                  <a:pt x="565919" y="1081795"/>
                  <a:pt x="616335" y="1132210"/>
                  <a:pt x="677912" y="1132210"/>
                </a:cubicBezTo>
                <a:lnTo>
                  <a:pt x="865622" y="1132210"/>
                </a:lnTo>
                <a:cubicBezTo>
                  <a:pt x="927199" y="1132210"/>
                  <a:pt x="977615" y="1081795"/>
                  <a:pt x="977615" y="1020217"/>
                </a:cubicBezTo>
                <a:lnTo>
                  <a:pt x="977615" y="111993"/>
                </a:lnTo>
                <a:cubicBezTo>
                  <a:pt x="977615" y="50043"/>
                  <a:pt x="927571" y="0"/>
                  <a:pt x="865808" y="0"/>
                </a:cubicBezTo>
                <a:close/>
                <a:moveTo>
                  <a:pt x="1380381" y="729072"/>
                </a:moveTo>
                <a:cubicBezTo>
                  <a:pt x="1380567" y="729072"/>
                  <a:pt x="1380753" y="729258"/>
                  <a:pt x="1380753" y="729258"/>
                </a:cubicBezTo>
                <a:lnTo>
                  <a:pt x="1380753" y="1020031"/>
                </a:lnTo>
                <a:lnTo>
                  <a:pt x="1380381" y="1020403"/>
                </a:lnTo>
                <a:lnTo>
                  <a:pt x="1192858" y="1020403"/>
                </a:lnTo>
                <a:lnTo>
                  <a:pt x="1192485" y="1020031"/>
                </a:lnTo>
                <a:lnTo>
                  <a:pt x="1192485" y="729444"/>
                </a:lnTo>
                <a:lnTo>
                  <a:pt x="1192485" y="729258"/>
                </a:lnTo>
                <a:lnTo>
                  <a:pt x="1192671" y="729072"/>
                </a:lnTo>
                <a:lnTo>
                  <a:pt x="1380381" y="729072"/>
                </a:lnTo>
                <a:moveTo>
                  <a:pt x="1380381" y="617451"/>
                </a:moveTo>
                <a:lnTo>
                  <a:pt x="1192671" y="617451"/>
                </a:lnTo>
                <a:cubicBezTo>
                  <a:pt x="1130908" y="617451"/>
                  <a:pt x="1080678" y="667494"/>
                  <a:pt x="1080678" y="729444"/>
                </a:cubicBezTo>
                <a:lnTo>
                  <a:pt x="1080678" y="1020031"/>
                </a:lnTo>
                <a:cubicBezTo>
                  <a:pt x="1080678" y="1081608"/>
                  <a:pt x="1131094" y="1132024"/>
                  <a:pt x="1192671" y="1132024"/>
                </a:cubicBezTo>
                <a:lnTo>
                  <a:pt x="1380381" y="1132024"/>
                </a:lnTo>
                <a:cubicBezTo>
                  <a:pt x="1441959" y="1132024"/>
                  <a:pt x="1492374" y="1081608"/>
                  <a:pt x="1492374" y="1020031"/>
                </a:cubicBezTo>
                <a:lnTo>
                  <a:pt x="1492374" y="729444"/>
                </a:lnTo>
                <a:cubicBezTo>
                  <a:pt x="1492374" y="667680"/>
                  <a:pt x="1442145" y="617451"/>
                  <a:pt x="1380381" y="617451"/>
                </a:cubicBezTo>
                <a:close/>
                <a:moveTo>
                  <a:pt x="1481956" y="1276201"/>
                </a:moveTo>
                <a:lnTo>
                  <a:pt x="61764" y="1276201"/>
                </a:lnTo>
                <a:cubicBezTo>
                  <a:pt x="27719" y="1276201"/>
                  <a:pt x="0" y="1303920"/>
                  <a:pt x="0" y="1337965"/>
                </a:cubicBezTo>
                <a:cubicBezTo>
                  <a:pt x="0" y="1372009"/>
                  <a:pt x="27719" y="1399729"/>
                  <a:pt x="61764" y="1399729"/>
                </a:cubicBezTo>
                <a:lnTo>
                  <a:pt x="1482142" y="1399729"/>
                </a:lnTo>
                <a:cubicBezTo>
                  <a:pt x="1516187" y="1399729"/>
                  <a:pt x="1543906" y="1372009"/>
                  <a:pt x="1543906" y="1337965"/>
                </a:cubicBezTo>
                <a:cubicBezTo>
                  <a:pt x="1543720" y="1303734"/>
                  <a:pt x="1516187" y="1276201"/>
                  <a:pt x="1481956" y="1276201"/>
                </a:cubicBezTo>
                <a:close/>
              </a:path>
            </a:pathLst>
          </a:custGeom>
          <a:solidFill>
            <a:schemeClr val="bg1"/>
          </a:solidFill>
          <a:ln w="1860" cap="flat">
            <a:noFill/>
            <a:miter/>
          </a:ln>
        </p:spPr>
        <p:txBody>
          <a:bodyPr vert="horz" wrap="square" lIns="91440" tIns="45720" rIns="91440" bIns="45720" rtlCol="0" anchor="ctr"/>
          <a:lstStyle/>
          <a:p>
            <a:pPr algn="l">
              <a:lnSpc>
                <a:spcPct val="110000"/>
              </a:lnSpc>
            </a:pPr>
            <a:endParaRPr kumimoji="1" lang="zh-CN" altLang="en-US"/>
          </a:p>
        </p:txBody>
      </p:sp>
      <p:sp>
        <p:nvSpPr>
          <p:cNvPr id="13" name="标题 1"/>
          <p:cNvSpPr txBox="1"/>
          <p:nvPr/>
        </p:nvSpPr>
        <p:spPr>
          <a:xfrm>
            <a:off x="4846363" y="2878333"/>
            <a:ext cx="3060000" cy="576000"/>
          </a:xfrm>
          <a:prstGeom prst="rect">
            <a:avLst/>
          </a:prstGeom>
          <a:noFill/>
          <a:ln>
            <a:noFill/>
          </a:ln>
        </p:spPr>
        <p:txBody>
          <a:bodyPr vert="horz" wrap="square" lIns="0" tIns="0" rIns="0" bIns="0" rtlCol="0" anchor="ctr"/>
          <a:lstStyle/>
          <a:p>
            <a:pPr algn="l">
              <a:lnSpc>
                <a:spcPct val="120000"/>
              </a:lnSpc>
            </a:pPr>
            <a:r>
              <a:rPr kumimoji="1" lang="en-US" altLang="zh-CN" sz="1600">
                <a:ln w="12700">
                  <a:noFill/>
                </a:ln>
                <a:solidFill>
                  <a:srgbClr val="CB8310">
                    <a:alpha val="100000"/>
                  </a:srgbClr>
                </a:solidFill>
                <a:latin typeface="Source Han Sans CN Bold" panose="020B0800000000000000" charset="-122"/>
                <a:ea typeface="Source Han Sans CN Bold" panose="020B0800000000000000" charset="-122"/>
                <a:cs typeface="Source Han Sans CN Bold" panose="020B0800000000000000" charset="-122"/>
              </a:rPr>
              <a:t>提供材料</a:t>
            </a:r>
            <a:endParaRPr kumimoji="1" lang="zh-CN" altLang="en-US"/>
          </a:p>
        </p:txBody>
      </p:sp>
      <p:sp>
        <p:nvSpPr>
          <p:cNvPr id="14" name="标题 1"/>
          <p:cNvSpPr txBox="1"/>
          <p:nvPr/>
        </p:nvSpPr>
        <p:spPr>
          <a:xfrm>
            <a:off x="4846361" y="3543786"/>
            <a:ext cx="3060000" cy="1661580"/>
          </a:xfrm>
          <a:prstGeom prst="rect">
            <a:avLst/>
          </a:prstGeom>
          <a:noFill/>
          <a:ln>
            <a:noFill/>
          </a:ln>
        </p:spPr>
        <p:txBody>
          <a:bodyPr vert="horz" wrap="square" lIns="0" tIns="0" rIns="0" bIns="0" rtlCol="0" anchor="t"/>
          <a:lstStyle/>
          <a:p>
            <a:pPr algn="l">
              <a:lnSpc>
                <a:spcPct val="150000"/>
              </a:lnSpc>
            </a:pPr>
            <a:r>
              <a:rPr kumimoji="1" lang="en-US" altLang="zh-CN" sz="1400">
                <a:ln w="12700">
                  <a:noFill/>
                </a:ln>
                <a:solidFill>
                  <a:srgbClr val="262626">
                    <a:alpha val="100000"/>
                  </a:srgbClr>
                </a:solidFill>
                <a:latin typeface="Source Han Sans" panose="020B0500000000000000" charset="-122"/>
                <a:ea typeface="Source Han Sans" panose="020B0500000000000000" charset="-122"/>
                <a:cs typeface="Source Han Sans" panose="020B0500000000000000" charset="-122"/>
              </a:rPr>
              <a:t>申请人及其法定义务人需提供申请及授权书、有效身份证明、残疾情况等证明材料。
确保申请材料真实、有效。</a:t>
            </a:r>
            <a:endParaRPr kumimoji="1" lang="zh-CN" altLang="en-US"/>
          </a:p>
        </p:txBody>
      </p:sp>
      <p:sp>
        <p:nvSpPr>
          <p:cNvPr id="15" name="标题 1"/>
          <p:cNvSpPr txBox="1"/>
          <p:nvPr/>
        </p:nvSpPr>
        <p:spPr>
          <a:xfrm>
            <a:off x="4833072" y="1751686"/>
            <a:ext cx="648000" cy="648000"/>
          </a:xfrm>
          <a:prstGeom prst="ellipse">
            <a:avLst/>
          </a:prstGeom>
          <a:solidFill>
            <a:schemeClr val="accent1"/>
          </a:solidFill>
          <a:ln w="25400" cap="sq">
            <a:solidFill>
              <a:schemeClr val="accent1"/>
            </a:solidFill>
            <a:miter/>
          </a:ln>
        </p:spPr>
        <p:txBody>
          <a:bodyPr vert="horz" wrap="square" lIns="91440" tIns="45720" rIns="91440" bIns="45720" rtlCol="0" anchor="ctr"/>
          <a:lstStyle/>
          <a:p>
            <a:pPr algn="ctr">
              <a:lnSpc>
                <a:spcPct val="110000"/>
              </a:lnSpc>
            </a:pPr>
            <a:endParaRPr kumimoji="1" lang="zh-CN" altLang="en-US"/>
          </a:p>
        </p:txBody>
      </p:sp>
      <p:sp>
        <p:nvSpPr>
          <p:cNvPr id="16" name="标题 1"/>
          <p:cNvSpPr txBox="1"/>
          <p:nvPr/>
        </p:nvSpPr>
        <p:spPr>
          <a:xfrm>
            <a:off x="5007520" y="1913686"/>
            <a:ext cx="299104" cy="324000"/>
          </a:xfrm>
          <a:custGeom>
            <a:avLst/>
            <a:gdLst>
              <a:gd name="connsiteX0" fmla="*/ 712625 w 1425436"/>
              <a:gd name="connsiteY0" fmla="*/ 111621 h 1544091"/>
              <a:gd name="connsiteX1" fmla="*/ 902567 w 1425436"/>
              <a:gd name="connsiteY1" fmla="*/ 190314 h 1544091"/>
              <a:gd name="connsiteX2" fmla="*/ 981260 w 1425436"/>
              <a:gd name="connsiteY2" fmla="*/ 380256 h 1544091"/>
              <a:gd name="connsiteX3" fmla="*/ 902567 w 1425436"/>
              <a:gd name="connsiteY3" fmla="*/ 570198 h 1544091"/>
              <a:gd name="connsiteX4" fmla="*/ 712625 w 1425436"/>
              <a:gd name="connsiteY4" fmla="*/ 648891 h 1544091"/>
              <a:gd name="connsiteX5" fmla="*/ 522684 w 1425436"/>
              <a:gd name="connsiteY5" fmla="*/ 570198 h 1544091"/>
              <a:gd name="connsiteX6" fmla="*/ 444177 w 1425436"/>
              <a:gd name="connsiteY6" fmla="*/ 380070 h 1544091"/>
              <a:gd name="connsiteX7" fmla="*/ 522870 w 1425436"/>
              <a:gd name="connsiteY7" fmla="*/ 190128 h 1544091"/>
              <a:gd name="connsiteX8" fmla="*/ 712625 w 1425436"/>
              <a:gd name="connsiteY8" fmla="*/ 111621 h 1544091"/>
              <a:gd name="connsiteX9" fmla="*/ 712625 w 1425436"/>
              <a:gd name="connsiteY9" fmla="*/ 0 h 1544091"/>
              <a:gd name="connsiteX10" fmla="*/ 332556 w 1425436"/>
              <a:gd name="connsiteY10" fmla="*/ 380070 h 1544091"/>
              <a:gd name="connsiteX11" fmla="*/ 712625 w 1425436"/>
              <a:gd name="connsiteY11" fmla="*/ 760140 h 1544091"/>
              <a:gd name="connsiteX12" fmla="*/ 1092695 w 1425436"/>
              <a:gd name="connsiteY12" fmla="*/ 380070 h 1544091"/>
              <a:gd name="connsiteX13" fmla="*/ 712625 w 1425436"/>
              <a:gd name="connsiteY13" fmla="*/ 0 h 1544091"/>
              <a:gd name="connsiteX14" fmla="*/ 712625 w 1425436"/>
              <a:gd name="connsiteY14" fmla="*/ 943012 h 1544091"/>
              <a:gd name="connsiteX15" fmla="*/ 978842 w 1425436"/>
              <a:gd name="connsiteY15" fmla="*/ 976685 h 1544091"/>
              <a:gd name="connsiteX16" fmla="*/ 1146087 w 1425436"/>
              <a:gd name="connsiteY16" fmla="*/ 1059470 h 1544091"/>
              <a:gd name="connsiteX17" fmla="*/ 1248593 w 1425436"/>
              <a:gd name="connsiteY17" fmla="*/ 1174440 h 1544091"/>
              <a:gd name="connsiteX18" fmla="*/ 1310356 w 1425436"/>
              <a:gd name="connsiteY18" fmla="*/ 1316385 h 1544091"/>
              <a:gd name="connsiteX19" fmla="*/ 1296590 w 1425436"/>
              <a:gd name="connsiteY19" fmla="*/ 1390241 h 1544091"/>
              <a:gd name="connsiteX20" fmla="*/ 1208595 w 1425436"/>
              <a:gd name="connsiteY20" fmla="*/ 1432285 h 1544091"/>
              <a:gd name="connsiteX21" fmla="*/ 216842 w 1425436"/>
              <a:gd name="connsiteY21" fmla="*/ 1432285 h 1544091"/>
              <a:gd name="connsiteX22" fmla="*/ 128847 w 1425436"/>
              <a:gd name="connsiteY22" fmla="*/ 1390241 h 1544091"/>
              <a:gd name="connsiteX23" fmla="*/ 115081 w 1425436"/>
              <a:gd name="connsiteY23" fmla="*/ 1316385 h 1544091"/>
              <a:gd name="connsiteX24" fmla="*/ 176844 w 1425436"/>
              <a:gd name="connsiteY24" fmla="*/ 1174440 h 1544091"/>
              <a:gd name="connsiteX25" fmla="*/ 279350 w 1425436"/>
              <a:gd name="connsiteY25" fmla="*/ 1059470 h 1544091"/>
              <a:gd name="connsiteX26" fmla="*/ 446595 w 1425436"/>
              <a:gd name="connsiteY26" fmla="*/ 976685 h 1544091"/>
              <a:gd name="connsiteX27" fmla="*/ 712625 w 1425436"/>
              <a:gd name="connsiteY27" fmla="*/ 943012 h 1544091"/>
              <a:gd name="connsiteX28" fmla="*/ 712625 w 1425436"/>
              <a:gd name="connsiteY28" fmla="*/ 831391 h 1544091"/>
              <a:gd name="connsiteX29" fmla="*/ 8296 w 1425436"/>
              <a:gd name="connsiteY29" fmla="*/ 1284387 h 1544091"/>
              <a:gd name="connsiteX30" fmla="*/ 216842 w 1425436"/>
              <a:gd name="connsiteY30" fmla="*/ 1544092 h 1544091"/>
              <a:gd name="connsiteX31" fmla="*/ 1208595 w 1425436"/>
              <a:gd name="connsiteY31" fmla="*/ 1544092 h 1544091"/>
              <a:gd name="connsiteX32" fmla="*/ 1417141 w 1425436"/>
              <a:gd name="connsiteY32" fmla="*/ 1284387 h 1544091"/>
              <a:gd name="connsiteX33" fmla="*/ 712625 w 1425436"/>
              <a:gd name="connsiteY33" fmla="*/ 831391 h 1544091"/>
            </a:gdLst>
            <a:ahLst/>
            <a:cxnLst/>
            <a:rect l="l" t="t" r="r" b="b"/>
            <a:pathLst>
              <a:path w="1425436" h="1544091">
                <a:moveTo>
                  <a:pt x="712625" y="111621"/>
                </a:moveTo>
                <a:cubicBezTo>
                  <a:pt x="784435" y="111621"/>
                  <a:pt x="851780" y="139526"/>
                  <a:pt x="902567" y="190314"/>
                </a:cubicBezTo>
                <a:cubicBezTo>
                  <a:pt x="953355" y="241102"/>
                  <a:pt x="981260" y="308446"/>
                  <a:pt x="981260" y="380256"/>
                </a:cubicBezTo>
                <a:cubicBezTo>
                  <a:pt x="981260" y="452065"/>
                  <a:pt x="953355" y="519410"/>
                  <a:pt x="902567" y="570198"/>
                </a:cubicBezTo>
                <a:cubicBezTo>
                  <a:pt x="851780" y="620985"/>
                  <a:pt x="784435" y="648891"/>
                  <a:pt x="712625" y="648891"/>
                </a:cubicBezTo>
                <a:cubicBezTo>
                  <a:pt x="640816" y="648891"/>
                  <a:pt x="573471" y="620985"/>
                  <a:pt x="522684" y="570198"/>
                </a:cubicBezTo>
                <a:cubicBezTo>
                  <a:pt x="472082" y="519224"/>
                  <a:pt x="444177" y="451693"/>
                  <a:pt x="444177" y="380070"/>
                </a:cubicBezTo>
                <a:cubicBezTo>
                  <a:pt x="444177" y="308446"/>
                  <a:pt x="472082" y="240916"/>
                  <a:pt x="522870" y="190128"/>
                </a:cubicBezTo>
                <a:cubicBezTo>
                  <a:pt x="573471" y="139526"/>
                  <a:pt x="641002" y="111621"/>
                  <a:pt x="712625" y="111621"/>
                </a:cubicBezTo>
                <a:moveTo>
                  <a:pt x="712625" y="0"/>
                </a:moveTo>
                <a:cubicBezTo>
                  <a:pt x="502778" y="0"/>
                  <a:pt x="332556" y="170036"/>
                  <a:pt x="332556" y="380070"/>
                </a:cubicBezTo>
                <a:cubicBezTo>
                  <a:pt x="332556" y="589917"/>
                  <a:pt x="502778" y="760140"/>
                  <a:pt x="712625" y="760140"/>
                </a:cubicBezTo>
                <a:cubicBezTo>
                  <a:pt x="922473" y="760140"/>
                  <a:pt x="1092695" y="589917"/>
                  <a:pt x="1092695" y="380070"/>
                </a:cubicBezTo>
                <a:cubicBezTo>
                  <a:pt x="1092881" y="170036"/>
                  <a:pt x="922659" y="0"/>
                  <a:pt x="712625" y="0"/>
                </a:cubicBezTo>
                <a:close/>
                <a:moveTo>
                  <a:pt x="712625" y="943012"/>
                </a:moveTo>
                <a:cubicBezTo>
                  <a:pt x="813643" y="943012"/>
                  <a:pt x="903126" y="954360"/>
                  <a:pt x="978842" y="976685"/>
                </a:cubicBezTo>
                <a:cubicBezTo>
                  <a:pt x="1043582" y="995846"/>
                  <a:pt x="1099951" y="1023752"/>
                  <a:pt x="1146087" y="1059470"/>
                </a:cubicBezTo>
                <a:cubicBezTo>
                  <a:pt x="1186829" y="1091096"/>
                  <a:pt x="1220315" y="1128675"/>
                  <a:pt x="1248593" y="1174440"/>
                </a:cubicBezTo>
                <a:cubicBezTo>
                  <a:pt x="1273708" y="1215368"/>
                  <a:pt x="1293985" y="1261877"/>
                  <a:pt x="1310356" y="1316385"/>
                </a:cubicBezTo>
                <a:cubicBezTo>
                  <a:pt x="1320774" y="1350801"/>
                  <a:pt x="1306264" y="1377404"/>
                  <a:pt x="1296590" y="1390241"/>
                </a:cubicBezTo>
                <a:cubicBezTo>
                  <a:pt x="1276684" y="1417030"/>
                  <a:pt x="1244686" y="1432285"/>
                  <a:pt x="1208595" y="1432285"/>
                </a:cubicBezTo>
                <a:lnTo>
                  <a:pt x="216842" y="1432285"/>
                </a:lnTo>
                <a:cubicBezTo>
                  <a:pt x="180937" y="1432285"/>
                  <a:pt x="148753" y="1417030"/>
                  <a:pt x="128847" y="1390241"/>
                </a:cubicBezTo>
                <a:cubicBezTo>
                  <a:pt x="119359" y="1377404"/>
                  <a:pt x="104849" y="1350801"/>
                  <a:pt x="115081" y="1316385"/>
                </a:cubicBezTo>
                <a:cubicBezTo>
                  <a:pt x="131452" y="1261877"/>
                  <a:pt x="151543" y="1215368"/>
                  <a:pt x="176844" y="1174440"/>
                </a:cubicBezTo>
                <a:cubicBezTo>
                  <a:pt x="204936" y="1128675"/>
                  <a:pt x="238422" y="1090910"/>
                  <a:pt x="279350" y="1059470"/>
                </a:cubicBezTo>
                <a:cubicBezTo>
                  <a:pt x="325486" y="1023752"/>
                  <a:pt x="381855" y="995846"/>
                  <a:pt x="446595" y="976685"/>
                </a:cubicBezTo>
                <a:cubicBezTo>
                  <a:pt x="522125" y="954360"/>
                  <a:pt x="611794" y="943012"/>
                  <a:pt x="712625" y="943012"/>
                </a:cubicBezTo>
                <a:moveTo>
                  <a:pt x="712625" y="831391"/>
                </a:moveTo>
                <a:cubicBezTo>
                  <a:pt x="244561" y="831391"/>
                  <a:pt x="77501" y="1053331"/>
                  <a:pt x="8296" y="1284387"/>
                </a:cubicBezTo>
                <a:cubicBezTo>
                  <a:pt x="-30771" y="1414611"/>
                  <a:pt x="73037" y="1544092"/>
                  <a:pt x="216842" y="1544092"/>
                </a:cubicBezTo>
                <a:lnTo>
                  <a:pt x="1208595" y="1544092"/>
                </a:lnTo>
                <a:cubicBezTo>
                  <a:pt x="1352400" y="1544092"/>
                  <a:pt x="1456208" y="1414611"/>
                  <a:pt x="1417141" y="1284387"/>
                </a:cubicBezTo>
                <a:cubicBezTo>
                  <a:pt x="1347750" y="1053331"/>
                  <a:pt x="1180690" y="831391"/>
                  <a:pt x="712625" y="831391"/>
                </a:cubicBezTo>
                <a:close/>
              </a:path>
            </a:pathLst>
          </a:custGeom>
          <a:solidFill>
            <a:schemeClr val="bg1"/>
          </a:solidFill>
          <a:ln w="1860" cap="flat">
            <a:noFill/>
            <a:miter/>
          </a:ln>
        </p:spPr>
        <p:txBody>
          <a:bodyPr vert="horz" wrap="square" lIns="91440" tIns="45720" rIns="91440" bIns="45720" rtlCol="0" anchor="ctr"/>
          <a:lstStyle/>
          <a:p>
            <a:pPr algn="l">
              <a:lnSpc>
                <a:spcPct val="110000"/>
              </a:lnSpc>
            </a:pPr>
            <a:endParaRPr kumimoji="1" lang="zh-CN" altLang="en-US"/>
          </a:p>
        </p:txBody>
      </p:sp>
      <p:sp>
        <p:nvSpPr>
          <p:cNvPr id="17" name="标题 1"/>
          <p:cNvSpPr txBox="1"/>
          <p:nvPr/>
        </p:nvSpPr>
        <p:spPr>
          <a:xfrm>
            <a:off x="-324000" y="319667"/>
            <a:ext cx="648000" cy="648000"/>
          </a:xfrm>
          <a:prstGeom prst="ellipse">
            <a:avLst/>
          </a:prstGeom>
          <a:noFill/>
          <a:ln w="114300" cap="sq">
            <a:solidFill>
              <a:schemeClr val="accent1"/>
            </a:solidFill>
            <a:miter/>
          </a:ln>
        </p:spPr>
        <p:txBody>
          <a:bodyPr vert="horz" wrap="square" lIns="91440" tIns="45720" rIns="91440" bIns="45720" rtlCol="0" anchor="ctr"/>
          <a:lstStyle/>
          <a:p>
            <a:pPr algn="ctr">
              <a:lnSpc>
                <a:spcPct val="110000"/>
              </a:lnSpc>
            </a:pPr>
            <a:endParaRPr kumimoji="1" lang="zh-CN" altLang="en-US"/>
          </a:p>
        </p:txBody>
      </p:sp>
      <p:sp>
        <p:nvSpPr>
          <p:cNvPr id="18" name="标题 1"/>
          <p:cNvSpPr txBox="1"/>
          <p:nvPr/>
        </p:nvSpPr>
        <p:spPr>
          <a:xfrm>
            <a:off x="660400" y="427667"/>
            <a:ext cx="10858500" cy="432000"/>
          </a:xfrm>
          <a:prstGeom prst="rect">
            <a:avLst/>
          </a:prstGeom>
          <a:noFill/>
          <a:ln>
            <a:noFill/>
          </a:ln>
        </p:spPr>
        <p:txBody>
          <a:bodyPr vert="horz" wrap="square" lIns="0" tIns="0" rIns="0" bIns="0" rtlCol="0" anchor="ctr"/>
          <a:lstStyle/>
          <a:p>
            <a:pPr algn="l">
              <a:lnSpc>
                <a:spcPct val="110000"/>
              </a:lnSpc>
            </a:pPr>
            <a:r>
              <a:rPr kumimoji="1" lang="en-US" altLang="zh-CN" sz="3200">
                <a:ln w="12700">
                  <a:noFill/>
                </a:ln>
                <a:solidFill>
                  <a:srgbClr val="262626">
                    <a:alpha val="100000"/>
                  </a:srgbClr>
                </a:solidFill>
                <a:latin typeface="Source Han Sans CN Bold" panose="020B0800000000000000" charset="-122"/>
                <a:ea typeface="Source Han Sans CN Bold" panose="020B0800000000000000" charset="-122"/>
                <a:cs typeface="Source Han Sans CN Bold" panose="020B0800000000000000" charset="-122"/>
              </a:rPr>
              <a:t>申请程序</a:t>
            </a:r>
            <a:endParaRPr kumimoji="1" lang="zh-CN" alt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txBox="1"/>
          <p:nvPr/>
        </p:nvSpPr>
        <p:spPr>
          <a:xfrm>
            <a:off x="0" y="0"/>
            <a:ext cx="12192000" cy="6858000"/>
          </a:xfrm>
          <a:prstGeom prst="rect">
            <a:avLst/>
          </a:prstGeom>
          <a:solidFill>
            <a:schemeClr val="bg1"/>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3" name="标题 1"/>
          <p:cNvSpPr txBox="1"/>
          <p:nvPr/>
        </p:nvSpPr>
        <p:spPr>
          <a:xfrm>
            <a:off x="-12700" y="2567398"/>
            <a:ext cx="1736470" cy="3513452"/>
          </a:xfrm>
          <a:custGeom>
            <a:avLst/>
            <a:gdLst>
              <a:gd name="connsiteX0" fmla="*/ 0 w 1736470"/>
              <a:gd name="connsiteY0" fmla="*/ 0 h 3513452"/>
              <a:gd name="connsiteX1" fmla="*/ 158392 w 1736470"/>
              <a:gd name="connsiteY1" fmla="*/ 7999 h 3513452"/>
              <a:gd name="connsiteX2" fmla="*/ 1736470 w 1736470"/>
              <a:gd name="connsiteY2" fmla="*/ 1756726 h 3513452"/>
              <a:gd name="connsiteX3" fmla="*/ 158392 w 1736470"/>
              <a:gd name="connsiteY3" fmla="*/ 3505454 h 3513452"/>
              <a:gd name="connsiteX4" fmla="*/ 0 w 1736470"/>
              <a:gd name="connsiteY4" fmla="*/ 3513452 h 3513452"/>
              <a:gd name="connsiteX5" fmla="*/ 0 w 1736470"/>
              <a:gd name="connsiteY5" fmla="*/ 2851358 h 3513452"/>
              <a:gd name="connsiteX6" fmla="*/ 90697 w 1736470"/>
              <a:gd name="connsiteY6" fmla="*/ 2846778 h 3513452"/>
              <a:gd name="connsiteX7" fmla="*/ 1074376 w 1736470"/>
              <a:gd name="connsiteY7" fmla="*/ 1756726 h 3513452"/>
              <a:gd name="connsiteX8" fmla="*/ 90697 w 1736470"/>
              <a:gd name="connsiteY8" fmla="*/ 666674 h 3513452"/>
              <a:gd name="connsiteX9" fmla="*/ 0 w 1736470"/>
              <a:gd name="connsiteY9" fmla="*/ 662094 h 3513452"/>
            </a:gdLst>
            <a:ahLst/>
            <a:cxnLst/>
            <a:rect l="l" t="t" r="r" b="b"/>
            <a:pathLst>
              <a:path w="1736470" h="3513452">
                <a:moveTo>
                  <a:pt x="0" y="0"/>
                </a:moveTo>
                <a:lnTo>
                  <a:pt x="158392" y="7999"/>
                </a:lnTo>
                <a:cubicBezTo>
                  <a:pt x="1044775" y="98016"/>
                  <a:pt x="1736470" y="846594"/>
                  <a:pt x="1736470" y="1756726"/>
                </a:cubicBezTo>
                <a:cubicBezTo>
                  <a:pt x="1736470" y="2666859"/>
                  <a:pt x="1044775" y="3415437"/>
                  <a:pt x="158392" y="3505454"/>
                </a:cubicBezTo>
                <a:lnTo>
                  <a:pt x="0" y="3513452"/>
                </a:lnTo>
                <a:lnTo>
                  <a:pt x="0" y="2851358"/>
                </a:lnTo>
                <a:lnTo>
                  <a:pt x="90697" y="2846778"/>
                </a:lnTo>
                <a:cubicBezTo>
                  <a:pt x="643215" y="2790667"/>
                  <a:pt x="1074376" y="2324048"/>
                  <a:pt x="1074376" y="1756726"/>
                </a:cubicBezTo>
                <a:cubicBezTo>
                  <a:pt x="1074376" y="1189405"/>
                  <a:pt x="643215" y="722786"/>
                  <a:pt x="90697" y="666674"/>
                </a:cubicBezTo>
                <a:lnTo>
                  <a:pt x="0" y="662094"/>
                </a:lnTo>
                <a:close/>
              </a:path>
            </a:pathLst>
          </a:custGeom>
          <a:solidFill>
            <a:schemeClr val="accent2">
              <a:lumMod val="20000"/>
              <a:lumOff val="80000"/>
              <a:alpha val="80000"/>
            </a:schemeClr>
          </a:solidFill>
          <a:ln cap="sq">
            <a:noFill/>
            <a:prstDash val="solid"/>
            <a:miter/>
          </a:ln>
        </p:spPr>
        <p:txBody>
          <a:bodyPr vert="horz" wrap="square" lIns="91440" tIns="45720" rIns="91440" bIns="45720" rtlCol="0" anchor="ctr"/>
          <a:lstStyle/>
          <a:p>
            <a:pPr algn="ctr">
              <a:lnSpc>
                <a:spcPct val="110000"/>
              </a:lnSpc>
            </a:pPr>
            <a:endParaRPr kumimoji="1" lang="zh-CN" altLang="en-US"/>
          </a:p>
        </p:txBody>
      </p:sp>
      <p:sp>
        <p:nvSpPr>
          <p:cNvPr id="4" name="标题 1"/>
          <p:cNvSpPr txBox="1"/>
          <p:nvPr/>
        </p:nvSpPr>
        <p:spPr>
          <a:xfrm>
            <a:off x="10424417" y="2566469"/>
            <a:ext cx="1754883" cy="3515311"/>
          </a:xfrm>
          <a:custGeom>
            <a:avLst/>
            <a:gdLst>
              <a:gd name="connsiteX0" fmla="*/ 1754883 w 1754883"/>
              <a:gd name="connsiteY0" fmla="*/ 0 h 3515311"/>
              <a:gd name="connsiteX1" fmla="*/ 1754883 w 1754883"/>
              <a:gd name="connsiteY1" fmla="*/ 662094 h 3515311"/>
              <a:gd name="connsiteX2" fmla="*/ 1645773 w 1754883"/>
              <a:gd name="connsiteY2" fmla="*/ 667603 h 3515311"/>
              <a:gd name="connsiteX3" fmla="*/ 662094 w 1754883"/>
              <a:gd name="connsiteY3" fmla="*/ 1757655 h 3515311"/>
              <a:gd name="connsiteX4" fmla="*/ 1645773 w 1754883"/>
              <a:gd name="connsiteY4" fmla="*/ 2847707 h 3515311"/>
              <a:gd name="connsiteX5" fmla="*/ 1754883 w 1754883"/>
              <a:gd name="connsiteY5" fmla="*/ 2853217 h 3515311"/>
              <a:gd name="connsiteX6" fmla="*/ 1754883 w 1754883"/>
              <a:gd name="connsiteY6" fmla="*/ 3515311 h 3515311"/>
              <a:gd name="connsiteX7" fmla="*/ 1578078 w 1754883"/>
              <a:gd name="connsiteY7" fmla="*/ 3506383 h 3515311"/>
              <a:gd name="connsiteX8" fmla="*/ 0 w 1754883"/>
              <a:gd name="connsiteY8" fmla="*/ 1757655 h 3515311"/>
              <a:gd name="connsiteX9" fmla="*/ 1578078 w 1754883"/>
              <a:gd name="connsiteY9" fmla="*/ 8928 h 3515311"/>
            </a:gdLst>
            <a:ahLst/>
            <a:cxnLst/>
            <a:rect l="l" t="t" r="r" b="b"/>
            <a:pathLst>
              <a:path w="1754883" h="3515311">
                <a:moveTo>
                  <a:pt x="1754883" y="0"/>
                </a:moveTo>
                <a:lnTo>
                  <a:pt x="1754883" y="662094"/>
                </a:lnTo>
                <a:lnTo>
                  <a:pt x="1645773" y="667603"/>
                </a:lnTo>
                <a:cubicBezTo>
                  <a:pt x="1093256" y="723715"/>
                  <a:pt x="662094" y="1190334"/>
                  <a:pt x="662094" y="1757655"/>
                </a:cubicBezTo>
                <a:cubicBezTo>
                  <a:pt x="662094" y="2324977"/>
                  <a:pt x="1093256" y="2791596"/>
                  <a:pt x="1645773" y="2847707"/>
                </a:cubicBezTo>
                <a:lnTo>
                  <a:pt x="1754883" y="2853217"/>
                </a:lnTo>
                <a:lnTo>
                  <a:pt x="1754883" y="3515311"/>
                </a:lnTo>
                <a:lnTo>
                  <a:pt x="1578078" y="3506383"/>
                </a:lnTo>
                <a:cubicBezTo>
                  <a:pt x="691695" y="3416366"/>
                  <a:pt x="0" y="2667788"/>
                  <a:pt x="0" y="1757655"/>
                </a:cubicBezTo>
                <a:cubicBezTo>
                  <a:pt x="0" y="847523"/>
                  <a:pt x="691695" y="98945"/>
                  <a:pt x="1578078" y="8928"/>
                </a:cubicBezTo>
                <a:close/>
              </a:path>
            </a:pathLst>
          </a:custGeom>
          <a:solidFill>
            <a:schemeClr val="accent2">
              <a:lumMod val="20000"/>
              <a:lumOff val="80000"/>
              <a:alpha val="80000"/>
            </a:schemeClr>
          </a:solidFill>
          <a:ln cap="sq">
            <a:noFill/>
            <a:prstDash val="solid"/>
            <a:miter/>
          </a:ln>
        </p:spPr>
        <p:txBody>
          <a:bodyPr vert="horz" wrap="square" lIns="91440" tIns="45720" rIns="91440" bIns="45720" rtlCol="0" anchor="ctr"/>
          <a:lstStyle/>
          <a:p>
            <a:pPr algn="ctr">
              <a:lnSpc>
                <a:spcPct val="110000"/>
              </a:lnSpc>
            </a:pPr>
            <a:endParaRPr kumimoji="1" lang="zh-CN" altLang="en-US"/>
          </a:p>
        </p:txBody>
      </p:sp>
      <p:sp>
        <p:nvSpPr>
          <p:cNvPr id="5" name="标题 1"/>
          <p:cNvSpPr txBox="1"/>
          <p:nvPr>
            <p:custDataLst>
              <p:tags r:id="rId1"/>
            </p:custDataLst>
          </p:nvPr>
        </p:nvSpPr>
        <p:spPr>
          <a:xfrm>
            <a:off x="7961318" y="1606269"/>
            <a:ext cx="2974753" cy="4631970"/>
          </a:xfrm>
          <a:prstGeom prst="roundRect">
            <a:avLst>
              <a:gd name="adj" fmla="val 6029"/>
            </a:avLst>
          </a:prstGeom>
          <a:solidFill>
            <a:schemeClr val="bg1"/>
          </a:solidFill>
          <a:ln w="12700" cap="sq">
            <a:solidFill>
              <a:schemeClr val="bg1">
                <a:lumMod val="95000"/>
              </a:schemeClr>
            </a:solidFill>
            <a:miter/>
          </a:ln>
          <a:effectLst>
            <a:outerShdw blurRad="317500" dist="63500" dir="5400000" algn="t" rotWithShape="0">
              <a:schemeClr val="tx1">
                <a:lumMod val="75000"/>
                <a:lumOff val="25000"/>
                <a:alpha val="21000"/>
              </a:schemeClr>
            </a:outerShdw>
          </a:effectLst>
        </p:spPr>
        <p:txBody>
          <a:bodyPr vert="horz" wrap="square" lIns="91440" tIns="45720" rIns="91440" bIns="45720" rtlCol="0" anchor="ctr"/>
          <a:lstStyle/>
          <a:p>
            <a:pPr algn="ctr">
              <a:lnSpc>
                <a:spcPct val="110000"/>
              </a:lnSpc>
            </a:pPr>
            <a:endParaRPr kumimoji="1" lang="zh-CN" altLang="en-US"/>
          </a:p>
        </p:txBody>
      </p:sp>
      <p:sp>
        <p:nvSpPr>
          <p:cNvPr id="6" name="标题 1"/>
          <p:cNvSpPr txBox="1"/>
          <p:nvPr>
            <p:custDataLst>
              <p:tags r:id="rId2"/>
            </p:custDataLst>
          </p:nvPr>
        </p:nvSpPr>
        <p:spPr>
          <a:xfrm>
            <a:off x="8192738" y="2718833"/>
            <a:ext cx="2509056" cy="778673"/>
          </a:xfrm>
          <a:prstGeom prst="rect">
            <a:avLst/>
          </a:prstGeom>
          <a:noFill/>
          <a:ln cap="sq">
            <a:noFill/>
          </a:ln>
          <a:effectLst/>
        </p:spPr>
        <p:txBody>
          <a:bodyPr vert="horz" wrap="square" lIns="0" tIns="0" rIns="0" bIns="0" rtlCol="0" anchor="ctr"/>
          <a:lstStyle/>
          <a:p>
            <a:pPr algn="ctr">
              <a:lnSpc>
                <a:spcPct val="110000"/>
              </a:lnSpc>
            </a:pPr>
            <a:r>
              <a:rPr kumimoji="1" lang="en-US" altLang="zh-CN" sz="1600">
                <a:ln w="12700">
                  <a:noFill/>
                </a:ln>
                <a:solidFill>
                  <a:srgbClr val="CB8310">
                    <a:alpha val="100000"/>
                  </a:srgbClr>
                </a:solidFill>
                <a:latin typeface="Source Han Sans CN Bold" panose="020B0800000000000000" charset="-122"/>
                <a:ea typeface="Source Han Sans CN Bold" panose="020B0800000000000000" charset="-122"/>
                <a:cs typeface="Source Han Sans CN Bold" panose="020B0800000000000000" charset="-122"/>
              </a:rPr>
              <a:t>调查核实</a:t>
            </a:r>
            <a:endParaRPr kumimoji="1" lang="zh-CN" altLang="en-US"/>
          </a:p>
        </p:txBody>
      </p:sp>
      <p:sp>
        <p:nvSpPr>
          <p:cNvPr id="7" name="标题 1"/>
          <p:cNvSpPr txBox="1"/>
          <p:nvPr>
            <p:custDataLst>
              <p:tags r:id="rId3"/>
            </p:custDataLst>
          </p:nvPr>
        </p:nvSpPr>
        <p:spPr>
          <a:xfrm>
            <a:off x="4599452" y="1606269"/>
            <a:ext cx="2974753" cy="4631970"/>
          </a:xfrm>
          <a:prstGeom prst="roundRect">
            <a:avLst>
              <a:gd name="adj" fmla="val 6029"/>
            </a:avLst>
          </a:prstGeom>
          <a:solidFill>
            <a:schemeClr val="bg1"/>
          </a:solidFill>
          <a:ln w="12700" cap="sq">
            <a:solidFill>
              <a:schemeClr val="bg1">
                <a:lumMod val="95000"/>
              </a:schemeClr>
            </a:solidFill>
            <a:miter/>
          </a:ln>
          <a:effectLst>
            <a:outerShdw blurRad="317500" dist="63500" dir="5400000" algn="t" rotWithShape="0">
              <a:schemeClr val="tx1">
                <a:lumMod val="75000"/>
                <a:lumOff val="25000"/>
                <a:alpha val="21000"/>
              </a:schemeClr>
            </a:outerShdw>
          </a:effectLst>
        </p:spPr>
        <p:txBody>
          <a:bodyPr vert="horz" wrap="square" lIns="91440" tIns="45720" rIns="91440" bIns="45720" rtlCol="0" anchor="ctr"/>
          <a:lstStyle/>
          <a:p>
            <a:pPr algn="ctr">
              <a:lnSpc>
                <a:spcPct val="110000"/>
              </a:lnSpc>
            </a:pPr>
            <a:endParaRPr kumimoji="1" lang="zh-CN" altLang="en-US"/>
          </a:p>
        </p:txBody>
      </p:sp>
      <p:sp>
        <p:nvSpPr>
          <p:cNvPr id="8" name="标题 1"/>
          <p:cNvSpPr txBox="1"/>
          <p:nvPr>
            <p:custDataLst>
              <p:tags r:id="rId4"/>
            </p:custDataLst>
          </p:nvPr>
        </p:nvSpPr>
        <p:spPr>
          <a:xfrm>
            <a:off x="4832301" y="2718833"/>
            <a:ext cx="2509056" cy="778673"/>
          </a:xfrm>
          <a:prstGeom prst="rect">
            <a:avLst/>
          </a:prstGeom>
          <a:noFill/>
          <a:ln cap="sq">
            <a:noFill/>
          </a:ln>
          <a:effectLst/>
        </p:spPr>
        <p:txBody>
          <a:bodyPr vert="horz" wrap="square" lIns="0" tIns="0" rIns="0" bIns="0" rtlCol="0" anchor="ctr"/>
          <a:lstStyle/>
          <a:p>
            <a:pPr algn="ctr">
              <a:lnSpc>
                <a:spcPct val="110000"/>
              </a:lnSpc>
            </a:pPr>
            <a:r>
              <a:rPr kumimoji="1" lang="en-US" altLang="zh-CN" sz="1600">
                <a:ln w="12700">
                  <a:noFill/>
                </a:ln>
                <a:solidFill>
                  <a:srgbClr val="740000">
                    <a:alpha val="100000"/>
                  </a:srgbClr>
                </a:solidFill>
                <a:latin typeface="Source Han Sans CN Bold" panose="020B0800000000000000" charset="-122"/>
                <a:ea typeface="Source Han Sans CN Bold" panose="020B0800000000000000" charset="-122"/>
                <a:cs typeface="Source Han Sans CN Bold" panose="020B0800000000000000" charset="-122"/>
              </a:rPr>
              <a:t>审查备案</a:t>
            </a:r>
            <a:endParaRPr kumimoji="1" lang="zh-CN" altLang="en-US"/>
          </a:p>
        </p:txBody>
      </p:sp>
      <p:sp>
        <p:nvSpPr>
          <p:cNvPr id="9" name="标题 1"/>
          <p:cNvSpPr txBox="1"/>
          <p:nvPr>
            <p:custDataLst>
              <p:tags r:id="rId5"/>
            </p:custDataLst>
          </p:nvPr>
        </p:nvSpPr>
        <p:spPr>
          <a:xfrm>
            <a:off x="1249185" y="1603376"/>
            <a:ext cx="2974753" cy="4631970"/>
          </a:xfrm>
          <a:prstGeom prst="roundRect">
            <a:avLst>
              <a:gd name="adj" fmla="val 6029"/>
            </a:avLst>
          </a:prstGeom>
          <a:solidFill>
            <a:schemeClr val="bg1"/>
          </a:solidFill>
          <a:ln w="12700" cap="sq">
            <a:solidFill>
              <a:schemeClr val="bg1">
                <a:lumMod val="95000"/>
              </a:schemeClr>
            </a:solidFill>
            <a:miter/>
          </a:ln>
          <a:effectLst>
            <a:outerShdw blurRad="317500" dist="63500" dir="5400000" algn="t" rotWithShape="0">
              <a:schemeClr val="tx1">
                <a:lumMod val="75000"/>
                <a:lumOff val="25000"/>
                <a:alpha val="21000"/>
              </a:schemeClr>
            </a:outerShdw>
          </a:effectLst>
        </p:spPr>
        <p:txBody>
          <a:bodyPr vert="horz" wrap="square" lIns="91440" tIns="45720" rIns="91440" bIns="45720" rtlCol="0" anchor="ctr"/>
          <a:lstStyle/>
          <a:p>
            <a:pPr algn="ctr">
              <a:lnSpc>
                <a:spcPct val="110000"/>
              </a:lnSpc>
            </a:pPr>
            <a:endParaRPr kumimoji="1" lang="zh-CN" altLang="en-US"/>
          </a:p>
        </p:txBody>
      </p:sp>
      <p:sp>
        <p:nvSpPr>
          <p:cNvPr id="10" name="标题 1"/>
          <p:cNvSpPr txBox="1"/>
          <p:nvPr>
            <p:custDataLst>
              <p:tags r:id="rId6"/>
            </p:custDataLst>
          </p:nvPr>
        </p:nvSpPr>
        <p:spPr>
          <a:xfrm>
            <a:off x="1456748" y="3510481"/>
            <a:ext cx="2505910" cy="2495278"/>
          </a:xfrm>
          <a:prstGeom prst="rect">
            <a:avLst/>
          </a:prstGeom>
          <a:noFill/>
          <a:ln cap="sq">
            <a:noFill/>
          </a:ln>
          <a:effectLst/>
        </p:spPr>
        <p:txBody>
          <a:bodyPr vert="horz" wrap="square" lIns="0" tIns="0" rIns="0" bIns="0" rtlCol="0" anchor="t"/>
          <a:lstStyle/>
          <a:p>
            <a:pPr algn="ctr">
              <a:lnSpc>
                <a:spcPct val="150000"/>
              </a:lnSpc>
            </a:pPr>
            <a:r>
              <a:rPr kumimoji="1" lang="en-US" altLang="zh-CN" sz="1400">
                <a:ln w="12700">
                  <a:noFill/>
                </a:ln>
                <a:solidFill>
                  <a:srgbClr val="404040">
                    <a:alpha val="100000"/>
                  </a:srgbClr>
                </a:solidFill>
                <a:latin typeface="Source Han Sans" panose="020B0500000000000000" charset="-122"/>
                <a:ea typeface="Source Han Sans" panose="020B0500000000000000" charset="-122"/>
                <a:cs typeface="Source Han Sans" panose="020B0500000000000000" charset="-122"/>
              </a:rPr>
              <a:t>苏木镇人民政府、国营牧场、嘎查（社区）居民委员会应及时了解掌握辖区内居民生活情况，发现可能符合特困人员救助供养条件的，应当告知其救助供养政策。
确保困难群众得到及时救助。</a:t>
            </a:r>
            <a:endParaRPr kumimoji="1" lang="zh-CN" altLang="en-US"/>
          </a:p>
        </p:txBody>
      </p:sp>
      <p:sp>
        <p:nvSpPr>
          <p:cNvPr id="11" name="标题 1"/>
          <p:cNvSpPr txBox="1"/>
          <p:nvPr>
            <p:custDataLst>
              <p:tags r:id="rId7"/>
            </p:custDataLst>
          </p:nvPr>
        </p:nvSpPr>
        <p:spPr>
          <a:xfrm>
            <a:off x="1455174" y="2718833"/>
            <a:ext cx="2509056" cy="778673"/>
          </a:xfrm>
          <a:prstGeom prst="rect">
            <a:avLst/>
          </a:prstGeom>
          <a:noFill/>
          <a:ln cap="sq">
            <a:noFill/>
          </a:ln>
          <a:effectLst/>
        </p:spPr>
        <p:txBody>
          <a:bodyPr vert="horz" wrap="square" lIns="0" tIns="0" rIns="0" bIns="0" rtlCol="0" anchor="ctr"/>
          <a:lstStyle/>
          <a:p>
            <a:pPr algn="ctr">
              <a:lnSpc>
                <a:spcPct val="110000"/>
              </a:lnSpc>
            </a:pPr>
            <a:r>
              <a:rPr kumimoji="1" lang="en-US" altLang="zh-CN" sz="1600">
                <a:ln w="12700">
                  <a:noFill/>
                </a:ln>
                <a:solidFill>
                  <a:srgbClr val="CB8310">
                    <a:alpha val="100000"/>
                  </a:srgbClr>
                </a:solidFill>
                <a:latin typeface="Source Han Sans CN Bold" panose="020B0800000000000000" charset="-122"/>
                <a:ea typeface="Source Han Sans CN Bold" panose="020B0800000000000000" charset="-122"/>
                <a:cs typeface="Source Han Sans CN Bold" panose="020B0800000000000000" charset="-122"/>
              </a:rPr>
              <a:t>主动发现</a:t>
            </a:r>
            <a:endParaRPr kumimoji="1" lang="zh-CN" altLang="en-US"/>
          </a:p>
        </p:txBody>
      </p:sp>
      <p:sp>
        <p:nvSpPr>
          <p:cNvPr id="12" name="标题 1"/>
          <p:cNvSpPr txBox="1"/>
          <p:nvPr>
            <p:custDataLst>
              <p:tags r:id="rId8"/>
            </p:custDataLst>
          </p:nvPr>
        </p:nvSpPr>
        <p:spPr>
          <a:xfrm>
            <a:off x="4829434" y="3586786"/>
            <a:ext cx="2505910" cy="2495278"/>
          </a:xfrm>
          <a:prstGeom prst="rect">
            <a:avLst/>
          </a:prstGeom>
          <a:noFill/>
          <a:ln cap="sq">
            <a:noFill/>
          </a:ln>
          <a:effectLst/>
        </p:spPr>
        <p:txBody>
          <a:bodyPr vert="horz" wrap="square" lIns="0" tIns="0" rIns="0" bIns="0" rtlCol="0" anchor="t"/>
          <a:lstStyle/>
          <a:p>
            <a:pPr algn="ctr">
              <a:lnSpc>
                <a:spcPct val="150000"/>
              </a:lnSpc>
            </a:pPr>
            <a:r>
              <a:rPr kumimoji="1" lang="en-US" altLang="zh-CN" sz="1400">
                <a:ln w="12700">
                  <a:noFill/>
                </a:ln>
                <a:solidFill>
                  <a:srgbClr val="404040">
                    <a:alpha val="100000"/>
                  </a:srgbClr>
                </a:solidFill>
                <a:latin typeface="Source Han Sans" panose="020B0500000000000000" charset="-122"/>
                <a:ea typeface="Source Han Sans" panose="020B0500000000000000" charset="-122"/>
                <a:cs typeface="Source Han Sans" panose="020B0500000000000000" charset="-122"/>
              </a:rPr>
              <a:t>对特困人员救助供养经办人员、嘎查（社区）居民委员会成员、社会救助协理员与申请人有近亲属关系的，应当单独登记备案。
确保认定工作公正、透明。</a:t>
            </a:r>
            <a:endParaRPr kumimoji="1" lang="zh-CN" altLang="en-US"/>
          </a:p>
        </p:txBody>
      </p:sp>
      <p:sp>
        <p:nvSpPr>
          <p:cNvPr id="13" name="标题 1"/>
          <p:cNvSpPr txBox="1"/>
          <p:nvPr>
            <p:custDataLst>
              <p:tags r:id="rId9"/>
            </p:custDataLst>
          </p:nvPr>
        </p:nvSpPr>
        <p:spPr>
          <a:xfrm>
            <a:off x="8202119" y="3510481"/>
            <a:ext cx="2505910" cy="2495278"/>
          </a:xfrm>
          <a:prstGeom prst="rect">
            <a:avLst/>
          </a:prstGeom>
          <a:noFill/>
          <a:ln cap="sq">
            <a:noFill/>
          </a:ln>
          <a:effectLst/>
        </p:spPr>
        <p:txBody>
          <a:bodyPr vert="horz" wrap="square" lIns="0" tIns="0" rIns="0" bIns="0" rtlCol="0" anchor="t"/>
          <a:lstStyle/>
          <a:p>
            <a:pPr algn="ctr">
              <a:lnSpc>
                <a:spcPct val="150000"/>
              </a:lnSpc>
            </a:pPr>
            <a:r>
              <a:rPr kumimoji="1" lang="en-US" altLang="zh-CN" sz="1400">
                <a:ln w="12700">
                  <a:noFill/>
                </a:ln>
                <a:solidFill>
                  <a:srgbClr val="404040">
                    <a:alpha val="100000"/>
                  </a:srgbClr>
                </a:solidFill>
                <a:latin typeface="Source Han Sans" panose="020B0500000000000000" charset="-122"/>
                <a:ea typeface="Source Han Sans" panose="020B0500000000000000" charset="-122"/>
                <a:cs typeface="Source Han Sans" panose="020B0500000000000000" charset="-122"/>
              </a:rPr>
              <a:t>苏木镇人民政府、国营牧场通过入户调查、邻里访问、信函索证、信息核对等方式，对申请人的经济状况、实际生活状况以及赡养、抚养、扶养状况等进行调查核实。
确保调查结果真实、准确。</a:t>
            </a:r>
            <a:endParaRPr kumimoji="1" lang="zh-CN" altLang="en-US"/>
          </a:p>
        </p:txBody>
      </p:sp>
      <p:sp>
        <p:nvSpPr>
          <p:cNvPr id="14" name="标题 1"/>
          <p:cNvSpPr txBox="1"/>
          <p:nvPr>
            <p:custDataLst>
              <p:tags r:id="rId10"/>
            </p:custDataLst>
          </p:nvPr>
        </p:nvSpPr>
        <p:spPr>
          <a:xfrm>
            <a:off x="2320672" y="1740614"/>
            <a:ext cx="812633" cy="812633"/>
          </a:xfrm>
          <a:prstGeom prst="arc">
            <a:avLst>
              <a:gd name="adj1" fmla="val 11535238"/>
              <a:gd name="adj2" fmla="val 21304494"/>
            </a:avLst>
          </a:prstGeom>
          <a:noFill/>
          <a:ln w="6350" cap="sq">
            <a:solidFill>
              <a:schemeClr val="accent1"/>
            </a:solidFill>
            <a:miter/>
            <a:headEnd w="sm" len="sm"/>
            <a:tailEnd type="oval" w="sm" len="sm"/>
          </a:ln>
        </p:spPr>
        <p:txBody>
          <a:bodyPr vert="horz" wrap="square" lIns="91440" tIns="45720" rIns="91440" bIns="45720" rtlCol="0" anchor="ctr"/>
          <a:lstStyle/>
          <a:p>
            <a:pPr algn="ctr">
              <a:lnSpc>
                <a:spcPct val="110000"/>
              </a:lnSpc>
            </a:pPr>
            <a:endParaRPr kumimoji="1" lang="zh-CN" altLang="en-US"/>
          </a:p>
        </p:txBody>
      </p:sp>
      <p:sp>
        <p:nvSpPr>
          <p:cNvPr id="15" name="标题 1"/>
          <p:cNvSpPr txBox="1"/>
          <p:nvPr>
            <p:custDataLst>
              <p:tags r:id="rId11"/>
            </p:custDataLst>
          </p:nvPr>
        </p:nvSpPr>
        <p:spPr>
          <a:xfrm flipH="1" flipV="1">
            <a:off x="2320672" y="1740614"/>
            <a:ext cx="812633" cy="812633"/>
          </a:xfrm>
          <a:prstGeom prst="arc">
            <a:avLst>
              <a:gd name="adj1" fmla="val 11065857"/>
              <a:gd name="adj2" fmla="val 77504"/>
            </a:avLst>
          </a:prstGeom>
          <a:noFill/>
          <a:ln w="6350" cap="sq">
            <a:solidFill>
              <a:schemeClr val="accent1"/>
            </a:solidFill>
            <a:miter/>
            <a:headEnd w="sm" len="sm"/>
            <a:tailEnd type="oval" w="sm" len="sm"/>
          </a:ln>
        </p:spPr>
        <p:txBody>
          <a:bodyPr vert="horz" wrap="square" lIns="91440" tIns="45720" rIns="91440" bIns="45720" rtlCol="0" anchor="ctr"/>
          <a:lstStyle/>
          <a:p>
            <a:pPr algn="ctr">
              <a:lnSpc>
                <a:spcPct val="110000"/>
              </a:lnSpc>
            </a:pPr>
            <a:endParaRPr kumimoji="1" lang="zh-CN" altLang="en-US"/>
          </a:p>
        </p:txBody>
      </p:sp>
      <p:sp>
        <p:nvSpPr>
          <p:cNvPr id="16" name="标题 1"/>
          <p:cNvSpPr txBox="1"/>
          <p:nvPr>
            <p:custDataLst>
              <p:tags r:id="rId12"/>
            </p:custDataLst>
          </p:nvPr>
        </p:nvSpPr>
        <p:spPr>
          <a:xfrm flipH="1">
            <a:off x="2373670" y="1793612"/>
            <a:ext cx="706637" cy="706637"/>
          </a:xfrm>
          <a:prstGeom prst="ellipse">
            <a:avLst/>
          </a:prstGeom>
          <a:solidFill>
            <a:schemeClr val="bg1"/>
          </a:solidFill>
          <a:ln w="6350" cap="sq">
            <a:solidFill>
              <a:schemeClr val="accent1"/>
            </a:solidFill>
            <a:miter/>
          </a:ln>
        </p:spPr>
        <p:txBody>
          <a:bodyPr vert="horz" wrap="square" lIns="91440" tIns="45720" rIns="91440" bIns="45720" rtlCol="0" anchor="ctr"/>
          <a:lstStyle/>
          <a:p>
            <a:pPr algn="ctr">
              <a:lnSpc>
                <a:spcPct val="110000"/>
              </a:lnSpc>
            </a:pPr>
            <a:endParaRPr kumimoji="1" lang="zh-CN" altLang="en-US"/>
          </a:p>
        </p:txBody>
      </p:sp>
      <p:sp>
        <p:nvSpPr>
          <p:cNvPr id="17" name="标题 1"/>
          <p:cNvSpPr txBox="1"/>
          <p:nvPr>
            <p:custDataLst>
              <p:tags r:id="rId13"/>
            </p:custDataLst>
          </p:nvPr>
        </p:nvSpPr>
        <p:spPr>
          <a:xfrm>
            <a:off x="2550329" y="1953122"/>
            <a:ext cx="353318" cy="387619"/>
          </a:xfrm>
          <a:custGeom>
            <a:avLst/>
            <a:gdLst>
              <a:gd name="connsiteX0" fmla="*/ 712625 w 1425436"/>
              <a:gd name="connsiteY0" fmla="*/ 111621 h 1544091"/>
              <a:gd name="connsiteX1" fmla="*/ 902567 w 1425436"/>
              <a:gd name="connsiteY1" fmla="*/ 190314 h 1544091"/>
              <a:gd name="connsiteX2" fmla="*/ 981260 w 1425436"/>
              <a:gd name="connsiteY2" fmla="*/ 380256 h 1544091"/>
              <a:gd name="connsiteX3" fmla="*/ 902567 w 1425436"/>
              <a:gd name="connsiteY3" fmla="*/ 570198 h 1544091"/>
              <a:gd name="connsiteX4" fmla="*/ 712625 w 1425436"/>
              <a:gd name="connsiteY4" fmla="*/ 648891 h 1544091"/>
              <a:gd name="connsiteX5" fmla="*/ 522684 w 1425436"/>
              <a:gd name="connsiteY5" fmla="*/ 570198 h 1544091"/>
              <a:gd name="connsiteX6" fmla="*/ 444177 w 1425436"/>
              <a:gd name="connsiteY6" fmla="*/ 380070 h 1544091"/>
              <a:gd name="connsiteX7" fmla="*/ 522870 w 1425436"/>
              <a:gd name="connsiteY7" fmla="*/ 190128 h 1544091"/>
              <a:gd name="connsiteX8" fmla="*/ 712625 w 1425436"/>
              <a:gd name="connsiteY8" fmla="*/ 111621 h 1544091"/>
              <a:gd name="connsiteX9" fmla="*/ 712625 w 1425436"/>
              <a:gd name="connsiteY9" fmla="*/ 0 h 1544091"/>
              <a:gd name="connsiteX10" fmla="*/ 332556 w 1425436"/>
              <a:gd name="connsiteY10" fmla="*/ 380070 h 1544091"/>
              <a:gd name="connsiteX11" fmla="*/ 712625 w 1425436"/>
              <a:gd name="connsiteY11" fmla="*/ 760140 h 1544091"/>
              <a:gd name="connsiteX12" fmla="*/ 1092695 w 1425436"/>
              <a:gd name="connsiteY12" fmla="*/ 380070 h 1544091"/>
              <a:gd name="connsiteX13" fmla="*/ 712625 w 1425436"/>
              <a:gd name="connsiteY13" fmla="*/ 0 h 1544091"/>
              <a:gd name="connsiteX14" fmla="*/ 712625 w 1425436"/>
              <a:gd name="connsiteY14" fmla="*/ 943012 h 1544091"/>
              <a:gd name="connsiteX15" fmla="*/ 978842 w 1425436"/>
              <a:gd name="connsiteY15" fmla="*/ 976685 h 1544091"/>
              <a:gd name="connsiteX16" fmla="*/ 1146087 w 1425436"/>
              <a:gd name="connsiteY16" fmla="*/ 1059470 h 1544091"/>
              <a:gd name="connsiteX17" fmla="*/ 1248593 w 1425436"/>
              <a:gd name="connsiteY17" fmla="*/ 1174440 h 1544091"/>
              <a:gd name="connsiteX18" fmla="*/ 1310356 w 1425436"/>
              <a:gd name="connsiteY18" fmla="*/ 1316385 h 1544091"/>
              <a:gd name="connsiteX19" fmla="*/ 1296590 w 1425436"/>
              <a:gd name="connsiteY19" fmla="*/ 1390241 h 1544091"/>
              <a:gd name="connsiteX20" fmla="*/ 1208595 w 1425436"/>
              <a:gd name="connsiteY20" fmla="*/ 1432285 h 1544091"/>
              <a:gd name="connsiteX21" fmla="*/ 216842 w 1425436"/>
              <a:gd name="connsiteY21" fmla="*/ 1432285 h 1544091"/>
              <a:gd name="connsiteX22" fmla="*/ 128847 w 1425436"/>
              <a:gd name="connsiteY22" fmla="*/ 1390241 h 1544091"/>
              <a:gd name="connsiteX23" fmla="*/ 115081 w 1425436"/>
              <a:gd name="connsiteY23" fmla="*/ 1316385 h 1544091"/>
              <a:gd name="connsiteX24" fmla="*/ 176844 w 1425436"/>
              <a:gd name="connsiteY24" fmla="*/ 1174440 h 1544091"/>
              <a:gd name="connsiteX25" fmla="*/ 279350 w 1425436"/>
              <a:gd name="connsiteY25" fmla="*/ 1059470 h 1544091"/>
              <a:gd name="connsiteX26" fmla="*/ 446595 w 1425436"/>
              <a:gd name="connsiteY26" fmla="*/ 976685 h 1544091"/>
              <a:gd name="connsiteX27" fmla="*/ 712625 w 1425436"/>
              <a:gd name="connsiteY27" fmla="*/ 943012 h 1544091"/>
              <a:gd name="connsiteX28" fmla="*/ 712625 w 1425436"/>
              <a:gd name="connsiteY28" fmla="*/ 831391 h 1544091"/>
              <a:gd name="connsiteX29" fmla="*/ 8296 w 1425436"/>
              <a:gd name="connsiteY29" fmla="*/ 1284387 h 1544091"/>
              <a:gd name="connsiteX30" fmla="*/ 216842 w 1425436"/>
              <a:gd name="connsiteY30" fmla="*/ 1544092 h 1544091"/>
              <a:gd name="connsiteX31" fmla="*/ 1208595 w 1425436"/>
              <a:gd name="connsiteY31" fmla="*/ 1544092 h 1544091"/>
              <a:gd name="connsiteX32" fmla="*/ 1417141 w 1425436"/>
              <a:gd name="connsiteY32" fmla="*/ 1284387 h 1544091"/>
              <a:gd name="connsiteX33" fmla="*/ 712625 w 1425436"/>
              <a:gd name="connsiteY33" fmla="*/ 831391 h 1544091"/>
            </a:gdLst>
            <a:ahLst/>
            <a:cxnLst/>
            <a:rect l="l" t="t" r="r" b="b"/>
            <a:pathLst>
              <a:path w="1425436" h="1544091">
                <a:moveTo>
                  <a:pt x="712625" y="111621"/>
                </a:moveTo>
                <a:cubicBezTo>
                  <a:pt x="784435" y="111621"/>
                  <a:pt x="851780" y="139526"/>
                  <a:pt x="902567" y="190314"/>
                </a:cubicBezTo>
                <a:cubicBezTo>
                  <a:pt x="953355" y="241102"/>
                  <a:pt x="981260" y="308446"/>
                  <a:pt x="981260" y="380256"/>
                </a:cubicBezTo>
                <a:cubicBezTo>
                  <a:pt x="981260" y="452065"/>
                  <a:pt x="953355" y="519410"/>
                  <a:pt x="902567" y="570198"/>
                </a:cubicBezTo>
                <a:cubicBezTo>
                  <a:pt x="851780" y="620985"/>
                  <a:pt x="784435" y="648891"/>
                  <a:pt x="712625" y="648891"/>
                </a:cubicBezTo>
                <a:cubicBezTo>
                  <a:pt x="640816" y="648891"/>
                  <a:pt x="573471" y="620985"/>
                  <a:pt x="522684" y="570198"/>
                </a:cubicBezTo>
                <a:cubicBezTo>
                  <a:pt x="472082" y="519224"/>
                  <a:pt x="444177" y="451693"/>
                  <a:pt x="444177" y="380070"/>
                </a:cubicBezTo>
                <a:cubicBezTo>
                  <a:pt x="444177" y="308446"/>
                  <a:pt x="472082" y="240916"/>
                  <a:pt x="522870" y="190128"/>
                </a:cubicBezTo>
                <a:cubicBezTo>
                  <a:pt x="573471" y="139526"/>
                  <a:pt x="641002" y="111621"/>
                  <a:pt x="712625" y="111621"/>
                </a:cubicBezTo>
                <a:moveTo>
                  <a:pt x="712625" y="0"/>
                </a:moveTo>
                <a:cubicBezTo>
                  <a:pt x="502778" y="0"/>
                  <a:pt x="332556" y="170036"/>
                  <a:pt x="332556" y="380070"/>
                </a:cubicBezTo>
                <a:cubicBezTo>
                  <a:pt x="332556" y="589917"/>
                  <a:pt x="502778" y="760140"/>
                  <a:pt x="712625" y="760140"/>
                </a:cubicBezTo>
                <a:cubicBezTo>
                  <a:pt x="922473" y="760140"/>
                  <a:pt x="1092695" y="589917"/>
                  <a:pt x="1092695" y="380070"/>
                </a:cubicBezTo>
                <a:cubicBezTo>
                  <a:pt x="1092881" y="170036"/>
                  <a:pt x="922659" y="0"/>
                  <a:pt x="712625" y="0"/>
                </a:cubicBezTo>
                <a:close/>
                <a:moveTo>
                  <a:pt x="712625" y="943012"/>
                </a:moveTo>
                <a:cubicBezTo>
                  <a:pt x="813643" y="943012"/>
                  <a:pt x="903126" y="954360"/>
                  <a:pt x="978842" y="976685"/>
                </a:cubicBezTo>
                <a:cubicBezTo>
                  <a:pt x="1043582" y="995846"/>
                  <a:pt x="1099951" y="1023752"/>
                  <a:pt x="1146087" y="1059470"/>
                </a:cubicBezTo>
                <a:cubicBezTo>
                  <a:pt x="1186829" y="1091096"/>
                  <a:pt x="1220315" y="1128675"/>
                  <a:pt x="1248593" y="1174440"/>
                </a:cubicBezTo>
                <a:cubicBezTo>
                  <a:pt x="1273708" y="1215368"/>
                  <a:pt x="1293985" y="1261877"/>
                  <a:pt x="1310356" y="1316385"/>
                </a:cubicBezTo>
                <a:cubicBezTo>
                  <a:pt x="1320774" y="1350801"/>
                  <a:pt x="1306264" y="1377404"/>
                  <a:pt x="1296590" y="1390241"/>
                </a:cubicBezTo>
                <a:cubicBezTo>
                  <a:pt x="1276684" y="1417030"/>
                  <a:pt x="1244686" y="1432285"/>
                  <a:pt x="1208595" y="1432285"/>
                </a:cubicBezTo>
                <a:lnTo>
                  <a:pt x="216842" y="1432285"/>
                </a:lnTo>
                <a:cubicBezTo>
                  <a:pt x="180937" y="1432285"/>
                  <a:pt x="148753" y="1417030"/>
                  <a:pt x="128847" y="1390241"/>
                </a:cubicBezTo>
                <a:cubicBezTo>
                  <a:pt x="119359" y="1377404"/>
                  <a:pt x="104849" y="1350801"/>
                  <a:pt x="115081" y="1316385"/>
                </a:cubicBezTo>
                <a:cubicBezTo>
                  <a:pt x="131452" y="1261877"/>
                  <a:pt x="151543" y="1215368"/>
                  <a:pt x="176844" y="1174440"/>
                </a:cubicBezTo>
                <a:cubicBezTo>
                  <a:pt x="204936" y="1128675"/>
                  <a:pt x="238422" y="1090910"/>
                  <a:pt x="279350" y="1059470"/>
                </a:cubicBezTo>
                <a:cubicBezTo>
                  <a:pt x="325486" y="1023752"/>
                  <a:pt x="381855" y="995846"/>
                  <a:pt x="446595" y="976685"/>
                </a:cubicBezTo>
                <a:cubicBezTo>
                  <a:pt x="522125" y="954360"/>
                  <a:pt x="611794" y="943012"/>
                  <a:pt x="712625" y="943012"/>
                </a:cubicBezTo>
                <a:moveTo>
                  <a:pt x="712625" y="831391"/>
                </a:moveTo>
                <a:cubicBezTo>
                  <a:pt x="244561" y="831391"/>
                  <a:pt x="77501" y="1053331"/>
                  <a:pt x="8296" y="1284387"/>
                </a:cubicBezTo>
                <a:cubicBezTo>
                  <a:pt x="-30771" y="1414611"/>
                  <a:pt x="73037" y="1544092"/>
                  <a:pt x="216842" y="1544092"/>
                </a:cubicBezTo>
                <a:lnTo>
                  <a:pt x="1208595" y="1544092"/>
                </a:lnTo>
                <a:cubicBezTo>
                  <a:pt x="1352400" y="1544092"/>
                  <a:pt x="1456208" y="1414611"/>
                  <a:pt x="1417141" y="1284387"/>
                </a:cubicBezTo>
                <a:cubicBezTo>
                  <a:pt x="1347750" y="1053331"/>
                  <a:pt x="1180690" y="831391"/>
                  <a:pt x="712625" y="831391"/>
                </a:cubicBezTo>
                <a:close/>
              </a:path>
            </a:pathLst>
          </a:custGeom>
          <a:solidFill>
            <a:schemeClr val="accent1"/>
          </a:solidFill>
          <a:ln w="6350" cap="flat">
            <a:solidFill>
              <a:schemeClr val="accent1"/>
            </a:solidFill>
            <a:miter/>
          </a:ln>
        </p:spPr>
        <p:txBody>
          <a:bodyPr vert="horz" wrap="square" lIns="91440" tIns="45720" rIns="91440" bIns="45720" rtlCol="0" anchor="ctr"/>
          <a:lstStyle/>
          <a:p>
            <a:pPr algn="l">
              <a:lnSpc>
                <a:spcPct val="110000"/>
              </a:lnSpc>
            </a:pPr>
            <a:endParaRPr kumimoji="1" lang="zh-CN" altLang="en-US"/>
          </a:p>
        </p:txBody>
      </p:sp>
      <p:sp>
        <p:nvSpPr>
          <p:cNvPr id="18" name="标题 1"/>
          <p:cNvSpPr txBox="1"/>
          <p:nvPr>
            <p:custDataLst>
              <p:tags r:id="rId14"/>
            </p:custDataLst>
          </p:nvPr>
        </p:nvSpPr>
        <p:spPr>
          <a:xfrm>
            <a:off x="9044404" y="1740614"/>
            <a:ext cx="812633" cy="812633"/>
          </a:xfrm>
          <a:prstGeom prst="arc">
            <a:avLst>
              <a:gd name="adj1" fmla="val 11535238"/>
              <a:gd name="adj2" fmla="val 21304494"/>
            </a:avLst>
          </a:prstGeom>
          <a:noFill/>
          <a:ln w="6350" cap="sq">
            <a:solidFill>
              <a:schemeClr val="accent1"/>
            </a:solidFill>
            <a:miter/>
            <a:headEnd w="sm" len="sm"/>
            <a:tailEnd type="oval" w="sm" len="sm"/>
          </a:ln>
        </p:spPr>
        <p:txBody>
          <a:bodyPr vert="horz" wrap="square" lIns="91440" tIns="45720" rIns="91440" bIns="45720" rtlCol="0" anchor="ctr"/>
          <a:lstStyle/>
          <a:p>
            <a:pPr algn="ctr">
              <a:lnSpc>
                <a:spcPct val="110000"/>
              </a:lnSpc>
            </a:pPr>
            <a:endParaRPr kumimoji="1" lang="zh-CN" altLang="en-US"/>
          </a:p>
        </p:txBody>
      </p:sp>
      <p:sp>
        <p:nvSpPr>
          <p:cNvPr id="19" name="标题 1"/>
          <p:cNvSpPr txBox="1"/>
          <p:nvPr>
            <p:custDataLst>
              <p:tags r:id="rId15"/>
            </p:custDataLst>
          </p:nvPr>
        </p:nvSpPr>
        <p:spPr>
          <a:xfrm flipH="1" flipV="1">
            <a:off x="9044404" y="1740614"/>
            <a:ext cx="812633" cy="812633"/>
          </a:xfrm>
          <a:prstGeom prst="arc">
            <a:avLst>
              <a:gd name="adj1" fmla="val 11065857"/>
              <a:gd name="adj2" fmla="val 77504"/>
            </a:avLst>
          </a:prstGeom>
          <a:noFill/>
          <a:ln w="6350" cap="sq">
            <a:solidFill>
              <a:schemeClr val="accent1"/>
            </a:solidFill>
            <a:miter/>
            <a:headEnd w="sm" len="sm"/>
            <a:tailEnd type="oval" w="sm" len="sm"/>
          </a:ln>
        </p:spPr>
        <p:txBody>
          <a:bodyPr vert="horz" wrap="square" lIns="91440" tIns="45720" rIns="91440" bIns="45720" rtlCol="0" anchor="ctr"/>
          <a:lstStyle/>
          <a:p>
            <a:pPr algn="ctr">
              <a:lnSpc>
                <a:spcPct val="110000"/>
              </a:lnSpc>
            </a:pPr>
            <a:endParaRPr kumimoji="1" lang="zh-CN" altLang="en-US"/>
          </a:p>
        </p:txBody>
      </p:sp>
      <p:sp>
        <p:nvSpPr>
          <p:cNvPr id="20" name="标题 1"/>
          <p:cNvSpPr txBox="1"/>
          <p:nvPr>
            <p:custDataLst>
              <p:tags r:id="rId16"/>
            </p:custDataLst>
          </p:nvPr>
        </p:nvSpPr>
        <p:spPr>
          <a:xfrm flipH="1">
            <a:off x="9097402" y="1793612"/>
            <a:ext cx="706637" cy="706637"/>
          </a:xfrm>
          <a:prstGeom prst="ellipse">
            <a:avLst/>
          </a:prstGeom>
          <a:solidFill>
            <a:schemeClr val="bg1"/>
          </a:solidFill>
          <a:ln w="6350" cap="sq">
            <a:solidFill>
              <a:schemeClr val="accent1"/>
            </a:solidFill>
            <a:miter/>
          </a:ln>
        </p:spPr>
        <p:txBody>
          <a:bodyPr vert="horz" wrap="square" lIns="91440" tIns="45720" rIns="91440" bIns="45720" rtlCol="0" anchor="ctr"/>
          <a:lstStyle/>
          <a:p>
            <a:pPr algn="ctr">
              <a:lnSpc>
                <a:spcPct val="110000"/>
              </a:lnSpc>
            </a:pPr>
            <a:endParaRPr kumimoji="1" lang="zh-CN" altLang="en-US"/>
          </a:p>
        </p:txBody>
      </p:sp>
      <p:sp>
        <p:nvSpPr>
          <p:cNvPr id="21" name="标题 1"/>
          <p:cNvSpPr txBox="1"/>
          <p:nvPr>
            <p:custDataLst>
              <p:tags r:id="rId17"/>
            </p:custDataLst>
          </p:nvPr>
        </p:nvSpPr>
        <p:spPr>
          <a:xfrm>
            <a:off x="9274061" y="1952605"/>
            <a:ext cx="353318" cy="388650"/>
          </a:xfrm>
          <a:custGeom>
            <a:avLst/>
            <a:gdLst>
              <a:gd name="connsiteX0" fmla="*/ 695958 w 1660735"/>
              <a:gd name="connsiteY0" fmla="*/ 752512 h 1607157"/>
              <a:gd name="connsiteX1" fmla="*/ 376349 w 1660735"/>
              <a:gd name="connsiteY1" fmla="*/ 752512 h 1607157"/>
              <a:gd name="connsiteX2" fmla="*/ 110505 w 1660735"/>
              <a:gd name="connsiteY2" fmla="*/ 642007 h 1607157"/>
              <a:gd name="connsiteX3" fmla="*/ 0 w 1660735"/>
              <a:gd name="connsiteY3" fmla="*/ 376349 h 1607157"/>
              <a:gd name="connsiteX4" fmla="*/ 110505 w 1660735"/>
              <a:gd name="connsiteY4" fmla="*/ 110505 h 1607157"/>
              <a:gd name="connsiteX5" fmla="*/ 376349 w 1660735"/>
              <a:gd name="connsiteY5" fmla="*/ 0 h 1607157"/>
              <a:gd name="connsiteX6" fmla="*/ 642193 w 1660735"/>
              <a:gd name="connsiteY6" fmla="*/ 110505 h 1607157"/>
              <a:gd name="connsiteX7" fmla="*/ 752698 w 1660735"/>
              <a:gd name="connsiteY7" fmla="*/ 376349 h 1607157"/>
              <a:gd name="connsiteX8" fmla="*/ 752698 w 1660735"/>
              <a:gd name="connsiteY8" fmla="*/ 695958 h 1607157"/>
              <a:gd name="connsiteX9" fmla="*/ 695958 w 1660735"/>
              <a:gd name="connsiteY9" fmla="*/ 752512 h 1607157"/>
              <a:gd name="connsiteX10" fmla="*/ 376349 w 1660735"/>
              <a:gd name="connsiteY10" fmla="*/ 111621 h 1607157"/>
              <a:gd name="connsiteX11" fmla="*/ 111621 w 1660735"/>
              <a:gd name="connsiteY11" fmla="*/ 376349 h 1607157"/>
              <a:gd name="connsiteX12" fmla="*/ 376349 w 1660735"/>
              <a:gd name="connsiteY12" fmla="*/ 641077 h 1607157"/>
              <a:gd name="connsiteX13" fmla="*/ 641077 w 1660735"/>
              <a:gd name="connsiteY13" fmla="*/ 641077 h 1607157"/>
              <a:gd name="connsiteX14" fmla="*/ 641077 w 1660735"/>
              <a:gd name="connsiteY14" fmla="*/ 376349 h 1607157"/>
              <a:gd name="connsiteX15" fmla="*/ 376349 w 1660735"/>
              <a:gd name="connsiteY15" fmla="*/ 111621 h 1607157"/>
              <a:gd name="connsiteX16" fmla="*/ 1284201 w 1660735"/>
              <a:gd name="connsiteY16" fmla="*/ 752512 h 1607157"/>
              <a:gd name="connsiteX17" fmla="*/ 964592 w 1660735"/>
              <a:gd name="connsiteY17" fmla="*/ 752512 h 1607157"/>
              <a:gd name="connsiteX18" fmla="*/ 908038 w 1660735"/>
              <a:gd name="connsiteY18" fmla="*/ 695958 h 1607157"/>
              <a:gd name="connsiteX19" fmla="*/ 908038 w 1660735"/>
              <a:gd name="connsiteY19" fmla="*/ 376349 h 1607157"/>
              <a:gd name="connsiteX20" fmla="*/ 1018543 w 1660735"/>
              <a:gd name="connsiteY20" fmla="*/ 110505 h 1607157"/>
              <a:gd name="connsiteX21" fmla="*/ 1284387 w 1660735"/>
              <a:gd name="connsiteY21" fmla="*/ 0 h 1607157"/>
              <a:gd name="connsiteX22" fmla="*/ 1550231 w 1660735"/>
              <a:gd name="connsiteY22" fmla="*/ 110505 h 1607157"/>
              <a:gd name="connsiteX23" fmla="*/ 1660736 w 1660735"/>
              <a:gd name="connsiteY23" fmla="*/ 376349 h 1607157"/>
              <a:gd name="connsiteX24" fmla="*/ 1550231 w 1660735"/>
              <a:gd name="connsiteY24" fmla="*/ 642193 h 1607157"/>
              <a:gd name="connsiteX25" fmla="*/ 1284201 w 1660735"/>
              <a:gd name="connsiteY25" fmla="*/ 752512 h 1607157"/>
              <a:gd name="connsiteX26" fmla="*/ 1019659 w 1660735"/>
              <a:gd name="connsiteY26" fmla="*/ 640891 h 1607157"/>
              <a:gd name="connsiteX27" fmla="*/ 1284387 w 1660735"/>
              <a:gd name="connsiteY27" fmla="*/ 640891 h 1607157"/>
              <a:gd name="connsiteX28" fmla="*/ 1549115 w 1660735"/>
              <a:gd name="connsiteY28" fmla="*/ 376163 h 1607157"/>
              <a:gd name="connsiteX29" fmla="*/ 1284387 w 1660735"/>
              <a:gd name="connsiteY29" fmla="*/ 111435 h 1607157"/>
              <a:gd name="connsiteX30" fmla="*/ 1019659 w 1660735"/>
              <a:gd name="connsiteY30" fmla="*/ 376163 h 1607157"/>
              <a:gd name="connsiteX31" fmla="*/ 1019659 w 1660735"/>
              <a:gd name="connsiteY31" fmla="*/ 640891 h 1607157"/>
              <a:gd name="connsiteX32" fmla="*/ 376349 w 1660735"/>
              <a:gd name="connsiteY32" fmla="*/ 1607158 h 1607157"/>
              <a:gd name="connsiteX33" fmla="*/ 110505 w 1660735"/>
              <a:gd name="connsiteY33" fmla="*/ 1496653 h 1607157"/>
              <a:gd name="connsiteX34" fmla="*/ 0 w 1660735"/>
              <a:gd name="connsiteY34" fmla="*/ 1230809 h 1607157"/>
              <a:gd name="connsiteX35" fmla="*/ 110505 w 1660735"/>
              <a:gd name="connsiteY35" fmla="*/ 964964 h 1607157"/>
              <a:gd name="connsiteX36" fmla="*/ 376349 w 1660735"/>
              <a:gd name="connsiteY36" fmla="*/ 854459 h 1607157"/>
              <a:gd name="connsiteX37" fmla="*/ 695958 w 1660735"/>
              <a:gd name="connsiteY37" fmla="*/ 854459 h 1607157"/>
              <a:gd name="connsiteX38" fmla="*/ 752512 w 1660735"/>
              <a:gd name="connsiteY38" fmla="*/ 911014 h 1607157"/>
              <a:gd name="connsiteX39" fmla="*/ 752512 w 1660735"/>
              <a:gd name="connsiteY39" fmla="*/ 1230623 h 1607157"/>
              <a:gd name="connsiteX40" fmla="*/ 642007 w 1660735"/>
              <a:gd name="connsiteY40" fmla="*/ 1496467 h 1607157"/>
              <a:gd name="connsiteX41" fmla="*/ 376349 w 1660735"/>
              <a:gd name="connsiteY41" fmla="*/ 1607158 h 1607157"/>
              <a:gd name="connsiteX42" fmla="*/ 376349 w 1660735"/>
              <a:gd name="connsiteY42" fmla="*/ 966267 h 1607157"/>
              <a:gd name="connsiteX43" fmla="*/ 111621 w 1660735"/>
              <a:gd name="connsiteY43" fmla="*/ 1230809 h 1607157"/>
              <a:gd name="connsiteX44" fmla="*/ 376349 w 1660735"/>
              <a:gd name="connsiteY44" fmla="*/ 1495537 h 1607157"/>
              <a:gd name="connsiteX45" fmla="*/ 641077 w 1660735"/>
              <a:gd name="connsiteY45" fmla="*/ 1230809 h 1607157"/>
              <a:gd name="connsiteX46" fmla="*/ 641077 w 1660735"/>
              <a:gd name="connsiteY46" fmla="*/ 966267 h 1607157"/>
              <a:gd name="connsiteX47" fmla="*/ 376349 w 1660735"/>
              <a:gd name="connsiteY47" fmla="*/ 966267 h 1607157"/>
              <a:gd name="connsiteX48" fmla="*/ 1284201 w 1660735"/>
              <a:gd name="connsiteY48" fmla="*/ 1607158 h 1607157"/>
              <a:gd name="connsiteX49" fmla="*/ 1018357 w 1660735"/>
              <a:gd name="connsiteY49" fmla="*/ 1496653 h 1607157"/>
              <a:gd name="connsiteX50" fmla="*/ 907852 w 1660735"/>
              <a:gd name="connsiteY50" fmla="*/ 1230809 h 1607157"/>
              <a:gd name="connsiteX51" fmla="*/ 907852 w 1660735"/>
              <a:gd name="connsiteY51" fmla="*/ 911200 h 1607157"/>
              <a:gd name="connsiteX52" fmla="*/ 964406 w 1660735"/>
              <a:gd name="connsiteY52" fmla="*/ 854646 h 1607157"/>
              <a:gd name="connsiteX53" fmla="*/ 1284015 w 1660735"/>
              <a:gd name="connsiteY53" fmla="*/ 854646 h 1607157"/>
              <a:gd name="connsiteX54" fmla="*/ 1549859 w 1660735"/>
              <a:gd name="connsiteY54" fmla="*/ 965150 h 1607157"/>
              <a:gd name="connsiteX55" fmla="*/ 1660364 w 1660735"/>
              <a:gd name="connsiteY55" fmla="*/ 1230995 h 1607157"/>
              <a:gd name="connsiteX56" fmla="*/ 1550045 w 1660735"/>
              <a:gd name="connsiteY56" fmla="*/ 1496653 h 1607157"/>
              <a:gd name="connsiteX57" fmla="*/ 1284201 w 1660735"/>
              <a:gd name="connsiteY57" fmla="*/ 1607158 h 1607157"/>
              <a:gd name="connsiteX58" fmla="*/ 1019659 w 1660735"/>
              <a:gd name="connsiteY58" fmla="*/ 966267 h 1607157"/>
              <a:gd name="connsiteX59" fmla="*/ 1019659 w 1660735"/>
              <a:gd name="connsiteY59" fmla="*/ 1230995 h 1607157"/>
              <a:gd name="connsiteX60" fmla="*/ 1284387 w 1660735"/>
              <a:gd name="connsiteY60" fmla="*/ 1495723 h 1607157"/>
              <a:gd name="connsiteX61" fmla="*/ 1549115 w 1660735"/>
              <a:gd name="connsiteY61" fmla="*/ 1230995 h 1607157"/>
              <a:gd name="connsiteX62" fmla="*/ 1284387 w 1660735"/>
              <a:gd name="connsiteY62" fmla="*/ 966267 h 1607157"/>
              <a:gd name="connsiteX63" fmla="*/ 1019659 w 1660735"/>
              <a:gd name="connsiteY63" fmla="*/ 966267 h 1607157"/>
            </a:gdLst>
            <a:ahLst/>
            <a:cxnLst/>
            <a:rect l="l" t="t" r="r" b="b"/>
            <a:pathLst>
              <a:path w="1660735" h="1607157">
                <a:moveTo>
                  <a:pt x="695958" y="752512"/>
                </a:moveTo>
                <a:lnTo>
                  <a:pt x="376349" y="752512"/>
                </a:lnTo>
                <a:cubicBezTo>
                  <a:pt x="276262" y="752512"/>
                  <a:pt x="181756" y="713259"/>
                  <a:pt x="110505" y="642007"/>
                </a:cubicBezTo>
                <a:cubicBezTo>
                  <a:pt x="39253" y="570756"/>
                  <a:pt x="0" y="476436"/>
                  <a:pt x="0" y="376349"/>
                </a:cubicBezTo>
                <a:cubicBezTo>
                  <a:pt x="0" y="276262"/>
                  <a:pt x="39253" y="181756"/>
                  <a:pt x="110505" y="110505"/>
                </a:cubicBezTo>
                <a:cubicBezTo>
                  <a:pt x="181756" y="39253"/>
                  <a:pt x="276076" y="0"/>
                  <a:pt x="376349" y="0"/>
                </a:cubicBezTo>
                <a:cubicBezTo>
                  <a:pt x="476436" y="0"/>
                  <a:pt x="570942" y="39253"/>
                  <a:pt x="642193" y="110505"/>
                </a:cubicBezTo>
                <a:cubicBezTo>
                  <a:pt x="713445" y="181756"/>
                  <a:pt x="752698" y="276076"/>
                  <a:pt x="752698" y="376349"/>
                </a:cubicBezTo>
                <a:lnTo>
                  <a:pt x="752698" y="695958"/>
                </a:lnTo>
                <a:cubicBezTo>
                  <a:pt x="752512" y="727211"/>
                  <a:pt x="727211" y="752512"/>
                  <a:pt x="695958" y="752512"/>
                </a:cubicBezTo>
                <a:close/>
                <a:moveTo>
                  <a:pt x="376349" y="111621"/>
                </a:moveTo>
                <a:cubicBezTo>
                  <a:pt x="230498" y="111621"/>
                  <a:pt x="111621" y="230312"/>
                  <a:pt x="111621" y="376349"/>
                </a:cubicBezTo>
                <a:cubicBezTo>
                  <a:pt x="111621" y="522201"/>
                  <a:pt x="230312" y="641077"/>
                  <a:pt x="376349" y="641077"/>
                </a:cubicBezTo>
                <a:lnTo>
                  <a:pt x="641077" y="641077"/>
                </a:lnTo>
                <a:lnTo>
                  <a:pt x="641077" y="376349"/>
                </a:lnTo>
                <a:cubicBezTo>
                  <a:pt x="640891" y="230312"/>
                  <a:pt x="522201" y="111621"/>
                  <a:pt x="376349" y="111621"/>
                </a:cubicBezTo>
                <a:close/>
                <a:moveTo>
                  <a:pt x="1284201" y="752512"/>
                </a:moveTo>
                <a:lnTo>
                  <a:pt x="964592" y="752512"/>
                </a:lnTo>
                <a:cubicBezTo>
                  <a:pt x="933338" y="752512"/>
                  <a:pt x="908038" y="727025"/>
                  <a:pt x="908038" y="695958"/>
                </a:cubicBezTo>
                <a:lnTo>
                  <a:pt x="908038" y="376349"/>
                </a:lnTo>
                <a:cubicBezTo>
                  <a:pt x="908038" y="276262"/>
                  <a:pt x="947291" y="181756"/>
                  <a:pt x="1018543" y="110505"/>
                </a:cubicBezTo>
                <a:cubicBezTo>
                  <a:pt x="1089794" y="39253"/>
                  <a:pt x="1184114" y="0"/>
                  <a:pt x="1284387" y="0"/>
                </a:cubicBezTo>
                <a:cubicBezTo>
                  <a:pt x="1384660" y="0"/>
                  <a:pt x="1478980" y="39253"/>
                  <a:pt x="1550231" y="110505"/>
                </a:cubicBezTo>
                <a:cubicBezTo>
                  <a:pt x="1621482" y="181756"/>
                  <a:pt x="1660736" y="276076"/>
                  <a:pt x="1660736" y="376349"/>
                </a:cubicBezTo>
                <a:cubicBezTo>
                  <a:pt x="1660736" y="476622"/>
                  <a:pt x="1621482" y="570942"/>
                  <a:pt x="1550231" y="642193"/>
                </a:cubicBezTo>
                <a:cubicBezTo>
                  <a:pt x="1478794" y="713259"/>
                  <a:pt x="1384288" y="752512"/>
                  <a:pt x="1284201" y="752512"/>
                </a:cubicBezTo>
                <a:close/>
                <a:moveTo>
                  <a:pt x="1019659" y="640891"/>
                </a:moveTo>
                <a:lnTo>
                  <a:pt x="1284387" y="640891"/>
                </a:lnTo>
                <a:cubicBezTo>
                  <a:pt x="1430238" y="640891"/>
                  <a:pt x="1549115" y="522201"/>
                  <a:pt x="1549115" y="376163"/>
                </a:cubicBezTo>
                <a:cubicBezTo>
                  <a:pt x="1549115" y="230312"/>
                  <a:pt x="1430424" y="111435"/>
                  <a:pt x="1284387" y="111435"/>
                </a:cubicBezTo>
                <a:cubicBezTo>
                  <a:pt x="1138349" y="111435"/>
                  <a:pt x="1019659" y="230125"/>
                  <a:pt x="1019659" y="376163"/>
                </a:cubicBezTo>
                <a:lnTo>
                  <a:pt x="1019659" y="640891"/>
                </a:lnTo>
                <a:close/>
                <a:moveTo>
                  <a:pt x="376349" y="1607158"/>
                </a:moveTo>
                <a:cubicBezTo>
                  <a:pt x="276262" y="1607158"/>
                  <a:pt x="181756" y="1567904"/>
                  <a:pt x="110505" y="1496653"/>
                </a:cubicBezTo>
                <a:cubicBezTo>
                  <a:pt x="39253" y="1425401"/>
                  <a:pt x="0" y="1330896"/>
                  <a:pt x="0" y="1230809"/>
                </a:cubicBezTo>
                <a:cubicBezTo>
                  <a:pt x="0" y="1130722"/>
                  <a:pt x="39253" y="1036216"/>
                  <a:pt x="110505" y="964964"/>
                </a:cubicBezTo>
                <a:cubicBezTo>
                  <a:pt x="181756" y="893713"/>
                  <a:pt x="276076" y="854459"/>
                  <a:pt x="376349" y="854459"/>
                </a:cubicBezTo>
                <a:lnTo>
                  <a:pt x="695958" y="854459"/>
                </a:lnTo>
                <a:cubicBezTo>
                  <a:pt x="727211" y="854459"/>
                  <a:pt x="752512" y="879760"/>
                  <a:pt x="752512" y="911014"/>
                </a:cubicBezTo>
                <a:lnTo>
                  <a:pt x="752512" y="1230623"/>
                </a:lnTo>
                <a:cubicBezTo>
                  <a:pt x="752512" y="1330709"/>
                  <a:pt x="713259" y="1425215"/>
                  <a:pt x="642007" y="1496467"/>
                </a:cubicBezTo>
                <a:cubicBezTo>
                  <a:pt x="570756" y="1567718"/>
                  <a:pt x="476436" y="1607158"/>
                  <a:pt x="376349" y="1607158"/>
                </a:cubicBezTo>
                <a:close/>
                <a:moveTo>
                  <a:pt x="376349" y="966267"/>
                </a:moveTo>
                <a:cubicBezTo>
                  <a:pt x="230312" y="966267"/>
                  <a:pt x="111621" y="1084957"/>
                  <a:pt x="111621" y="1230809"/>
                </a:cubicBezTo>
                <a:cubicBezTo>
                  <a:pt x="111621" y="1376660"/>
                  <a:pt x="230312" y="1495537"/>
                  <a:pt x="376349" y="1495537"/>
                </a:cubicBezTo>
                <a:cubicBezTo>
                  <a:pt x="522201" y="1495537"/>
                  <a:pt x="641077" y="1376846"/>
                  <a:pt x="641077" y="1230809"/>
                </a:cubicBezTo>
                <a:lnTo>
                  <a:pt x="641077" y="966267"/>
                </a:lnTo>
                <a:lnTo>
                  <a:pt x="376349" y="966267"/>
                </a:lnTo>
                <a:close/>
                <a:moveTo>
                  <a:pt x="1284201" y="1607158"/>
                </a:moveTo>
                <a:cubicBezTo>
                  <a:pt x="1184114" y="1607158"/>
                  <a:pt x="1089608" y="1567904"/>
                  <a:pt x="1018357" y="1496653"/>
                </a:cubicBezTo>
                <a:cubicBezTo>
                  <a:pt x="947105" y="1425401"/>
                  <a:pt x="907852" y="1331082"/>
                  <a:pt x="907852" y="1230809"/>
                </a:cubicBezTo>
                <a:lnTo>
                  <a:pt x="907852" y="911200"/>
                </a:lnTo>
                <a:cubicBezTo>
                  <a:pt x="907852" y="879946"/>
                  <a:pt x="933152" y="854646"/>
                  <a:pt x="964406" y="854646"/>
                </a:cubicBezTo>
                <a:lnTo>
                  <a:pt x="1284015" y="854646"/>
                </a:lnTo>
                <a:cubicBezTo>
                  <a:pt x="1384102" y="854646"/>
                  <a:pt x="1478607" y="893899"/>
                  <a:pt x="1549859" y="965150"/>
                </a:cubicBezTo>
                <a:cubicBezTo>
                  <a:pt x="1621110" y="1036402"/>
                  <a:pt x="1660364" y="1130722"/>
                  <a:pt x="1660364" y="1230995"/>
                </a:cubicBezTo>
                <a:cubicBezTo>
                  <a:pt x="1660364" y="1331268"/>
                  <a:pt x="1621296" y="1425401"/>
                  <a:pt x="1550045" y="1496653"/>
                </a:cubicBezTo>
                <a:cubicBezTo>
                  <a:pt x="1478794" y="1567904"/>
                  <a:pt x="1384288" y="1607158"/>
                  <a:pt x="1284201" y="1607158"/>
                </a:cubicBezTo>
                <a:close/>
                <a:moveTo>
                  <a:pt x="1019659" y="966267"/>
                </a:moveTo>
                <a:lnTo>
                  <a:pt x="1019659" y="1230995"/>
                </a:lnTo>
                <a:cubicBezTo>
                  <a:pt x="1019659" y="1376846"/>
                  <a:pt x="1138349" y="1495723"/>
                  <a:pt x="1284387" y="1495723"/>
                </a:cubicBezTo>
                <a:cubicBezTo>
                  <a:pt x="1430424" y="1495723"/>
                  <a:pt x="1549115" y="1377032"/>
                  <a:pt x="1549115" y="1230995"/>
                </a:cubicBezTo>
                <a:cubicBezTo>
                  <a:pt x="1549115" y="1084957"/>
                  <a:pt x="1430424" y="966267"/>
                  <a:pt x="1284387" y="966267"/>
                </a:cubicBezTo>
                <a:lnTo>
                  <a:pt x="1019659" y="966267"/>
                </a:lnTo>
                <a:close/>
              </a:path>
            </a:pathLst>
          </a:custGeom>
          <a:solidFill>
            <a:schemeClr val="accent1"/>
          </a:solidFill>
          <a:ln w="6350" cap="flat">
            <a:solidFill>
              <a:schemeClr val="accent1"/>
            </a:solidFill>
            <a:miter/>
          </a:ln>
        </p:spPr>
        <p:txBody>
          <a:bodyPr vert="horz" wrap="square" lIns="91440" tIns="45720" rIns="91440" bIns="45720" rtlCol="0" anchor="ctr"/>
          <a:lstStyle/>
          <a:p>
            <a:pPr algn="l">
              <a:lnSpc>
                <a:spcPct val="110000"/>
              </a:lnSpc>
            </a:pPr>
            <a:endParaRPr kumimoji="1" lang="zh-CN" altLang="en-US"/>
          </a:p>
        </p:txBody>
      </p:sp>
      <p:sp>
        <p:nvSpPr>
          <p:cNvPr id="22" name="标题 1"/>
          <p:cNvSpPr txBox="1"/>
          <p:nvPr>
            <p:custDataLst>
              <p:tags r:id="rId18"/>
            </p:custDataLst>
          </p:nvPr>
        </p:nvSpPr>
        <p:spPr>
          <a:xfrm>
            <a:off x="5682538" y="1740614"/>
            <a:ext cx="812633" cy="812633"/>
          </a:xfrm>
          <a:prstGeom prst="arc">
            <a:avLst>
              <a:gd name="adj1" fmla="val 11535238"/>
              <a:gd name="adj2" fmla="val 21304494"/>
            </a:avLst>
          </a:prstGeom>
          <a:noFill/>
          <a:ln w="6350" cap="sq">
            <a:solidFill>
              <a:schemeClr val="accent2"/>
            </a:solidFill>
            <a:miter/>
            <a:headEnd w="sm" len="sm"/>
            <a:tailEnd type="oval" w="sm" len="sm"/>
          </a:ln>
        </p:spPr>
        <p:txBody>
          <a:bodyPr vert="horz" wrap="square" lIns="91440" tIns="45720" rIns="91440" bIns="45720" rtlCol="0" anchor="ctr"/>
          <a:lstStyle/>
          <a:p>
            <a:pPr algn="ctr">
              <a:lnSpc>
                <a:spcPct val="110000"/>
              </a:lnSpc>
            </a:pPr>
            <a:endParaRPr kumimoji="1" lang="zh-CN" altLang="en-US"/>
          </a:p>
        </p:txBody>
      </p:sp>
      <p:sp>
        <p:nvSpPr>
          <p:cNvPr id="23" name="标题 1"/>
          <p:cNvSpPr txBox="1"/>
          <p:nvPr>
            <p:custDataLst>
              <p:tags r:id="rId19"/>
            </p:custDataLst>
          </p:nvPr>
        </p:nvSpPr>
        <p:spPr>
          <a:xfrm flipH="1" flipV="1">
            <a:off x="5682538" y="1740614"/>
            <a:ext cx="812633" cy="812633"/>
          </a:xfrm>
          <a:prstGeom prst="arc">
            <a:avLst>
              <a:gd name="adj1" fmla="val 11065857"/>
              <a:gd name="adj2" fmla="val 77504"/>
            </a:avLst>
          </a:prstGeom>
          <a:noFill/>
          <a:ln w="6350" cap="sq">
            <a:solidFill>
              <a:schemeClr val="accent2"/>
            </a:solidFill>
            <a:miter/>
            <a:headEnd w="sm" len="sm"/>
            <a:tailEnd type="oval" w="sm" len="sm"/>
          </a:ln>
        </p:spPr>
        <p:txBody>
          <a:bodyPr vert="horz" wrap="square" lIns="91440" tIns="45720" rIns="91440" bIns="45720" rtlCol="0" anchor="ctr"/>
          <a:lstStyle/>
          <a:p>
            <a:pPr algn="ctr">
              <a:lnSpc>
                <a:spcPct val="110000"/>
              </a:lnSpc>
            </a:pPr>
            <a:endParaRPr kumimoji="1" lang="zh-CN" altLang="en-US"/>
          </a:p>
        </p:txBody>
      </p:sp>
      <p:sp>
        <p:nvSpPr>
          <p:cNvPr id="24" name="标题 1"/>
          <p:cNvSpPr txBox="1"/>
          <p:nvPr>
            <p:custDataLst>
              <p:tags r:id="rId20"/>
            </p:custDataLst>
          </p:nvPr>
        </p:nvSpPr>
        <p:spPr>
          <a:xfrm flipH="1">
            <a:off x="5735536" y="1793612"/>
            <a:ext cx="706637" cy="706637"/>
          </a:xfrm>
          <a:prstGeom prst="ellipse">
            <a:avLst/>
          </a:prstGeom>
          <a:solidFill>
            <a:schemeClr val="bg1"/>
          </a:solidFill>
          <a:ln w="6350" cap="sq">
            <a:solidFill>
              <a:schemeClr val="accent2"/>
            </a:solidFill>
            <a:miter/>
          </a:ln>
        </p:spPr>
        <p:txBody>
          <a:bodyPr vert="horz" wrap="square" lIns="91440" tIns="45720" rIns="91440" bIns="45720" rtlCol="0" anchor="ctr"/>
          <a:lstStyle/>
          <a:p>
            <a:pPr algn="ctr">
              <a:lnSpc>
                <a:spcPct val="110000"/>
              </a:lnSpc>
            </a:pPr>
            <a:endParaRPr kumimoji="1" lang="zh-CN" altLang="en-US"/>
          </a:p>
        </p:txBody>
      </p:sp>
      <p:sp>
        <p:nvSpPr>
          <p:cNvPr id="25" name="标题 1"/>
          <p:cNvSpPr txBox="1"/>
          <p:nvPr>
            <p:custDataLst>
              <p:tags r:id="rId21"/>
            </p:custDataLst>
          </p:nvPr>
        </p:nvSpPr>
        <p:spPr>
          <a:xfrm>
            <a:off x="5912195" y="1953122"/>
            <a:ext cx="353318" cy="387619"/>
          </a:xfrm>
          <a:custGeom>
            <a:avLst/>
            <a:gdLst>
              <a:gd name="connsiteX0" fmla="*/ 1449958 w 1449958"/>
              <a:gd name="connsiteY0" fmla="*/ 669913 h 1655898"/>
              <a:gd name="connsiteX1" fmla="*/ 1449586 w 1449958"/>
              <a:gd name="connsiteY1" fmla="*/ 666192 h 1655898"/>
              <a:gd name="connsiteX2" fmla="*/ 1449586 w 1449958"/>
              <a:gd name="connsiteY2" fmla="*/ 665634 h 1655898"/>
              <a:gd name="connsiteX3" fmla="*/ 1448098 w 1449958"/>
              <a:gd name="connsiteY3" fmla="*/ 658006 h 1655898"/>
              <a:gd name="connsiteX4" fmla="*/ 1445307 w 1449958"/>
              <a:gd name="connsiteY4" fmla="*/ 650379 h 1655898"/>
              <a:gd name="connsiteX5" fmla="*/ 1443633 w 1449958"/>
              <a:gd name="connsiteY5" fmla="*/ 646844 h 1655898"/>
              <a:gd name="connsiteX6" fmla="*/ 1441772 w 1449958"/>
              <a:gd name="connsiteY6" fmla="*/ 643496 h 1655898"/>
              <a:gd name="connsiteX7" fmla="*/ 1441400 w 1449958"/>
              <a:gd name="connsiteY7" fmla="*/ 643124 h 1655898"/>
              <a:gd name="connsiteX8" fmla="*/ 1439354 w 1449958"/>
              <a:gd name="connsiteY8" fmla="*/ 640147 h 1655898"/>
              <a:gd name="connsiteX9" fmla="*/ 1439168 w 1449958"/>
              <a:gd name="connsiteY9" fmla="*/ 639775 h 1655898"/>
              <a:gd name="connsiteX10" fmla="*/ 1436936 w 1449958"/>
              <a:gd name="connsiteY10" fmla="*/ 636798 h 1655898"/>
              <a:gd name="connsiteX11" fmla="*/ 1436378 w 1449958"/>
              <a:gd name="connsiteY11" fmla="*/ 636240 h 1655898"/>
              <a:gd name="connsiteX12" fmla="*/ 1433773 w 1449958"/>
              <a:gd name="connsiteY12" fmla="*/ 633450 h 1655898"/>
              <a:gd name="connsiteX13" fmla="*/ 816136 w 1449958"/>
              <a:gd name="connsiteY13" fmla="*/ 15813 h 1655898"/>
              <a:gd name="connsiteX14" fmla="*/ 813346 w 1449958"/>
              <a:gd name="connsiteY14" fmla="*/ 13208 h 1655898"/>
              <a:gd name="connsiteX15" fmla="*/ 812788 w 1449958"/>
              <a:gd name="connsiteY15" fmla="*/ 12650 h 1655898"/>
              <a:gd name="connsiteX16" fmla="*/ 809997 w 1449958"/>
              <a:gd name="connsiteY16" fmla="*/ 10418 h 1655898"/>
              <a:gd name="connsiteX17" fmla="*/ 809625 w 1449958"/>
              <a:gd name="connsiteY17" fmla="*/ 10232 h 1655898"/>
              <a:gd name="connsiteX18" fmla="*/ 806834 w 1449958"/>
              <a:gd name="connsiteY18" fmla="*/ 8372 h 1655898"/>
              <a:gd name="connsiteX19" fmla="*/ 806276 w 1449958"/>
              <a:gd name="connsiteY19" fmla="*/ 8000 h 1655898"/>
              <a:gd name="connsiteX20" fmla="*/ 802928 w 1449958"/>
              <a:gd name="connsiteY20" fmla="*/ 6139 h 1655898"/>
              <a:gd name="connsiteX21" fmla="*/ 802742 w 1449958"/>
              <a:gd name="connsiteY21" fmla="*/ 6139 h 1655898"/>
              <a:gd name="connsiteX22" fmla="*/ 799207 w 1449958"/>
              <a:gd name="connsiteY22" fmla="*/ 4465 h 1655898"/>
              <a:gd name="connsiteX23" fmla="*/ 799021 w 1449958"/>
              <a:gd name="connsiteY23" fmla="*/ 4465 h 1655898"/>
              <a:gd name="connsiteX24" fmla="*/ 791580 w 1449958"/>
              <a:gd name="connsiteY24" fmla="*/ 1860 h 1655898"/>
              <a:gd name="connsiteX25" fmla="*/ 791394 w 1449958"/>
              <a:gd name="connsiteY25" fmla="*/ 1860 h 1655898"/>
              <a:gd name="connsiteX26" fmla="*/ 783766 w 1449958"/>
              <a:gd name="connsiteY26" fmla="*/ 372 h 1655898"/>
              <a:gd name="connsiteX27" fmla="*/ 783022 w 1449958"/>
              <a:gd name="connsiteY27" fmla="*/ 372 h 1655898"/>
              <a:gd name="connsiteX28" fmla="*/ 779301 w 1449958"/>
              <a:gd name="connsiteY28" fmla="*/ 0 h 1655898"/>
              <a:gd name="connsiteX29" fmla="*/ 261751 w 1449958"/>
              <a:gd name="connsiteY29" fmla="*/ 0 h 1655898"/>
              <a:gd name="connsiteX30" fmla="*/ 0 w 1449958"/>
              <a:gd name="connsiteY30" fmla="*/ 261751 h 1655898"/>
              <a:gd name="connsiteX31" fmla="*/ 0 w 1449958"/>
              <a:gd name="connsiteY31" fmla="*/ 1394148 h 1655898"/>
              <a:gd name="connsiteX32" fmla="*/ 261751 w 1449958"/>
              <a:gd name="connsiteY32" fmla="*/ 1655899 h 1655898"/>
              <a:gd name="connsiteX33" fmla="*/ 1188207 w 1449958"/>
              <a:gd name="connsiteY33" fmla="*/ 1655899 h 1655898"/>
              <a:gd name="connsiteX34" fmla="*/ 1449958 w 1449958"/>
              <a:gd name="connsiteY34" fmla="*/ 1394148 h 1655898"/>
              <a:gd name="connsiteX35" fmla="*/ 1449958 w 1449958"/>
              <a:gd name="connsiteY35" fmla="*/ 672889 h 1655898"/>
              <a:gd name="connsiteX36" fmla="*/ 1449958 w 1449958"/>
              <a:gd name="connsiteY36" fmla="*/ 669913 h 1655898"/>
              <a:gd name="connsiteX37" fmla="*/ 832321 w 1449958"/>
              <a:gd name="connsiteY37" fmla="*/ 466948 h 1655898"/>
              <a:gd name="connsiteX38" fmla="*/ 832321 w 1449958"/>
              <a:gd name="connsiteY38" fmla="*/ 189942 h 1655898"/>
              <a:gd name="connsiteX39" fmla="*/ 1259458 w 1449958"/>
              <a:gd name="connsiteY39" fmla="*/ 617079 h 1655898"/>
              <a:gd name="connsiteX40" fmla="*/ 982452 w 1449958"/>
              <a:gd name="connsiteY40" fmla="*/ 617079 h 1655898"/>
              <a:gd name="connsiteX41" fmla="*/ 832321 w 1449958"/>
              <a:gd name="connsiteY41" fmla="*/ 466948 h 1655898"/>
              <a:gd name="connsiteX42" fmla="*/ 1338337 w 1449958"/>
              <a:gd name="connsiteY42" fmla="*/ 1393403 h 1655898"/>
              <a:gd name="connsiteX43" fmla="*/ 1188207 w 1449958"/>
              <a:gd name="connsiteY43" fmla="*/ 1543534 h 1655898"/>
              <a:gd name="connsiteX44" fmla="*/ 261751 w 1449958"/>
              <a:gd name="connsiteY44" fmla="*/ 1543534 h 1655898"/>
              <a:gd name="connsiteX45" fmla="*/ 111621 w 1449958"/>
              <a:gd name="connsiteY45" fmla="*/ 1393403 h 1655898"/>
              <a:gd name="connsiteX46" fmla="*/ 111621 w 1449958"/>
              <a:gd name="connsiteY46" fmla="*/ 261007 h 1655898"/>
              <a:gd name="connsiteX47" fmla="*/ 261751 w 1449958"/>
              <a:gd name="connsiteY47" fmla="*/ 110877 h 1655898"/>
              <a:gd name="connsiteX48" fmla="*/ 720700 w 1449958"/>
              <a:gd name="connsiteY48" fmla="*/ 110877 h 1655898"/>
              <a:gd name="connsiteX49" fmla="*/ 720700 w 1449958"/>
              <a:gd name="connsiteY49" fmla="*/ 466948 h 1655898"/>
              <a:gd name="connsiteX50" fmla="*/ 982452 w 1449958"/>
              <a:gd name="connsiteY50" fmla="*/ 728700 h 1655898"/>
              <a:gd name="connsiteX51" fmla="*/ 1338523 w 1449958"/>
              <a:gd name="connsiteY51" fmla="*/ 728700 h 1655898"/>
              <a:gd name="connsiteX52" fmla="*/ 1338523 w 1449958"/>
              <a:gd name="connsiteY52" fmla="*/ 1393403 h 1655898"/>
            </a:gdLst>
            <a:ahLst/>
            <a:cxnLst/>
            <a:rect l="l" t="t" r="r" b="b"/>
            <a:pathLst>
              <a:path w="1449958" h="1655898">
                <a:moveTo>
                  <a:pt x="1449958" y="669913"/>
                </a:moveTo>
                <a:cubicBezTo>
                  <a:pt x="1449958" y="668610"/>
                  <a:pt x="1449772" y="667308"/>
                  <a:pt x="1449586" y="666192"/>
                </a:cubicBezTo>
                <a:lnTo>
                  <a:pt x="1449586" y="665634"/>
                </a:lnTo>
                <a:cubicBezTo>
                  <a:pt x="1449214" y="663029"/>
                  <a:pt x="1448656" y="660425"/>
                  <a:pt x="1448098" y="658006"/>
                </a:cubicBezTo>
                <a:cubicBezTo>
                  <a:pt x="1447354" y="655402"/>
                  <a:pt x="1446423" y="652797"/>
                  <a:pt x="1445307" y="650379"/>
                </a:cubicBezTo>
                <a:cubicBezTo>
                  <a:pt x="1444749" y="649077"/>
                  <a:pt x="1444191" y="647960"/>
                  <a:pt x="1443633" y="646844"/>
                </a:cubicBezTo>
                <a:cubicBezTo>
                  <a:pt x="1443075" y="645728"/>
                  <a:pt x="1442331" y="644612"/>
                  <a:pt x="1441772" y="643496"/>
                </a:cubicBezTo>
                <a:cubicBezTo>
                  <a:pt x="1441587" y="643310"/>
                  <a:pt x="1441587" y="643124"/>
                  <a:pt x="1441400" y="643124"/>
                </a:cubicBezTo>
                <a:cubicBezTo>
                  <a:pt x="1440842" y="642193"/>
                  <a:pt x="1440098" y="641077"/>
                  <a:pt x="1439354" y="640147"/>
                </a:cubicBezTo>
                <a:cubicBezTo>
                  <a:pt x="1439354" y="640147"/>
                  <a:pt x="1439168" y="639961"/>
                  <a:pt x="1439168" y="639775"/>
                </a:cubicBezTo>
                <a:cubicBezTo>
                  <a:pt x="1438424" y="638845"/>
                  <a:pt x="1437680" y="637729"/>
                  <a:pt x="1436936" y="636798"/>
                </a:cubicBezTo>
                <a:lnTo>
                  <a:pt x="1436378" y="636240"/>
                </a:lnTo>
                <a:cubicBezTo>
                  <a:pt x="1435633" y="635310"/>
                  <a:pt x="1434703" y="634380"/>
                  <a:pt x="1433773" y="633450"/>
                </a:cubicBezTo>
                <a:lnTo>
                  <a:pt x="816136" y="15813"/>
                </a:lnTo>
                <a:cubicBezTo>
                  <a:pt x="815206" y="14883"/>
                  <a:pt x="814276" y="14139"/>
                  <a:pt x="813346" y="13208"/>
                </a:cubicBezTo>
                <a:lnTo>
                  <a:pt x="812788" y="12650"/>
                </a:lnTo>
                <a:lnTo>
                  <a:pt x="809997" y="10418"/>
                </a:lnTo>
                <a:cubicBezTo>
                  <a:pt x="809811" y="10418"/>
                  <a:pt x="809811" y="10232"/>
                  <a:pt x="809625" y="10232"/>
                </a:cubicBezTo>
                <a:cubicBezTo>
                  <a:pt x="808695" y="9488"/>
                  <a:pt x="807765" y="8930"/>
                  <a:pt x="806834" y="8372"/>
                </a:cubicBezTo>
                <a:cubicBezTo>
                  <a:pt x="806649" y="8186"/>
                  <a:pt x="806462" y="8186"/>
                  <a:pt x="806276" y="8000"/>
                </a:cubicBezTo>
                <a:cubicBezTo>
                  <a:pt x="805160" y="7255"/>
                  <a:pt x="804044" y="6697"/>
                  <a:pt x="802928" y="6139"/>
                </a:cubicBezTo>
                <a:lnTo>
                  <a:pt x="802742" y="6139"/>
                </a:lnTo>
                <a:cubicBezTo>
                  <a:pt x="801626" y="5581"/>
                  <a:pt x="800509" y="5023"/>
                  <a:pt x="799207" y="4465"/>
                </a:cubicBezTo>
                <a:lnTo>
                  <a:pt x="799021" y="4465"/>
                </a:lnTo>
                <a:cubicBezTo>
                  <a:pt x="796603" y="3349"/>
                  <a:pt x="793998" y="2418"/>
                  <a:pt x="791580" y="1860"/>
                </a:cubicBezTo>
                <a:lnTo>
                  <a:pt x="791394" y="1860"/>
                </a:lnTo>
                <a:cubicBezTo>
                  <a:pt x="788975" y="1116"/>
                  <a:pt x="786371" y="744"/>
                  <a:pt x="783766" y="372"/>
                </a:cubicBezTo>
                <a:lnTo>
                  <a:pt x="783022" y="372"/>
                </a:lnTo>
                <a:cubicBezTo>
                  <a:pt x="781720" y="186"/>
                  <a:pt x="780604" y="186"/>
                  <a:pt x="779301" y="0"/>
                </a:cubicBezTo>
                <a:lnTo>
                  <a:pt x="261751" y="0"/>
                </a:lnTo>
                <a:cubicBezTo>
                  <a:pt x="117388" y="0"/>
                  <a:pt x="0" y="117388"/>
                  <a:pt x="0" y="261751"/>
                </a:cubicBezTo>
                <a:lnTo>
                  <a:pt x="0" y="1394148"/>
                </a:lnTo>
                <a:cubicBezTo>
                  <a:pt x="0" y="1538511"/>
                  <a:pt x="117388" y="1655899"/>
                  <a:pt x="261751" y="1655899"/>
                </a:cubicBezTo>
                <a:lnTo>
                  <a:pt x="1188207" y="1655899"/>
                </a:lnTo>
                <a:cubicBezTo>
                  <a:pt x="1332570" y="1655899"/>
                  <a:pt x="1449958" y="1538511"/>
                  <a:pt x="1449958" y="1394148"/>
                </a:cubicBezTo>
                <a:lnTo>
                  <a:pt x="1449958" y="672889"/>
                </a:lnTo>
                <a:lnTo>
                  <a:pt x="1449958" y="669913"/>
                </a:lnTo>
                <a:close/>
                <a:moveTo>
                  <a:pt x="832321" y="466948"/>
                </a:moveTo>
                <a:lnTo>
                  <a:pt x="832321" y="189942"/>
                </a:lnTo>
                <a:lnTo>
                  <a:pt x="1259458" y="617079"/>
                </a:lnTo>
                <a:lnTo>
                  <a:pt x="982452" y="617079"/>
                </a:lnTo>
                <a:cubicBezTo>
                  <a:pt x="899666" y="617079"/>
                  <a:pt x="832321" y="549734"/>
                  <a:pt x="832321" y="466948"/>
                </a:cubicBezTo>
                <a:close/>
                <a:moveTo>
                  <a:pt x="1338337" y="1393403"/>
                </a:moveTo>
                <a:cubicBezTo>
                  <a:pt x="1338337" y="1476189"/>
                  <a:pt x="1270992" y="1543534"/>
                  <a:pt x="1188207" y="1543534"/>
                </a:cubicBezTo>
                <a:lnTo>
                  <a:pt x="261751" y="1543534"/>
                </a:lnTo>
                <a:cubicBezTo>
                  <a:pt x="178966" y="1543534"/>
                  <a:pt x="111621" y="1476189"/>
                  <a:pt x="111621" y="1393403"/>
                </a:cubicBezTo>
                <a:lnTo>
                  <a:pt x="111621" y="261007"/>
                </a:lnTo>
                <a:cubicBezTo>
                  <a:pt x="111621" y="178222"/>
                  <a:pt x="178966" y="110877"/>
                  <a:pt x="261751" y="110877"/>
                </a:cubicBezTo>
                <a:lnTo>
                  <a:pt x="720700" y="110877"/>
                </a:lnTo>
                <a:lnTo>
                  <a:pt x="720700" y="466948"/>
                </a:lnTo>
                <a:cubicBezTo>
                  <a:pt x="720700" y="611312"/>
                  <a:pt x="838088" y="728700"/>
                  <a:pt x="982452" y="728700"/>
                </a:cubicBezTo>
                <a:lnTo>
                  <a:pt x="1338523" y="728700"/>
                </a:lnTo>
                <a:lnTo>
                  <a:pt x="1338523" y="1393403"/>
                </a:lnTo>
                <a:close/>
              </a:path>
            </a:pathLst>
          </a:custGeom>
          <a:solidFill>
            <a:schemeClr val="accent2"/>
          </a:solidFill>
          <a:ln w="6350" cap="flat">
            <a:solidFill>
              <a:schemeClr val="accent2"/>
            </a:solidFill>
            <a:miter/>
          </a:ln>
        </p:spPr>
        <p:txBody>
          <a:bodyPr vert="horz" wrap="square" lIns="91440" tIns="45720" rIns="91440" bIns="45720" rtlCol="0" anchor="ctr"/>
          <a:lstStyle/>
          <a:p>
            <a:pPr algn="l">
              <a:lnSpc>
                <a:spcPct val="110000"/>
              </a:lnSpc>
            </a:pPr>
            <a:endParaRPr kumimoji="1" lang="zh-CN" altLang="en-US"/>
          </a:p>
        </p:txBody>
      </p:sp>
      <p:sp>
        <p:nvSpPr>
          <p:cNvPr id="26" name="标题 1"/>
          <p:cNvSpPr txBox="1"/>
          <p:nvPr/>
        </p:nvSpPr>
        <p:spPr>
          <a:xfrm>
            <a:off x="-324000" y="319667"/>
            <a:ext cx="648000" cy="648000"/>
          </a:xfrm>
          <a:prstGeom prst="ellipse">
            <a:avLst/>
          </a:prstGeom>
          <a:noFill/>
          <a:ln w="114300" cap="sq">
            <a:solidFill>
              <a:schemeClr val="accent1"/>
            </a:solidFill>
            <a:miter/>
          </a:ln>
        </p:spPr>
        <p:txBody>
          <a:bodyPr vert="horz" wrap="square" lIns="91440" tIns="45720" rIns="91440" bIns="45720" rtlCol="0" anchor="ctr"/>
          <a:lstStyle/>
          <a:p>
            <a:pPr algn="ctr">
              <a:lnSpc>
                <a:spcPct val="110000"/>
              </a:lnSpc>
            </a:pPr>
            <a:endParaRPr kumimoji="1" lang="zh-CN" altLang="en-US"/>
          </a:p>
        </p:txBody>
      </p:sp>
      <p:sp>
        <p:nvSpPr>
          <p:cNvPr id="27" name="标题 1"/>
          <p:cNvSpPr txBox="1"/>
          <p:nvPr/>
        </p:nvSpPr>
        <p:spPr>
          <a:xfrm>
            <a:off x="660400" y="427667"/>
            <a:ext cx="10858500" cy="432000"/>
          </a:xfrm>
          <a:prstGeom prst="rect">
            <a:avLst/>
          </a:prstGeom>
          <a:noFill/>
          <a:ln>
            <a:noFill/>
          </a:ln>
        </p:spPr>
        <p:txBody>
          <a:bodyPr vert="horz" wrap="square" lIns="0" tIns="0" rIns="0" bIns="0" rtlCol="0" anchor="ctr"/>
          <a:lstStyle/>
          <a:p>
            <a:pPr algn="l">
              <a:lnSpc>
                <a:spcPct val="110000"/>
              </a:lnSpc>
            </a:pPr>
            <a:r>
              <a:rPr kumimoji="1" lang="en-US" altLang="zh-CN" sz="3200">
                <a:ln w="12700">
                  <a:noFill/>
                </a:ln>
                <a:solidFill>
                  <a:srgbClr val="262626">
                    <a:alpha val="100000"/>
                  </a:srgbClr>
                </a:solidFill>
                <a:latin typeface="Source Han Sans CN Bold" panose="020B0800000000000000" charset="-122"/>
                <a:ea typeface="Source Han Sans CN Bold" panose="020B0800000000000000" charset="-122"/>
                <a:cs typeface="Source Han Sans CN Bold" panose="020B0800000000000000" charset="-122"/>
              </a:rPr>
              <a:t>受理程序</a:t>
            </a:r>
            <a:endParaRPr kumimoji="1" lang="zh-CN" alt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txBox="1"/>
          <p:nvPr/>
        </p:nvSpPr>
        <p:spPr>
          <a:xfrm>
            <a:off x="0" y="0"/>
            <a:ext cx="12192000" cy="6858000"/>
          </a:xfrm>
          <a:prstGeom prst="rect">
            <a:avLst/>
          </a:prstGeom>
          <a:solidFill>
            <a:schemeClr val="bg1"/>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3" name="标题 1"/>
          <p:cNvSpPr txBox="1"/>
          <p:nvPr/>
        </p:nvSpPr>
        <p:spPr>
          <a:xfrm>
            <a:off x="0" y="6769099"/>
            <a:ext cx="12192000" cy="88901"/>
          </a:xfrm>
          <a:prstGeom prst="rect">
            <a:avLst/>
          </a:prstGeom>
          <a:solidFill>
            <a:schemeClr val="accent1"/>
          </a:solidFill>
          <a:ln w="12700" cap="sq">
            <a:noFill/>
            <a:miter/>
          </a:ln>
          <a:effectLst>
            <a:outerShdw blurRad="317500" algn="ctr" rotWithShape="0">
              <a:schemeClr val="accent1">
                <a:alpha val="20000"/>
              </a:schemeClr>
            </a:outerShdw>
          </a:effectLst>
        </p:spPr>
        <p:txBody>
          <a:bodyPr vert="horz" wrap="square" lIns="91440" tIns="45720" rIns="91440" bIns="45720" rtlCol="0" anchor="ctr"/>
          <a:lstStyle/>
          <a:p>
            <a:pPr algn="ctr">
              <a:lnSpc>
                <a:spcPct val="100000"/>
              </a:lnSpc>
            </a:pPr>
            <a:endParaRPr kumimoji="1" lang="zh-CN" altLang="en-US"/>
          </a:p>
        </p:txBody>
      </p:sp>
      <p:sp>
        <p:nvSpPr>
          <p:cNvPr id="4" name="标题 1"/>
          <p:cNvSpPr txBox="1"/>
          <p:nvPr/>
        </p:nvSpPr>
        <p:spPr>
          <a:xfrm>
            <a:off x="0" y="1660777"/>
            <a:ext cx="12187642" cy="3621268"/>
          </a:xfrm>
          <a:prstGeom prst="rect">
            <a:avLst/>
          </a:prstGeom>
          <a:solidFill>
            <a:schemeClr val="accent1"/>
          </a:solidFill>
          <a:ln w="2763" cap="flat">
            <a:noFill/>
            <a:miter/>
          </a:ln>
        </p:spPr>
        <p:txBody>
          <a:bodyPr vert="horz" wrap="square" lIns="91440" tIns="45720" rIns="91440" bIns="45720" rtlCol="0" anchor="ctr"/>
          <a:lstStyle/>
          <a:p>
            <a:pPr algn="l">
              <a:lnSpc>
                <a:spcPct val="100000"/>
              </a:lnSpc>
            </a:pPr>
            <a:endParaRPr kumimoji="1" lang="zh-CN" altLang="en-US"/>
          </a:p>
        </p:txBody>
      </p:sp>
      <p:sp>
        <p:nvSpPr>
          <p:cNvPr id="5" name="标题 1"/>
          <p:cNvSpPr txBox="1"/>
          <p:nvPr/>
        </p:nvSpPr>
        <p:spPr>
          <a:xfrm>
            <a:off x="1495554" y="4345805"/>
            <a:ext cx="9359635" cy="1544638"/>
          </a:xfrm>
          <a:prstGeom prst="roundRect">
            <a:avLst>
              <a:gd name="adj" fmla="val 0"/>
            </a:avLst>
          </a:prstGeom>
          <a:solidFill>
            <a:schemeClr val="bg1"/>
          </a:solidFill>
          <a:ln w="12700" cap="sq">
            <a:noFill/>
            <a:miter/>
          </a:ln>
          <a:effectLst>
            <a:outerShdw blurRad="177800" dist="38100" dir="2700000" algn="tl" rotWithShape="0">
              <a:schemeClr val="accent1">
                <a:lumMod val="50000"/>
                <a:alpha val="19000"/>
              </a:schemeClr>
            </a:outerShdw>
          </a:effectLst>
        </p:spPr>
        <p:txBody>
          <a:bodyPr vert="horz" wrap="square" lIns="91440" tIns="45720" rIns="91440" bIns="45720" rtlCol="0" anchor="ctr"/>
          <a:lstStyle/>
          <a:p>
            <a:pPr algn="ctr">
              <a:lnSpc>
                <a:spcPct val="100000"/>
              </a:lnSpc>
            </a:pPr>
            <a:endParaRPr kumimoji="1" lang="zh-CN" altLang="en-US"/>
          </a:p>
        </p:txBody>
      </p:sp>
      <p:sp>
        <p:nvSpPr>
          <p:cNvPr id="6" name="标题 1"/>
          <p:cNvSpPr txBox="1"/>
          <p:nvPr/>
        </p:nvSpPr>
        <p:spPr>
          <a:xfrm>
            <a:off x="1728914" y="4557222"/>
            <a:ext cx="8892915" cy="276999"/>
          </a:xfrm>
          <a:prstGeom prst="rect">
            <a:avLst/>
          </a:prstGeom>
          <a:noFill/>
          <a:ln>
            <a:noFill/>
          </a:ln>
          <a:effectLst/>
        </p:spPr>
        <p:txBody>
          <a:bodyPr vert="horz" wrap="square" lIns="0" tIns="0" rIns="0" bIns="0" rtlCol="0" anchor="t"/>
          <a:lstStyle/>
          <a:p>
            <a:pPr algn="l">
              <a:lnSpc>
                <a:spcPct val="100000"/>
              </a:lnSpc>
            </a:pPr>
            <a:r>
              <a:rPr kumimoji="1" lang="en-US" altLang="zh-CN" sz="1600">
                <a:ln w="12700">
                  <a:noFill/>
                </a:ln>
                <a:gradFill>
                  <a:gsLst>
                    <a:gs pos="0">
                      <a:srgbClr val="A5300F">
                        <a:alpha val="100000"/>
                      </a:srgbClr>
                    </a:gs>
                    <a:gs pos="100000">
                      <a:srgbClr val="7C240B">
                        <a:alpha val="100000"/>
                      </a:srgbClr>
                    </a:gs>
                  </a:gsLst>
                  <a:lin ang="2700000" scaled="0"/>
                </a:gradFill>
                <a:latin typeface="Source Han Sans CN Bold" panose="020B0800000000000000" charset="-122"/>
                <a:ea typeface="Source Han Sans CN Bold" panose="020B0800000000000000" charset="-122"/>
                <a:cs typeface="Source Han Sans CN Bold" panose="020B0800000000000000" charset="-122"/>
              </a:rPr>
              <a:t>信息核对</a:t>
            </a:r>
            <a:endParaRPr kumimoji="1" lang="zh-CN" altLang="en-US"/>
          </a:p>
        </p:txBody>
      </p:sp>
      <p:sp>
        <p:nvSpPr>
          <p:cNvPr id="7" name="标题 1"/>
          <p:cNvSpPr txBox="1"/>
          <p:nvPr/>
        </p:nvSpPr>
        <p:spPr>
          <a:xfrm>
            <a:off x="1728913" y="4935279"/>
            <a:ext cx="8892916" cy="717973"/>
          </a:xfrm>
          <a:prstGeom prst="rect">
            <a:avLst/>
          </a:prstGeom>
          <a:noFill/>
          <a:ln>
            <a:noFill/>
          </a:ln>
          <a:effectLst/>
        </p:spPr>
        <p:txBody>
          <a:bodyPr vert="horz" wrap="square" lIns="0" tIns="0" rIns="0" bIns="0" rtlCol="0" anchor="t"/>
          <a:lstStyle/>
          <a:p>
            <a:pPr algn="l">
              <a:lnSpc>
                <a:spcPct val="150000"/>
              </a:lnSpc>
            </a:pPr>
            <a:r>
              <a:rPr kumimoji="1" lang="en-US" altLang="zh-CN" sz="1105">
                <a:ln w="12700">
                  <a:noFill/>
                </a:ln>
                <a:solidFill>
                  <a:srgbClr val="0D0D0D">
                    <a:alpha val="100000"/>
                  </a:srgbClr>
                </a:solidFill>
                <a:latin typeface="Source Han Sans" panose="020B0500000000000000" charset="-122"/>
                <a:ea typeface="Source Han Sans" panose="020B0500000000000000" charset="-122"/>
                <a:cs typeface="Source Han Sans" panose="020B0500000000000000" charset="-122"/>
              </a:rPr>
              <a:t>苏木镇人民政府、国营牧场自受理申请之日起3个工作日内提交陈巴尔虎旗民政局家庭经济核对系统进行信息核对。
确保信息核对及时、准确。</a:t>
            </a:r>
            <a:endParaRPr kumimoji="1" lang="zh-CN" altLang="en-US"/>
          </a:p>
        </p:txBody>
      </p:sp>
      <p:sp>
        <p:nvSpPr>
          <p:cNvPr id="8" name="标题 1"/>
          <p:cNvSpPr txBox="1"/>
          <p:nvPr/>
        </p:nvSpPr>
        <p:spPr>
          <a:xfrm>
            <a:off x="1505690" y="3233394"/>
            <a:ext cx="4301377" cy="976108"/>
          </a:xfrm>
          <a:prstGeom prst="rect">
            <a:avLst/>
          </a:prstGeom>
          <a:noFill/>
          <a:ln>
            <a:noFill/>
          </a:ln>
        </p:spPr>
        <p:txBody>
          <a:bodyPr vert="horz" wrap="square" lIns="0" tIns="0" rIns="0" bIns="0" rtlCol="0" anchor="t"/>
          <a:lstStyle/>
          <a:p>
            <a:pPr algn="l">
              <a:lnSpc>
                <a:spcPct val="150000"/>
              </a:lnSpc>
            </a:pPr>
            <a:r>
              <a:rPr kumimoji="1" lang="en-US" altLang="zh-CN" sz="1400">
                <a:ln w="12700">
                  <a:noFill/>
                </a:ln>
                <a:solidFill>
                  <a:srgbClr val="FFFFFF">
                    <a:alpha val="100000"/>
                  </a:srgbClr>
                </a:solidFill>
                <a:latin typeface="Source Han Sans" panose="020B0500000000000000" charset="-122"/>
                <a:ea typeface="Source Han Sans" panose="020B0500000000000000" charset="-122"/>
                <a:cs typeface="Source Han Sans" panose="020B0500000000000000" charset="-122"/>
              </a:rPr>
              <a:t>苏木镇人民政府、国营牧场应当在申请家庭所在嘎查（社区）进行公示，公示期为7天。
确保公示程序规范、透明。</a:t>
            </a:r>
            <a:endParaRPr kumimoji="1" lang="zh-CN" altLang="en-US"/>
          </a:p>
        </p:txBody>
      </p:sp>
      <p:sp>
        <p:nvSpPr>
          <p:cNvPr id="9" name="标题 1"/>
          <p:cNvSpPr txBox="1"/>
          <p:nvPr/>
        </p:nvSpPr>
        <p:spPr>
          <a:xfrm>
            <a:off x="1414901" y="2729987"/>
            <a:ext cx="4301375" cy="461665"/>
          </a:xfrm>
          <a:prstGeom prst="rect">
            <a:avLst/>
          </a:prstGeom>
          <a:noFill/>
          <a:ln>
            <a:noFill/>
          </a:ln>
        </p:spPr>
        <p:txBody>
          <a:bodyPr vert="horz" wrap="square" lIns="91440" tIns="45720" rIns="91440" bIns="45720" rtlCol="0" anchor="t"/>
          <a:lstStyle/>
          <a:p>
            <a:pPr algn="l">
              <a:lnSpc>
                <a:spcPct val="100000"/>
              </a:lnSpc>
            </a:pPr>
            <a:r>
              <a:rPr kumimoji="1" lang="en-US" altLang="zh-CN" sz="1600">
                <a:ln w="12700">
                  <a:noFill/>
                </a:ln>
                <a:solidFill>
                  <a:srgbClr val="FFFFFF">
                    <a:alpha val="100000"/>
                  </a:srgbClr>
                </a:solidFill>
                <a:latin typeface="Source Han Sans CN Bold" panose="020B0800000000000000" charset="-122"/>
                <a:ea typeface="Source Han Sans CN Bold" panose="020B0800000000000000" charset="-122"/>
                <a:cs typeface="Source Han Sans CN Bold" panose="020B0800000000000000" charset="-122"/>
              </a:rPr>
              <a:t>公示程序</a:t>
            </a:r>
            <a:endParaRPr kumimoji="1" lang="zh-CN" altLang="en-US"/>
          </a:p>
        </p:txBody>
      </p:sp>
      <p:sp>
        <p:nvSpPr>
          <p:cNvPr id="10" name="标题 1"/>
          <p:cNvSpPr txBox="1"/>
          <p:nvPr/>
        </p:nvSpPr>
        <p:spPr>
          <a:xfrm flipH="1">
            <a:off x="1523375" y="1951778"/>
            <a:ext cx="652083" cy="652083"/>
          </a:xfrm>
          <a:prstGeom prst="ellipse">
            <a:avLst/>
          </a:prstGeom>
          <a:solidFill>
            <a:schemeClr val="bg1"/>
          </a:solidFill>
          <a:ln w="3175" cap="sq">
            <a:noFill/>
            <a:miter/>
          </a:ln>
          <a:effectLst/>
        </p:spPr>
        <p:txBody>
          <a:bodyPr vert="horz" wrap="square" lIns="91440" tIns="45720" rIns="91440" bIns="45720" rtlCol="0" anchor="ctr"/>
          <a:lstStyle/>
          <a:p>
            <a:pPr algn="ctr">
              <a:lnSpc>
                <a:spcPct val="100000"/>
              </a:lnSpc>
            </a:pPr>
            <a:endParaRPr kumimoji="1" lang="zh-CN" altLang="en-US"/>
          </a:p>
        </p:txBody>
      </p:sp>
      <p:sp>
        <p:nvSpPr>
          <p:cNvPr id="11" name="标题 1"/>
          <p:cNvSpPr txBox="1"/>
          <p:nvPr/>
        </p:nvSpPr>
        <p:spPr>
          <a:xfrm>
            <a:off x="1617521" y="2074798"/>
            <a:ext cx="463791" cy="406043"/>
          </a:xfrm>
          <a:custGeom>
            <a:avLst/>
            <a:gdLst>
              <a:gd name="connsiteX0" fmla="*/ 411292 w 822400"/>
              <a:gd name="connsiteY0" fmla="*/ 234366 h 720000"/>
              <a:gd name="connsiteX1" fmla="*/ 285658 w 822400"/>
              <a:gd name="connsiteY1" fmla="*/ 360000 h 720000"/>
              <a:gd name="connsiteX2" fmla="*/ 411292 w 822400"/>
              <a:gd name="connsiteY2" fmla="*/ 485635 h 720000"/>
              <a:gd name="connsiteX3" fmla="*/ 536927 w 822400"/>
              <a:gd name="connsiteY3" fmla="*/ 360000 h 720000"/>
              <a:gd name="connsiteX4" fmla="*/ 411292 w 822400"/>
              <a:gd name="connsiteY4" fmla="*/ 234366 h 720000"/>
              <a:gd name="connsiteX5" fmla="*/ 411292 w 822400"/>
              <a:gd name="connsiteY5" fmla="*/ 178938 h 720000"/>
              <a:gd name="connsiteX6" fmla="*/ 592354 w 822400"/>
              <a:gd name="connsiteY6" fmla="*/ 360000 h 720000"/>
              <a:gd name="connsiteX7" fmla="*/ 411292 w 822400"/>
              <a:gd name="connsiteY7" fmla="*/ 541063 h 720000"/>
              <a:gd name="connsiteX8" fmla="*/ 230230 w 822400"/>
              <a:gd name="connsiteY8" fmla="*/ 360000 h 720000"/>
              <a:gd name="connsiteX9" fmla="*/ 411292 w 822400"/>
              <a:gd name="connsiteY9" fmla="*/ 178938 h 720000"/>
              <a:gd name="connsiteX10" fmla="*/ 235403 w 822400"/>
              <a:gd name="connsiteY10" fmla="*/ 55427 h 720000"/>
              <a:gd name="connsiteX11" fmla="*/ 59514 w 822400"/>
              <a:gd name="connsiteY11" fmla="*/ 360000 h 720000"/>
              <a:gd name="connsiteX12" fmla="*/ 235403 w 822400"/>
              <a:gd name="connsiteY12" fmla="*/ 664573 h 720000"/>
              <a:gd name="connsiteX13" fmla="*/ 587089 w 822400"/>
              <a:gd name="connsiteY13" fmla="*/ 664573 h 720000"/>
              <a:gd name="connsiteX14" fmla="*/ 762978 w 822400"/>
              <a:gd name="connsiteY14" fmla="*/ 360000 h 720000"/>
              <a:gd name="connsiteX15" fmla="*/ 587089 w 822400"/>
              <a:gd name="connsiteY15" fmla="*/ 55427 h 720000"/>
              <a:gd name="connsiteX16" fmla="*/ 219883 w 822400"/>
              <a:gd name="connsiteY16" fmla="*/ 0 h 720000"/>
              <a:gd name="connsiteX17" fmla="*/ 602516 w 822400"/>
              <a:gd name="connsiteY17" fmla="*/ 0 h 720000"/>
              <a:gd name="connsiteX18" fmla="*/ 627274 w 822400"/>
              <a:gd name="connsiteY18" fmla="*/ 14319 h 720000"/>
              <a:gd name="connsiteX19" fmla="*/ 818590 w 822400"/>
              <a:gd name="connsiteY19" fmla="*/ 345682 h 720000"/>
              <a:gd name="connsiteX20" fmla="*/ 818590 w 822400"/>
              <a:gd name="connsiteY20" fmla="*/ 374319 h 720000"/>
              <a:gd name="connsiteX21" fmla="*/ 627366 w 822400"/>
              <a:gd name="connsiteY21" fmla="*/ 705682 h 720000"/>
              <a:gd name="connsiteX22" fmla="*/ 602608 w 822400"/>
              <a:gd name="connsiteY22" fmla="*/ 720000 h 720000"/>
              <a:gd name="connsiteX23" fmla="*/ 219976 w 822400"/>
              <a:gd name="connsiteY23" fmla="*/ 720000 h 720000"/>
              <a:gd name="connsiteX24" fmla="*/ 195218 w 822400"/>
              <a:gd name="connsiteY24" fmla="*/ 705682 h 720000"/>
              <a:gd name="connsiteX25" fmla="*/ 3810 w 822400"/>
              <a:gd name="connsiteY25" fmla="*/ 374319 h 720000"/>
              <a:gd name="connsiteX26" fmla="*/ 3810 w 822400"/>
              <a:gd name="connsiteY26" fmla="*/ 345682 h 720000"/>
              <a:gd name="connsiteX27" fmla="*/ 195126 w 822400"/>
              <a:gd name="connsiteY27" fmla="*/ 14319 h 720000"/>
              <a:gd name="connsiteX28" fmla="*/ 219883 w 822400"/>
              <a:gd name="connsiteY28" fmla="*/ 0 h 720000"/>
            </a:gdLst>
            <a:ahLst/>
            <a:cxnLst/>
            <a:rect l="l" t="t" r="r" b="b"/>
            <a:pathLst>
              <a:path w="822400" h="720000">
                <a:moveTo>
                  <a:pt x="411292" y="234366"/>
                </a:moveTo>
                <a:cubicBezTo>
                  <a:pt x="342008" y="234366"/>
                  <a:pt x="285658" y="290716"/>
                  <a:pt x="285658" y="360000"/>
                </a:cubicBezTo>
                <a:cubicBezTo>
                  <a:pt x="285658" y="429284"/>
                  <a:pt x="342008" y="485635"/>
                  <a:pt x="411292" y="485635"/>
                </a:cubicBezTo>
                <a:cubicBezTo>
                  <a:pt x="480576" y="485635"/>
                  <a:pt x="536927" y="429284"/>
                  <a:pt x="536927" y="360000"/>
                </a:cubicBezTo>
                <a:cubicBezTo>
                  <a:pt x="536927" y="290716"/>
                  <a:pt x="480576" y="234366"/>
                  <a:pt x="411292" y="234366"/>
                </a:cubicBezTo>
                <a:close/>
                <a:moveTo>
                  <a:pt x="411292" y="178938"/>
                </a:moveTo>
                <a:cubicBezTo>
                  <a:pt x="511153" y="178938"/>
                  <a:pt x="592354" y="260139"/>
                  <a:pt x="592354" y="360000"/>
                </a:cubicBezTo>
                <a:cubicBezTo>
                  <a:pt x="592354" y="459861"/>
                  <a:pt x="511153" y="541063"/>
                  <a:pt x="411292" y="541063"/>
                </a:cubicBezTo>
                <a:cubicBezTo>
                  <a:pt x="311431" y="541063"/>
                  <a:pt x="230230" y="459861"/>
                  <a:pt x="230230" y="360000"/>
                </a:cubicBezTo>
                <a:cubicBezTo>
                  <a:pt x="230230" y="260139"/>
                  <a:pt x="311431" y="178938"/>
                  <a:pt x="411292" y="178938"/>
                </a:cubicBezTo>
                <a:close/>
                <a:moveTo>
                  <a:pt x="235403" y="55427"/>
                </a:moveTo>
                <a:lnTo>
                  <a:pt x="59514" y="360000"/>
                </a:lnTo>
                <a:lnTo>
                  <a:pt x="235403" y="664573"/>
                </a:lnTo>
                <a:lnTo>
                  <a:pt x="587089" y="664573"/>
                </a:lnTo>
                <a:lnTo>
                  <a:pt x="762978" y="360000"/>
                </a:lnTo>
                <a:lnTo>
                  <a:pt x="587089" y="55427"/>
                </a:lnTo>
                <a:close/>
                <a:moveTo>
                  <a:pt x="219883" y="0"/>
                </a:moveTo>
                <a:lnTo>
                  <a:pt x="602516" y="0"/>
                </a:lnTo>
                <a:cubicBezTo>
                  <a:pt x="612678" y="0"/>
                  <a:pt x="622193" y="5450"/>
                  <a:pt x="627274" y="14319"/>
                </a:cubicBezTo>
                <a:lnTo>
                  <a:pt x="818590" y="345682"/>
                </a:lnTo>
                <a:cubicBezTo>
                  <a:pt x="823671" y="354550"/>
                  <a:pt x="823671" y="365451"/>
                  <a:pt x="818590" y="374319"/>
                </a:cubicBezTo>
                <a:lnTo>
                  <a:pt x="627366" y="705682"/>
                </a:lnTo>
                <a:cubicBezTo>
                  <a:pt x="622285" y="714550"/>
                  <a:pt x="612770" y="720000"/>
                  <a:pt x="602608" y="720000"/>
                </a:cubicBezTo>
                <a:lnTo>
                  <a:pt x="219976" y="720000"/>
                </a:lnTo>
                <a:cubicBezTo>
                  <a:pt x="209814" y="720000"/>
                  <a:pt x="200299" y="714550"/>
                  <a:pt x="195218" y="705682"/>
                </a:cubicBezTo>
                <a:lnTo>
                  <a:pt x="3810" y="374319"/>
                </a:lnTo>
                <a:cubicBezTo>
                  <a:pt x="-1271" y="365543"/>
                  <a:pt x="-1271" y="354550"/>
                  <a:pt x="3810" y="345682"/>
                </a:cubicBezTo>
                <a:lnTo>
                  <a:pt x="195126" y="14319"/>
                </a:lnTo>
                <a:cubicBezTo>
                  <a:pt x="200207" y="5450"/>
                  <a:pt x="209721" y="0"/>
                  <a:pt x="219883" y="0"/>
                </a:cubicBezTo>
                <a:close/>
              </a:path>
            </a:pathLst>
          </a:custGeom>
          <a:gradFill>
            <a:gsLst>
              <a:gs pos="0">
                <a:schemeClr val="accent1"/>
              </a:gs>
              <a:gs pos="100000">
                <a:schemeClr val="accent1">
                  <a:lumMod val="75000"/>
                </a:schemeClr>
              </a:gs>
            </a:gsLst>
            <a:lin ang="2700000" scaled="0"/>
          </a:gradFill>
          <a:ln w="1553" cap="flat">
            <a:noFill/>
            <a:miter/>
          </a:ln>
        </p:spPr>
        <p:txBody>
          <a:bodyPr vert="horz" wrap="square" lIns="91440" tIns="45720" rIns="91440" bIns="45720" rtlCol="0" anchor="ctr"/>
          <a:lstStyle/>
          <a:p>
            <a:pPr algn="l">
              <a:lnSpc>
                <a:spcPct val="100000"/>
              </a:lnSpc>
            </a:pPr>
            <a:endParaRPr kumimoji="1" lang="zh-CN" altLang="en-US"/>
          </a:p>
        </p:txBody>
      </p:sp>
      <p:sp>
        <p:nvSpPr>
          <p:cNvPr id="12" name="标题 1"/>
          <p:cNvSpPr txBox="1"/>
          <p:nvPr/>
        </p:nvSpPr>
        <p:spPr>
          <a:xfrm>
            <a:off x="6553813" y="3233394"/>
            <a:ext cx="4301377" cy="976108"/>
          </a:xfrm>
          <a:prstGeom prst="rect">
            <a:avLst/>
          </a:prstGeom>
          <a:noFill/>
          <a:ln>
            <a:noFill/>
          </a:ln>
        </p:spPr>
        <p:txBody>
          <a:bodyPr vert="horz" wrap="square" lIns="0" tIns="0" rIns="0" bIns="0" rtlCol="0" anchor="t"/>
          <a:lstStyle/>
          <a:p>
            <a:pPr algn="l">
              <a:lnSpc>
                <a:spcPct val="150000"/>
              </a:lnSpc>
            </a:pPr>
            <a:r>
              <a:rPr kumimoji="1" lang="en-US" altLang="zh-CN" sz="1400">
                <a:ln w="12700">
                  <a:noFill/>
                </a:ln>
                <a:solidFill>
                  <a:srgbClr val="FFFFFF">
                    <a:alpha val="100000"/>
                  </a:srgbClr>
                </a:solidFill>
                <a:latin typeface="Source Han Sans" panose="020B0500000000000000" charset="-122"/>
                <a:ea typeface="Source Han Sans" panose="020B0500000000000000" charset="-122"/>
                <a:cs typeface="Source Han Sans" panose="020B0500000000000000" charset="-122"/>
              </a:rPr>
              <a:t>对公示无异议的，苏木镇人民政府、国营牧场进行审核确认，建立救助供养档案。
确保审核确认工作规范、高效。</a:t>
            </a:r>
            <a:endParaRPr kumimoji="1" lang="zh-CN" altLang="en-US"/>
          </a:p>
        </p:txBody>
      </p:sp>
      <p:sp>
        <p:nvSpPr>
          <p:cNvPr id="13" name="标题 1"/>
          <p:cNvSpPr txBox="1"/>
          <p:nvPr/>
        </p:nvSpPr>
        <p:spPr>
          <a:xfrm>
            <a:off x="6463024" y="2729987"/>
            <a:ext cx="4301375" cy="461665"/>
          </a:xfrm>
          <a:prstGeom prst="rect">
            <a:avLst/>
          </a:prstGeom>
          <a:noFill/>
          <a:ln>
            <a:noFill/>
          </a:ln>
        </p:spPr>
        <p:txBody>
          <a:bodyPr vert="horz" wrap="square" lIns="91440" tIns="45720" rIns="91440" bIns="45720" rtlCol="0" anchor="t"/>
          <a:lstStyle/>
          <a:p>
            <a:pPr algn="l">
              <a:lnSpc>
                <a:spcPct val="100000"/>
              </a:lnSpc>
            </a:pPr>
            <a:r>
              <a:rPr kumimoji="1" lang="en-US" altLang="zh-CN" sz="1600">
                <a:ln w="12700">
                  <a:noFill/>
                </a:ln>
                <a:solidFill>
                  <a:srgbClr val="FFFFFF">
                    <a:alpha val="100000"/>
                  </a:srgbClr>
                </a:solidFill>
                <a:latin typeface="Source Han Sans CN Bold" panose="020B0800000000000000" charset="-122"/>
                <a:ea typeface="Source Han Sans CN Bold" panose="020B0800000000000000" charset="-122"/>
                <a:cs typeface="Source Han Sans CN Bold" panose="020B0800000000000000" charset="-122"/>
              </a:rPr>
              <a:t>审核确认</a:t>
            </a:r>
            <a:endParaRPr kumimoji="1" lang="zh-CN" altLang="en-US"/>
          </a:p>
        </p:txBody>
      </p:sp>
      <p:sp>
        <p:nvSpPr>
          <p:cNvPr id="14" name="标题 1"/>
          <p:cNvSpPr txBox="1"/>
          <p:nvPr/>
        </p:nvSpPr>
        <p:spPr>
          <a:xfrm flipH="1">
            <a:off x="6571498" y="1951778"/>
            <a:ext cx="652083" cy="652083"/>
          </a:xfrm>
          <a:prstGeom prst="ellipse">
            <a:avLst/>
          </a:prstGeom>
          <a:solidFill>
            <a:schemeClr val="bg1"/>
          </a:solidFill>
          <a:ln w="3175" cap="sq">
            <a:noFill/>
            <a:miter/>
          </a:ln>
          <a:effectLst/>
        </p:spPr>
        <p:txBody>
          <a:bodyPr vert="horz" wrap="square" lIns="91440" tIns="45720" rIns="91440" bIns="45720" rtlCol="0" anchor="ctr"/>
          <a:lstStyle/>
          <a:p>
            <a:pPr algn="ctr">
              <a:lnSpc>
                <a:spcPct val="100000"/>
              </a:lnSpc>
            </a:pPr>
            <a:endParaRPr kumimoji="1" lang="zh-CN" altLang="en-US"/>
          </a:p>
        </p:txBody>
      </p:sp>
      <p:sp>
        <p:nvSpPr>
          <p:cNvPr id="15" name="标题 1"/>
          <p:cNvSpPr txBox="1"/>
          <p:nvPr/>
        </p:nvSpPr>
        <p:spPr>
          <a:xfrm>
            <a:off x="6685943" y="2073720"/>
            <a:ext cx="406044" cy="406044"/>
          </a:xfrm>
          <a:custGeom>
            <a:avLst/>
            <a:gdLst>
              <a:gd name="connsiteX0" fmla="*/ 457070 w 720001"/>
              <a:gd name="connsiteY0" fmla="*/ 57166 h 720001"/>
              <a:gd name="connsiteX1" fmla="*/ 457070 w 720001"/>
              <a:gd name="connsiteY1" fmla="*/ 263017 h 720001"/>
              <a:gd name="connsiteX2" fmla="*/ 662921 w 720001"/>
              <a:gd name="connsiteY2" fmla="*/ 263017 h 720001"/>
              <a:gd name="connsiteX3" fmla="*/ 647393 w 720001"/>
              <a:gd name="connsiteY3" fmla="*/ 212704 h 720001"/>
              <a:gd name="connsiteX4" fmla="*/ 591008 w 720001"/>
              <a:gd name="connsiteY4" fmla="*/ 129079 h 720001"/>
              <a:gd name="connsiteX5" fmla="*/ 507383 w 720001"/>
              <a:gd name="connsiteY5" fmla="*/ 72694 h 720001"/>
              <a:gd name="connsiteX6" fmla="*/ 457070 w 720001"/>
              <a:gd name="connsiteY6" fmla="*/ 57166 h 720001"/>
              <a:gd name="connsiteX7" fmla="*/ 307952 w 720001"/>
              <a:gd name="connsiteY7" fmla="*/ 56386 h 720001"/>
              <a:gd name="connsiteX8" fmla="*/ 240115 w 720001"/>
              <a:gd name="connsiteY8" fmla="*/ 76251 h 720001"/>
              <a:gd name="connsiteX9" fmla="*/ 142092 w 720001"/>
              <a:gd name="connsiteY9" fmla="*/ 142179 h 720001"/>
              <a:gd name="connsiteX10" fmla="*/ 76077 w 720001"/>
              <a:gd name="connsiteY10" fmla="*/ 240116 h 720001"/>
              <a:gd name="connsiteX11" fmla="*/ 51874 w 720001"/>
              <a:gd name="connsiteY11" fmla="*/ 360000 h 720001"/>
              <a:gd name="connsiteX12" fmla="*/ 76077 w 720001"/>
              <a:gd name="connsiteY12" fmla="*/ 479885 h 720001"/>
              <a:gd name="connsiteX13" fmla="*/ 142092 w 720001"/>
              <a:gd name="connsiteY13" fmla="*/ 577822 h 720001"/>
              <a:gd name="connsiteX14" fmla="*/ 240029 w 720001"/>
              <a:gd name="connsiteY14" fmla="*/ 643837 h 720001"/>
              <a:gd name="connsiteX15" fmla="*/ 359913 w 720001"/>
              <a:gd name="connsiteY15" fmla="*/ 668039 h 720001"/>
              <a:gd name="connsiteX16" fmla="*/ 479798 w 720001"/>
              <a:gd name="connsiteY16" fmla="*/ 643837 h 720001"/>
              <a:gd name="connsiteX17" fmla="*/ 577735 w 720001"/>
              <a:gd name="connsiteY17" fmla="*/ 577822 h 720001"/>
              <a:gd name="connsiteX18" fmla="*/ 643750 w 720001"/>
              <a:gd name="connsiteY18" fmla="*/ 479885 h 720001"/>
              <a:gd name="connsiteX19" fmla="*/ 663615 w 720001"/>
              <a:gd name="connsiteY19" fmla="*/ 412049 h 720001"/>
              <a:gd name="connsiteX20" fmla="*/ 360000 w 720001"/>
              <a:gd name="connsiteY20" fmla="*/ 412049 h 720001"/>
              <a:gd name="connsiteX21" fmla="*/ 307952 w 720001"/>
              <a:gd name="connsiteY21" fmla="*/ 360000 h 720001"/>
              <a:gd name="connsiteX22" fmla="*/ 405022 w 720001"/>
              <a:gd name="connsiteY22" fmla="*/ 0 h 720001"/>
              <a:gd name="connsiteX23" fmla="*/ 720001 w 720001"/>
              <a:gd name="connsiteY23" fmla="*/ 314979 h 720001"/>
              <a:gd name="connsiteX24" fmla="*/ 405022 w 720001"/>
              <a:gd name="connsiteY24" fmla="*/ 314979 h 720001"/>
              <a:gd name="connsiteX25" fmla="*/ 360000 w 720001"/>
              <a:gd name="connsiteY25" fmla="*/ 0 h 720001"/>
              <a:gd name="connsiteX26" fmla="*/ 360000 w 720001"/>
              <a:gd name="connsiteY26" fmla="*/ 360000 h 720001"/>
              <a:gd name="connsiteX27" fmla="*/ 720001 w 720001"/>
              <a:gd name="connsiteY27" fmla="*/ 360000 h 720001"/>
              <a:gd name="connsiteX28" fmla="*/ 360000 w 720001"/>
              <a:gd name="connsiteY28" fmla="*/ 720001 h 720001"/>
              <a:gd name="connsiteX29" fmla="*/ 0 w 720001"/>
              <a:gd name="connsiteY29" fmla="*/ 360000 h 720001"/>
              <a:gd name="connsiteX30" fmla="*/ 360000 w 720001"/>
              <a:gd name="connsiteY30" fmla="*/ 0 h 720001"/>
            </a:gdLst>
            <a:ahLst/>
            <a:cxnLst/>
            <a:rect l="l" t="t" r="r" b="b"/>
            <a:pathLst>
              <a:path w="720001" h="720001">
                <a:moveTo>
                  <a:pt x="457070" y="57166"/>
                </a:moveTo>
                <a:lnTo>
                  <a:pt x="457070" y="263017"/>
                </a:lnTo>
                <a:lnTo>
                  <a:pt x="662921" y="263017"/>
                </a:lnTo>
                <a:cubicBezTo>
                  <a:pt x="659451" y="245755"/>
                  <a:pt x="654246" y="229012"/>
                  <a:pt x="647393" y="212704"/>
                </a:cubicBezTo>
                <a:cubicBezTo>
                  <a:pt x="634121" y="181388"/>
                  <a:pt x="615210" y="153282"/>
                  <a:pt x="591008" y="129079"/>
                </a:cubicBezTo>
                <a:cubicBezTo>
                  <a:pt x="566806" y="104877"/>
                  <a:pt x="538699" y="85966"/>
                  <a:pt x="507383" y="72694"/>
                </a:cubicBezTo>
                <a:cubicBezTo>
                  <a:pt x="491075" y="65755"/>
                  <a:pt x="474246" y="60636"/>
                  <a:pt x="457070" y="57166"/>
                </a:cubicBezTo>
                <a:close/>
                <a:moveTo>
                  <a:pt x="307952" y="56386"/>
                </a:moveTo>
                <a:cubicBezTo>
                  <a:pt x="284703" y="60376"/>
                  <a:pt x="262062" y="66969"/>
                  <a:pt x="240115" y="76251"/>
                </a:cubicBezTo>
                <a:cubicBezTo>
                  <a:pt x="203508" y="91778"/>
                  <a:pt x="170544" y="113986"/>
                  <a:pt x="142092" y="142179"/>
                </a:cubicBezTo>
                <a:cubicBezTo>
                  <a:pt x="113812" y="170545"/>
                  <a:pt x="91605" y="203422"/>
                  <a:pt x="76077" y="240116"/>
                </a:cubicBezTo>
                <a:cubicBezTo>
                  <a:pt x="60029" y="278111"/>
                  <a:pt x="51874" y="318362"/>
                  <a:pt x="51874" y="360000"/>
                </a:cubicBezTo>
                <a:cubicBezTo>
                  <a:pt x="51874" y="401639"/>
                  <a:pt x="60029" y="441976"/>
                  <a:pt x="76077" y="479885"/>
                </a:cubicBezTo>
                <a:cubicBezTo>
                  <a:pt x="91605" y="516579"/>
                  <a:pt x="113812" y="549543"/>
                  <a:pt x="142092" y="577822"/>
                </a:cubicBezTo>
                <a:cubicBezTo>
                  <a:pt x="170458" y="606102"/>
                  <a:pt x="203335" y="628309"/>
                  <a:pt x="240029" y="643837"/>
                </a:cubicBezTo>
                <a:cubicBezTo>
                  <a:pt x="278024" y="659885"/>
                  <a:pt x="318275" y="668039"/>
                  <a:pt x="359913" y="668039"/>
                </a:cubicBezTo>
                <a:cubicBezTo>
                  <a:pt x="401552" y="668039"/>
                  <a:pt x="441890" y="659885"/>
                  <a:pt x="479798" y="643837"/>
                </a:cubicBezTo>
                <a:cubicBezTo>
                  <a:pt x="516492" y="628309"/>
                  <a:pt x="549456" y="606102"/>
                  <a:pt x="577735" y="577822"/>
                </a:cubicBezTo>
                <a:cubicBezTo>
                  <a:pt x="606015" y="549456"/>
                  <a:pt x="628222" y="516579"/>
                  <a:pt x="643750" y="479885"/>
                </a:cubicBezTo>
                <a:cubicBezTo>
                  <a:pt x="653032" y="457938"/>
                  <a:pt x="659625" y="435297"/>
                  <a:pt x="663615" y="412049"/>
                </a:cubicBezTo>
                <a:lnTo>
                  <a:pt x="360000" y="412049"/>
                </a:lnTo>
                <a:cubicBezTo>
                  <a:pt x="331287" y="412049"/>
                  <a:pt x="307952" y="388714"/>
                  <a:pt x="307952" y="360000"/>
                </a:cubicBezTo>
                <a:close/>
                <a:moveTo>
                  <a:pt x="405022" y="0"/>
                </a:moveTo>
                <a:cubicBezTo>
                  <a:pt x="578950" y="0"/>
                  <a:pt x="720001" y="141051"/>
                  <a:pt x="720001" y="314979"/>
                </a:cubicBezTo>
                <a:lnTo>
                  <a:pt x="405022" y="314979"/>
                </a:lnTo>
                <a:close/>
                <a:moveTo>
                  <a:pt x="360000" y="0"/>
                </a:moveTo>
                <a:lnTo>
                  <a:pt x="360000" y="360000"/>
                </a:lnTo>
                <a:lnTo>
                  <a:pt x="720001" y="360000"/>
                </a:lnTo>
                <a:cubicBezTo>
                  <a:pt x="720001" y="558825"/>
                  <a:pt x="558824" y="720001"/>
                  <a:pt x="360000" y="720001"/>
                </a:cubicBezTo>
                <a:cubicBezTo>
                  <a:pt x="161176" y="720001"/>
                  <a:pt x="0" y="558825"/>
                  <a:pt x="0" y="360000"/>
                </a:cubicBezTo>
                <a:cubicBezTo>
                  <a:pt x="0" y="161176"/>
                  <a:pt x="161176" y="0"/>
                  <a:pt x="360000" y="0"/>
                </a:cubicBezTo>
                <a:close/>
              </a:path>
            </a:pathLst>
          </a:custGeom>
          <a:gradFill>
            <a:gsLst>
              <a:gs pos="0">
                <a:schemeClr val="accent1"/>
              </a:gs>
              <a:gs pos="100000">
                <a:schemeClr val="accent1">
                  <a:lumMod val="75000"/>
                </a:schemeClr>
              </a:gs>
            </a:gsLst>
            <a:lin ang="2700000" scaled="0"/>
          </a:gradFill>
          <a:ln w="1860" cap="flat">
            <a:noFill/>
            <a:miter/>
          </a:ln>
        </p:spPr>
        <p:txBody>
          <a:bodyPr vert="horz" wrap="square" lIns="91440" tIns="45720" rIns="91440" bIns="45720" rtlCol="0" anchor="ctr"/>
          <a:lstStyle/>
          <a:p>
            <a:pPr algn="l">
              <a:lnSpc>
                <a:spcPct val="100000"/>
              </a:lnSpc>
            </a:pPr>
            <a:endParaRPr kumimoji="1" lang="zh-CN" altLang="en-US"/>
          </a:p>
        </p:txBody>
      </p:sp>
      <p:sp>
        <p:nvSpPr>
          <p:cNvPr id="16" name="标题 1"/>
          <p:cNvSpPr txBox="1"/>
          <p:nvPr/>
        </p:nvSpPr>
        <p:spPr>
          <a:xfrm>
            <a:off x="-324000" y="319667"/>
            <a:ext cx="648000" cy="648000"/>
          </a:xfrm>
          <a:prstGeom prst="ellipse">
            <a:avLst/>
          </a:prstGeom>
          <a:noFill/>
          <a:ln w="114300" cap="sq">
            <a:solidFill>
              <a:schemeClr val="accent1"/>
            </a:solidFill>
            <a:miter/>
          </a:ln>
        </p:spPr>
        <p:txBody>
          <a:bodyPr vert="horz" wrap="square" lIns="91440" tIns="45720" rIns="91440" bIns="45720" rtlCol="0" anchor="ctr"/>
          <a:lstStyle/>
          <a:p>
            <a:pPr algn="ctr">
              <a:lnSpc>
                <a:spcPct val="110000"/>
              </a:lnSpc>
            </a:pPr>
            <a:endParaRPr kumimoji="1" lang="zh-CN" altLang="en-US"/>
          </a:p>
        </p:txBody>
      </p:sp>
      <p:sp>
        <p:nvSpPr>
          <p:cNvPr id="17" name="标题 1"/>
          <p:cNvSpPr txBox="1"/>
          <p:nvPr/>
        </p:nvSpPr>
        <p:spPr>
          <a:xfrm>
            <a:off x="660400" y="427667"/>
            <a:ext cx="10858500" cy="432000"/>
          </a:xfrm>
          <a:prstGeom prst="rect">
            <a:avLst/>
          </a:prstGeom>
          <a:noFill/>
          <a:ln>
            <a:noFill/>
          </a:ln>
        </p:spPr>
        <p:txBody>
          <a:bodyPr vert="horz" wrap="square" lIns="0" tIns="0" rIns="0" bIns="0" rtlCol="0" anchor="ctr"/>
          <a:lstStyle/>
          <a:p>
            <a:pPr algn="l">
              <a:lnSpc>
                <a:spcPct val="110000"/>
              </a:lnSpc>
            </a:pPr>
            <a:r>
              <a:rPr kumimoji="1" lang="en-US" altLang="zh-CN" sz="3200">
                <a:ln w="12700">
                  <a:noFill/>
                </a:ln>
                <a:solidFill>
                  <a:srgbClr val="262626">
                    <a:alpha val="100000"/>
                  </a:srgbClr>
                </a:solidFill>
                <a:latin typeface="Source Han Sans CN Bold" panose="020B0800000000000000" charset="-122"/>
                <a:ea typeface="Source Han Sans CN Bold" panose="020B0800000000000000" charset="-122"/>
                <a:cs typeface="Source Han Sans CN Bold" panose="020B0800000000000000" charset="-122"/>
              </a:rPr>
              <a:t>审核程序</a:t>
            </a:r>
            <a:endParaRPr kumimoji="1" lang="zh-CN" alt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txBox="1"/>
          <p:nvPr/>
        </p:nvSpPr>
        <p:spPr>
          <a:xfrm>
            <a:off x="0" y="0"/>
            <a:ext cx="12192000" cy="6858000"/>
          </a:xfrm>
          <a:prstGeom prst="rect">
            <a:avLst/>
          </a:prstGeom>
          <a:solidFill>
            <a:schemeClr val="bg1"/>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3" name="标题 1"/>
          <p:cNvSpPr txBox="1"/>
          <p:nvPr/>
        </p:nvSpPr>
        <p:spPr>
          <a:xfrm>
            <a:off x="1758855" y="1410897"/>
            <a:ext cx="1119650" cy="738664"/>
          </a:xfrm>
          <a:prstGeom prst="rect">
            <a:avLst/>
          </a:prstGeom>
          <a:noFill/>
          <a:ln>
            <a:noFill/>
          </a:ln>
        </p:spPr>
        <p:txBody>
          <a:bodyPr vert="horz" wrap="square" lIns="0" tIns="0" rIns="0" bIns="0" rtlCol="0" anchor="t"/>
          <a:lstStyle/>
          <a:p>
            <a:pPr algn="ctr">
              <a:lnSpc>
                <a:spcPct val="100000"/>
              </a:lnSpc>
            </a:pPr>
            <a:r>
              <a:rPr kumimoji="1" lang="en-US" altLang="zh-CN" sz="4800">
                <a:ln w="12700">
                  <a:noFill/>
                </a:ln>
                <a:solidFill>
                  <a:srgbClr val="CB8310">
                    <a:alpha val="100000"/>
                  </a:srgbClr>
                </a:solidFill>
                <a:latin typeface="Source Han Sans" panose="020B0500000000000000" charset="-122"/>
                <a:ea typeface="Source Han Sans" panose="020B0500000000000000" charset="-122"/>
                <a:cs typeface="Source Han Sans" panose="020B0500000000000000" charset="-122"/>
              </a:rPr>
              <a:t>01</a:t>
            </a:r>
            <a:endParaRPr kumimoji="1" lang="zh-CN" altLang="en-US"/>
          </a:p>
        </p:txBody>
      </p:sp>
      <p:sp>
        <p:nvSpPr>
          <p:cNvPr id="4" name="标题 1"/>
          <p:cNvSpPr txBox="1"/>
          <p:nvPr/>
        </p:nvSpPr>
        <p:spPr>
          <a:xfrm>
            <a:off x="662680" y="1893503"/>
            <a:ext cx="3312000" cy="3960000"/>
          </a:xfrm>
          <a:prstGeom prst="rect">
            <a:avLst/>
          </a:prstGeom>
          <a:solidFill>
            <a:schemeClr val="bg1"/>
          </a:solidFill>
          <a:ln w="12700" cap="sq">
            <a:solidFill>
              <a:schemeClr val="accent1"/>
            </a:solidFill>
            <a:miter/>
          </a:ln>
          <a:effectLst/>
        </p:spPr>
        <p:txBody>
          <a:bodyPr vert="horz" wrap="square" lIns="91440" tIns="45720" rIns="91440" bIns="45720" rtlCol="0" anchor="ctr"/>
          <a:lstStyle/>
          <a:p>
            <a:pPr algn="ctr">
              <a:lnSpc>
                <a:spcPct val="110000"/>
              </a:lnSpc>
            </a:pPr>
            <a:endParaRPr kumimoji="1" lang="zh-CN" altLang="en-US"/>
          </a:p>
        </p:txBody>
      </p:sp>
      <p:cxnSp>
        <p:nvCxnSpPr>
          <p:cNvPr id="5" name="标题 1"/>
          <p:cNvCxnSpPr/>
          <p:nvPr/>
        </p:nvCxnSpPr>
        <p:spPr>
          <a:xfrm>
            <a:off x="662680" y="1893504"/>
            <a:ext cx="3312000" cy="0"/>
          </a:xfrm>
          <a:prstGeom prst="line">
            <a:avLst/>
          </a:prstGeom>
          <a:noFill/>
          <a:ln w="63500" cap="sq">
            <a:solidFill>
              <a:schemeClr val="accent1"/>
            </a:solidFill>
            <a:miter/>
          </a:ln>
        </p:spPr>
      </p:cxnSp>
      <p:sp>
        <p:nvSpPr>
          <p:cNvPr id="6" name="标题 1"/>
          <p:cNvSpPr txBox="1"/>
          <p:nvPr/>
        </p:nvSpPr>
        <p:spPr>
          <a:xfrm>
            <a:off x="9303075" y="1410897"/>
            <a:ext cx="1119650" cy="738664"/>
          </a:xfrm>
          <a:prstGeom prst="rect">
            <a:avLst/>
          </a:prstGeom>
          <a:noFill/>
          <a:ln>
            <a:noFill/>
          </a:ln>
        </p:spPr>
        <p:txBody>
          <a:bodyPr vert="horz" wrap="square" lIns="0" tIns="0" rIns="0" bIns="0" rtlCol="0" anchor="t"/>
          <a:lstStyle/>
          <a:p>
            <a:pPr algn="ctr">
              <a:lnSpc>
                <a:spcPct val="100000"/>
              </a:lnSpc>
            </a:pPr>
            <a:r>
              <a:rPr kumimoji="1" lang="en-US" altLang="zh-CN" sz="4800">
                <a:ln w="12700">
                  <a:noFill/>
                </a:ln>
                <a:solidFill>
                  <a:srgbClr val="CB8310">
                    <a:alpha val="100000"/>
                  </a:srgbClr>
                </a:solidFill>
                <a:latin typeface="Source Han Sans" panose="020B0500000000000000" charset="-122"/>
                <a:ea typeface="Source Han Sans" panose="020B0500000000000000" charset="-122"/>
                <a:cs typeface="Source Han Sans" panose="020B0500000000000000" charset="-122"/>
              </a:rPr>
              <a:t>03</a:t>
            </a:r>
            <a:endParaRPr kumimoji="1" lang="zh-CN" altLang="en-US"/>
          </a:p>
        </p:txBody>
      </p:sp>
      <p:sp>
        <p:nvSpPr>
          <p:cNvPr id="7" name="标题 1"/>
          <p:cNvSpPr txBox="1"/>
          <p:nvPr/>
        </p:nvSpPr>
        <p:spPr>
          <a:xfrm>
            <a:off x="8206900" y="1893503"/>
            <a:ext cx="3312000" cy="3960000"/>
          </a:xfrm>
          <a:prstGeom prst="rect">
            <a:avLst/>
          </a:prstGeom>
          <a:solidFill>
            <a:schemeClr val="bg1"/>
          </a:solidFill>
          <a:ln w="12700" cap="sq">
            <a:solidFill>
              <a:schemeClr val="accent1"/>
            </a:solidFill>
            <a:miter/>
          </a:ln>
          <a:effectLst/>
        </p:spPr>
        <p:txBody>
          <a:bodyPr vert="horz" wrap="square" lIns="91440" tIns="45720" rIns="91440" bIns="45720" rtlCol="0" anchor="ctr"/>
          <a:lstStyle/>
          <a:p>
            <a:pPr algn="ctr">
              <a:lnSpc>
                <a:spcPct val="110000"/>
              </a:lnSpc>
            </a:pPr>
            <a:endParaRPr kumimoji="1" lang="zh-CN" altLang="en-US"/>
          </a:p>
        </p:txBody>
      </p:sp>
      <p:cxnSp>
        <p:nvCxnSpPr>
          <p:cNvPr id="8" name="标题 1"/>
          <p:cNvCxnSpPr/>
          <p:nvPr/>
        </p:nvCxnSpPr>
        <p:spPr>
          <a:xfrm>
            <a:off x="8206900" y="1893504"/>
            <a:ext cx="3312000" cy="0"/>
          </a:xfrm>
          <a:prstGeom prst="line">
            <a:avLst/>
          </a:prstGeom>
          <a:noFill/>
          <a:ln w="63500" cap="sq">
            <a:solidFill>
              <a:schemeClr val="accent1"/>
            </a:solidFill>
            <a:miter/>
          </a:ln>
        </p:spPr>
      </p:cxnSp>
      <p:sp>
        <p:nvSpPr>
          <p:cNvPr id="9" name="标题 1"/>
          <p:cNvSpPr txBox="1"/>
          <p:nvPr/>
        </p:nvSpPr>
        <p:spPr>
          <a:xfrm>
            <a:off x="5529825" y="1410897"/>
            <a:ext cx="1119650" cy="738664"/>
          </a:xfrm>
          <a:prstGeom prst="rect">
            <a:avLst/>
          </a:prstGeom>
          <a:noFill/>
          <a:ln>
            <a:noFill/>
          </a:ln>
        </p:spPr>
        <p:txBody>
          <a:bodyPr vert="horz" wrap="square" lIns="0" tIns="0" rIns="0" bIns="0" rtlCol="0" anchor="t"/>
          <a:lstStyle/>
          <a:p>
            <a:pPr algn="ctr">
              <a:lnSpc>
                <a:spcPct val="100000"/>
              </a:lnSpc>
            </a:pPr>
            <a:r>
              <a:rPr kumimoji="1" lang="en-US" altLang="zh-CN" sz="4800">
                <a:ln w="12700">
                  <a:noFill/>
                </a:ln>
                <a:solidFill>
                  <a:srgbClr val="CB8310">
                    <a:alpha val="100000"/>
                  </a:srgbClr>
                </a:solidFill>
                <a:latin typeface="Source Han Sans" panose="020B0500000000000000" charset="-122"/>
                <a:ea typeface="Source Han Sans" panose="020B0500000000000000" charset="-122"/>
                <a:cs typeface="Source Han Sans" panose="020B0500000000000000" charset="-122"/>
              </a:rPr>
              <a:t>02</a:t>
            </a:r>
            <a:endParaRPr kumimoji="1" lang="zh-CN" altLang="en-US"/>
          </a:p>
        </p:txBody>
      </p:sp>
      <p:sp>
        <p:nvSpPr>
          <p:cNvPr id="10" name="标题 1"/>
          <p:cNvSpPr txBox="1"/>
          <p:nvPr/>
        </p:nvSpPr>
        <p:spPr>
          <a:xfrm>
            <a:off x="4433650" y="1893503"/>
            <a:ext cx="3312000" cy="3960000"/>
          </a:xfrm>
          <a:prstGeom prst="rect">
            <a:avLst/>
          </a:prstGeom>
          <a:solidFill>
            <a:schemeClr val="bg1"/>
          </a:solidFill>
          <a:ln w="12700" cap="sq">
            <a:solidFill>
              <a:schemeClr val="accent1"/>
            </a:solidFill>
            <a:miter/>
          </a:ln>
          <a:effectLst/>
        </p:spPr>
        <p:txBody>
          <a:bodyPr vert="horz" wrap="square" lIns="91440" tIns="45720" rIns="91440" bIns="45720" rtlCol="0" anchor="ctr"/>
          <a:lstStyle/>
          <a:p>
            <a:pPr algn="ctr">
              <a:lnSpc>
                <a:spcPct val="110000"/>
              </a:lnSpc>
            </a:pPr>
            <a:endParaRPr kumimoji="1" lang="zh-CN" altLang="en-US"/>
          </a:p>
        </p:txBody>
      </p:sp>
      <p:cxnSp>
        <p:nvCxnSpPr>
          <p:cNvPr id="11" name="标题 1"/>
          <p:cNvCxnSpPr/>
          <p:nvPr/>
        </p:nvCxnSpPr>
        <p:spPr>
          <a:xfrm>
            <a:off x="4433650" y="1893504"/>
            <a:ext cx="3312000" cy="0"/>
          </a:xfrm>
          <a:prstGeom prst="line">
            <a:avLst/>
          </a:prstGeom>
          <a:noFill/>
          <a:ln w="63500" cap="sq">
            <a:solidFill>
              <a:schemeClr val="accent1"/>
            </a:solidFill>
            <a:miter/>
          </a:ln>
        </p:spPr>
      </p:cxnSp>
      <p:sp>
        <p:nvSpPr>
          <p:cNvPr id="12" name="标题 1"/>
          <p:cNvSpPr txBox="1"/>
          <p:nvPr/>
        </p:nvSpPr>
        <p:spPr>
          <a:xfrm>
            <a:off x="878680" y="2042502"/>
            <a:ext cx="2880000" cy="824506"/>
          </a:xfrm>
          <a:prstGeom prst="rect">
            <a:avLst/>
          </a:prstGeom>
          <a:noFill/>
          <a:ln cap="sq">
            <a:noFill/>
          </a:ln>
          <a:effectLst/>
        </p:spPr>
        <p:txBody>
          <a:bodyPr vert="horz" wrap="square" lIns="0" tIns="0" rIns="0" bIns="0" rtlCol="0" anchor="b"/>
          <a:lstStyle/>
          <a:p>
            <a:pPr algn="l">
              <a:lnSpc>
                <a:spcPct val="120000"/>
              </a:lnSpc>
            </a:pPr>
            <a:r>
              <a:rPr kumimoji="1" lang="en-US" altLang="zh-CN" sz="1600">
                <a:ln w="12700">
                  <a:noFill/>
                </a:ln>
                <a:solidFill>
                  <a:srgbClr val="262626">
                    <a:alpha val="100000"/>
                  </a:srgbClr>
                </a:solidFill>
                <a:latin typeface="Source Han Sans CN Bold" panose="020B0800000000000000" charset="-122"/>
                <a:ea typeface="Source Han Sans CN Bold" panose="020B0800000000000000" charset="-122"/>
                <a:cs typeface="Source Han Sans CN Bold" panose="020B0800000000000000" charset="-122"/>
              </a:rPr>
              <a:t>民政监督</a:t>
            </a:r>
            <a:endParaRPr kumimoji="1" lang="zh-CN" altLang="en-US"/>
          </a:p>
        </p:txBody>
      </p:sp>
      <p:sp>
        <p:nvSpPr>
          <p:cNvPr id="13" name="标题 1"/>
          <p:cNvSpPr txBox="1"/>
          <p:nvPr/>
        </p:nvSpPr>
        <p:spPr>
          <a:xfrm>
            <a:off x="878680" y="2997407"/>
            <a:ext cx="2880000" cy="2520000"/>
          </a:xfrm>
          <a:prstGeom prst="rect">
            <a:avLst/>
          </a:prstGeom>
          <a:noFill/>
          <a:ln>
            <a:noFill/>
          </a:ln>
        </p:spPr>
        <p:txBody>
          <a:bodyPr vert="horz" wrap="square" lIns="0" tIns="0" rIns="0" bIns="0" rtlCol="0" anchor="t"/>
          <a:lstStyle/>
          <a:p>
            <a:pPr algn="l">
              <a:lnSpc>
                <a:spcPct val="150000"/>
              </a:lnSpc>
            </a:pPr>
            <a:r>
              <a:rPr kumimoji="1" lang="en-US" altLang="zh-CN" sz="1400">
                <a:ln w="12700">
                  <a:noFill/>
                </a:ln>
                <a:solidFill>
                  <a:srgbClr val="262626">
                    <a:alpha val="100000"/>
                  </a:srgbClr>
                </a:solidFill>
                <a:latin typeface="Source Han Sans" panose="020B0500000000000000" charset="-122"/>
                <a:ea typeface="Source Han Sans" panose="020B0500000000000000" charset="-122"/>
                <a:cs typeface="Source Han Sans" panose="020B0500000000000000" charset="-122"/>
              </a:rPr>
              <a:t>陈巴尔虎旗民政局全面监督苏木镇人民政府、国营牧场报送的特困供养审批材料，按照不低于30%的比例随机抽查核实。
确保审批材料真实、有效。</a:t>
            </a:r>
            <a:endParaRPr kumimoji="1" lang="zh-CN" altLang="en-US"/>
          </a:p>
        </p:txBody>
      </p:sp>
      <p:sp>
        <p:nvSpPr>
          <p:cNvPr id="14" name="标题 1"/>
          <p:cNvSpPr txBox="1"/>
          <p:nvPr/>
        </p:nvSpPr>
        <p:spPr>
          <a:xfrm>
            <a:off x="4649650" y="2042502"/>
            <a:ext cx="2880000" cy="824506"/>
          </a:xfrm>
          <a:prstGeom prst="rect">
            <a:avLst/>
          </a:prstGeom>
          <a:noFill/>
          <a:ln cap="sq">
            <a:noFill/>
          </a:ln>
          <a:effectLst/>
        </p:spPr>
        <p:txBody>
          <a:bodyPr vert="horz" wrap="square" lIns="0" tIns="0" rIns="0" bIns="0" rtlCol="0" anchor="b"/>
          <a:lstStyle/>
          <a:p>
            <a:pPr algn="l">
              <a:lnSpc>
                <a:spcPct val="120000"/>
              </a:lnSpc>
            </a:pPr>
            <a:r>
              <a:rPr kumimoji="1" lang="en-US" altLang="zh-CN" sz="1600">
                <a:ln w="12700">
                  <a:noFill/>
                </a:ln>
                <a:solidFill>
                  <a:srgbClr val="262626">
                    <a:alpha val="100000"/>
                  </a:srgbClr>
                </a:solidFill>
                <a:latin typeface="Source Han Sans CN Bold" panose="020B0800000000000000" charset="-122"/>
                <a:ea typeface="Source Han Sans CN Bold" panose="020B0800000000000000" charset="-122"/>
                <a:cs typeface="Source Han Sans CN Bold" panose="020B0800000000000000" charset="-122"/>
              </a:rPr>
              <a:t>确认意见</a:t>
            </a:r>
            <a:endParaRPr kumimoji="1" lang="zh-CN" altLang="en-US"/>
          </a:p>
        </p:txBody>
      </p:sp>
      <p:sp>
        <p:nvSpPr>
          <p:cNvPr id="15" name="标题 1"/>
          <p:cNvSpPr txBox="1"/>
          <p:nvPr/>
        </p:nvSpPr>
        <p:spPr>
          <a:xfrm>
            <a:off x="4649650" y="2997407"/>
            <a:ext cx="2880000" cy="2520000"/>
          </a:xfrm>
          <a:prstGeom prst="rect">
            <a:avLst/>
          </a:prstGeom>
          <a:noFill/>
          <a:ln>
            <a:noFill/>
          </a:ln>
        </p:spPr>
        <p:txBody>
          <a:bodyPr vert="horz" wrap="square" lIns="0" tIns="0" rIns="0" bIns="0" rtlCol="0" anchor="t"/>
          <a:lstStyle/>
          <a:p>
            <a:pPr algn="l">
              <a:lnSpc>
                <a:spcPct val="150000"/>
              </a:lnSpc>
            </a:pPr>
            <a:r>
              <a:rPr kumimoji="1" lang="en-US" altLang="zh-CN" sz="1400">
                <a:ln w="12700">
                  <a:noFill/>
                </a:ln>
                <a:solidFill>
                  <a:srgbClr val="262626">
                    <a:alpha val="100000"/>
                  </a:srgbClr>
                </a:solidFill>
                <a:latin typeface="Source Han Sans" panose="020B0500000000000000" charset="-122"/>
                <a:ea typeface="Source Han Sans" panose="020B0500000000000000" charset="-122"/>
                <a:cs typeface="Source Han Sans" panose="020B0500000000000000" charset="-122"/>
              </a:rPr>
              <a:t>陈巴尔虎旗民政局在15个工作日内提出确认意见，对符合救助供养条件的申请及时予以确认。
确保确认工作及时、准确。</a:t>
            </a:r>
            <a:endParaRPr kumimoji="1" lang="zh-CN" altLang="en-US"/>
          </a:p>
        </p:txBody>
      </p:sp>
      <p:sp>
        <p:nvSpPr>
          <p:cNvPr id="16" name="标题 1"/>
          <p:cNvSpPr txBox="1"/>
          <p:nvPr/>
        </p:nvSpPr>
        <p:spPr>
          <a:xfrm>
            <a:off x="8422900" y="2042502"/>
            <a:ext cx="2880000" cy="824506"/>
          </a:xfrm>
          <a:prstGeom prst="rect">
            <a:avLst/>
          </a:prstGeom>
          <a:noFill/>
          <a:ln cap="sq">
            <a:noFill/>
          </a:ln>
          <a:effectLst/>
        </p:spPr>
        <p:txBody>
          <a:bodyPr vert="horz" wrap="square" lIns="0" tIns="0" rIns="0" bIns="0" rtlCol="0" anchor="b"/>
          <a:lstStyle/>
          <a:p>
            <a:pPr algn="l">
              <a:lnSpc>
                <a:spcPct val="120000"/>
              </a:lnSpc>
            </a:pPr>
            <a:r>
              <a:rPr kumimoji="1" lang="en-US" altLang="zh-CN" sz="1600">
                <a:ln w="12700">
                  <a:noFill/>
                </a:ln>
                <a:solidFill>
                  <a:srgbClr val="262626">
                    <a:alpha val="100000"/>
                  </a:srgbClr>
                </a:solidFill>
                <a:latin typeface="Source Han Sans CN Bold" panose="020B0800000000000000" charset="-122"/>
                <a:ea typeface="Source Han Sans CN Bold" panose="020B0800000000000000" charset="-122"/>
                <a:cs typeface="Source Han Sans CN Bold" panose="020B0800000000000000" charset="-122"/>
              </a:rPr>
              <a:t>终止告知</a:t>
            </a:r>
            <a:endParaRPr kumimoji="1" lang="zh-CN" altLang="en-US"/>
          </a:p>
        </p:txBody>
      </p:sp>
      <p:sp>
        <p:nvSpPr>
          <p:cNvPr id="17" name="标题 1"/>
          <p:cNvSpPr txBox="1"/>
          <p:nvPr/>
        </p:nvSpPr>
        <p:spPr>
          <a:xfrm>
            <a:off x="8422900" y="2997407"/>
            <a:ext cx="2880000" cy="2520000"/>
          </a:xfrm>
          <a:prstGeom prst="rect">
            <a:avLst/>
          </a:prstGeom>
          <a:noFill/>
          <a:ln>
            <a:noFill/>
          </a:ln>
        </p:spPr>
        <p:txBody>
          <a:bodyPr vert="horz" wrap="square" lIns="0" tIns="0" rIns="0" bIns="0" rtlCol="0" anchor="t"/>
          <a:lstStyle/>
          <a:p>
            <a:pPr algn="l">
              <a:lnSpc>
                <a:spcPct val="150000"/>
              </a:lnSpc>
            </a:pPr>
            <a:r>
              <a:rPr kumimoji="1" lang="en-US" altLang="zh-CN" sz="1400">
                <a:ln w="12700">
                  <a:noFill/>
                </a:ln>
                <a:solidFill>
                  <a:srgbClr val="262626">
                    <a:alpha val="100000"/>
                  </a:srgbClr>
                </a:solidFill>
                <a:latin typeface="Source Han Sans" panose="020B0500000000000000" charset="-122"/>
                <a:ea typeface="Source Han Sans" panose="020B0500000000000000" charset="-122"/>
                <a:cs typeface="Source Han Sans" panose="020B0500000000000000" charset="-122"/>
              </a:rPr>
              <a:t>不符合条件、不予同意的，苏木镇人民政府、国营牧场应当在作出决定3个工作日内，书面告知申请人或者其代理人并说明理由。
确保申请人知情权。</a:t>
            </a:r>
            <a:endParaRPr kumimoji="1" lang="zh-CN" altLang="en-US"/>
          </a:p>
        </p:txBody>
      </p:sp>
      <p:sp>
        <p:nvSpPr>
          <p:cNvPr id="18" name="标题 1"/>
          <p:cNvSpPr txBox="1"/>
          <p:nvPr/>
        </p:nvSpPr>
        <p:spPr>
          <a:xfrm>
            <a:off x="-324000" y="319667"/>
            <a:ext cx="648000" cy="648000"/>
          </a:xfrm>
          <a:prstGeom prst="ellipse">
            <a:avLst/>
          </a:prstGeom>
          <a:noFill/>
          <a:ln w="114300" cap="sq">
            <a:solidFill>
              <a:schemeClr val="accent1"/>
            </a:solidFill>
            <a:miter/>
          </a:ln>
        </p:spPr>
        <p:txBody>
          <a:bodyPr vert="horz" wrap="square" lIns="91440" tIns="45720" rIns="91440" bIns="45720" rtlCol="0" anchor="ctr"/>
          <a:lstStyle/>
          <a:p>
            <a:pPr algn="ctr">
              <a:lnSpc>
                <a:spcPct val="110000"/>
              </a:lnSpc>
            </a:pPr>
            <a:endParaRPr kumimoji="1" lang="zh-CN" altLang="en-US"/>
          </a:p>
        </p:txBody>
      </p:sp>
      <p:sp>
        <p:nvSpPr>
          <p:cNvPr id="19" name="标题 1"/>
          <p:cNvSpPr txBox="1"/>
          <p:nvPr/>
        </p:nvSpPr>
        <p:spPr>
          <a:xfrm>
            <a:off x="660400" y="427667"/>
            <a:ext cx="10858500" cy="432000"/>
          </a:xfrm>
          <a:prstGeom prst="rect">
            <a:avLst/>
          </a:prstGeom>
          <a:noFill/>
          <a:ln>
            <a:noFill/>
          </a:ln>
        </p:spPr>
        <p:txBody>
          <a:bodyPr vert="horz" wrap="square" lIns="0" tIns="0" rIns="0" bIns="0" rtlCol="0" anchor="ctr"/>
          <a:lstStyle/>
          <a:p>
            <a:pPr algn="l">
              <a:lnSpc>
                <a:spcPct val="110000"/>
              </a:lnSpc>
            </a:pPr>
            <a:r>
              <a:rPr kumimoji="1" lang="en-US" altLang="zh-CN" sz="3200">
                <a:ln w="12700">
                  <a:noFill/>
                </a:ln>
                <a:solidFill>
                  <a:srgbClr val="262626">
                    <a:alpha val="100000"/>
                  </a:srgbClr>
                </a:solidFill>
                <a:latin typeface="Source Han Sans CN Bold" panose="020B0800000000000000" charset="-122"/>
                <a:ea typeface="Source Han Sans CN Bold" panose="020B0800000000000000" charset="-122"/>
                <a:cs typeface="Source Han Sans CN Bold" panose="020B0800000000000000" charset="-122"/>
              </a:rPr>
              <a:t>确认程序</a:t>
            </a:r>
            <a:endParaRPr kumimoji="1" lang="zh-CN" alt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txBox="1"/>
          <p:nvPr/>
        </p:nvSpPr>
        <p:spPr>
          <a:xfrm>
            <a:off x="0" y="0"/>
            <a:ext cx="12192000" cy="6858000"/>
          </a:xfrm>
          <a:prstGeom prst="rect">
            <a:avLst/>
          </a:prstGeom>
          <a:solidFill>
            <a:schemeClr val="bg1"/>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3" name="标题 1"/>
          <p:cNvSpPr txBox="1"/>
          <p:nvPr>
            <p:custDataLst>
              <p:tags r:id="rId1"/>
            </p:custDataLst>
          </p:nvPr>
        </p:nvSpPr>
        <p:spPr>
          <a:xfrm>
            <a:off x="1708086" y="2011018"/>
            <a:ext cx="4341013" cy="1650431"/>
          </a:xfrm>
          <a:prstGeom prst="rect">
            <a:avLst/>
          </a:prstGeom>
          <a:noFill/>
          <a:ln>
            <a:noFill/>
          </a:ln>
        </p:spPr>
        <p:txBody>
          <a:bodyPr vert="horz" wrap="square" lIns="91440" tIns="45720" rIns="91440" bIns="45720" rtlCol="0" anchor="t"/>
          <a:lstStyle/>
          <a:p>
            <a:pPr algn="l">
              <a:lnSpc>
                <a:spcPct val="150000"/>
              </a:lnSpc>
            </a:pPr>
            <a:r>
              <a:rPr kumimoji="1" lang="en-US" altLang="zh-CN" sz="1400">
                <a:ln w="12700">
                  <a:noFill/>
                </a:ln>
                <a:solidFill>
                  <a:srgbClr val="262626">
                    <a:alpha val="100000"/>
                  </a:srgbClr>
                </a:solidFill>
                <a:latin typeface="Source Han Sans" panose="020B0500000000000000" charset="-122"/>
                <a:ea typeface="Source Han Sans" panose="020B0500000000000000" charset="-122"/>
                <a:cs typeface="Source Han Sans" panose="020B0500000000000000" charset="-122"/>
              </a:rPr>
              <a:t>苏木镇人民政府、国营牧场、嘎查（社区）居民委员会应当对特困人员生活自理能力进行评估。
确保评估工作责任落实到位。</a:t>
            </a:r>
            <a:endParaRPr kumimoji="1" lang="zh-CN" altLang="en-US"/>
          </a:p>
        </p:txBody>
      </p:sp>
      <p:sp>
        <p:nvSpPr>
          <p:cNvPr id="4" name="标题 1"/>
          <p:cNvSpPr txBox="1"/>
          <p:nvPr>
            <p:custDataLst>
              <p:tags r:id="rId2"/>
            </p:custDataLst>
          </p:nvPr>
        </p:nvSpPr>
        <p:spPr>
          <a:xfrm>
            <a:off x="1708086" y="1416422"/>
            <a:ext cx="4341013" cy="663196"/>
          </a:xfrm>
          <a:prstGeom prst="rect">
            <a:avLst/>
          </a:prstGeom>
          <a:noFill/>
          <a:ln>
            <a:noFill/>
          </a:ln>
        </p:spPr>
        <p:txBody>
          <a:bodyPr vert="horz" wrap="square" lIns="91440" tIns="45720" rIns="91440" bIns="45720" rtlCol="0" anchor="b"/>
          <a:lstStyle/>
          <a:p>
            <a:pPr algn="l">
              <a:lnSpc>
                <a:spcPct val="110000"/>
              </a:lnSpc>
            </a:pPr>
            <a:r>
              <a:rPr kumimoji="1" lang="en-US" altLang="zh-CN" sz="1600">
                <a:ln w="12700">
                  <a:noFill/>
                </a:ln>
                <a:solidFill>
                  <a:srgbClr val="CB8310">
                    <a:alpha val="100000"/>
                  </a:srgbClr>
                </a:solidFill>
                <a:latin typeface="Source Han Sans CN Bold" panose="020B0800000000000000" charset="-122"/>
                <a:ea typeface="Source Han Sans CN Bold" panose="020B0800000000000000" charset="-122"/>
                <a:cs typeface="Source Han Sans CN Bold" panose="020B0800000000000000" charset="-122"/>
              </a:rPr>
              <a:t>评估责任</a:t>
            </a:r>
            <a:endParaRPr kumimoji="1" lang="zh-CN" altLang="en-US"/>
          </a:p>
        </p:txBody>
      </p:sp>
      <p:sp>
        <p:nvSpPr>
          <p:cNvPr id="5" name="标题 1"/>
          <p:cNvSpPr txBox="1"/>
          <p:nvPr/>
        </p:nvSpPr>
        <p:spPr>
          <a:xfrm>
            <a:off x="1708086" y="4140769"/>
            <a:ext cx="4341013" cy="1650431"/>
          </a:xfrm>
          <a:prstGeom prst="rect">
            <a:avLst/>
          </a:prstGeom>
          <a:noFill/>
          <a:ln>
            <a:noFill/>
          </a:ln>
        </p:spPr>
        <p:txBody>
          <a:bodyPr vert="horz" wrap="square" lIns="91440" tIns="45720" rIns="91440" bIns="45720" rtlCol="0" anchor="t"/>
          <a:lstStyle/>
          <a:p>
            <a:pPr algn="l">
              <a:lnSpc>
                <a:spcPct val="150000"/>
              </a:lnSpc>
            </a:pPr>
            <a:r>
              <a:rPr kumimoji="1" lang="en-US" altLang="zh-CN" sz="1400">
                <a:ln w="12700">
                  <a:noFill/>
                </a:ln>
                <a:solidFill>
                  <a:srgbClr val="262626">
                    <a:alpha val="100000"/>
                  </a:srgbClr>
                </a:solidFill>
                <a:latin typeface="Source Han Sans" panose="020B0500000000000000" charset="-122"/>
                <a:ea typeface="Source Han Sans" panose="020B0500000000000000" charset="-122"/>
                <a:cs typeface="Source Han Sans" panose="020B0500000000000000" charset="-122"/>
              </a:rPr>
              <a:t>根据评估结果，确定特困人员应当享受的照料护理标准档次。
确保评估结果与实际相符。</a:t>
            </a:r>
            <a:endParaRPr kumimoji="1" lang="zh-CN" altLang="en-US"/>
          </a:p>
        </p:txBody>
      </p:sp>
      <p:sp>
        <p:nvSpPr>
          <p:cNvPr id="6" name="标题 1"/>
          <p:cNvSpPr txBox="1"/>
          <p:nvPr/>
        </p:nvSpPr>
        <p:spPr>
          <a:xfrm>
            <a:off x="1708086" y="3562350"/>
            <a:ext cx="4341013" cy="663196"/>
          </a:xfrm>
          <a:prstGeom prst="rect">
            <a:avLst/>
          </a:prstGeom>
          <a:noFill/>
          <a:ln>
            <a:noFill/>
          </a:ln>
        </p:spPr>
        <p:txBody>
          <a:bodyPr vert="horz" wrap="square" lIns="91440" tIns="45720" rIns="91440" bIns="45720" rtlCol="0" anchor="b"/>
          <a:lstStyle/>
          <a:p>
            <a:pPr algn="l">
              <a:lnSpc>
                <a:spcPct val="110000"/>
              </a:lnSpc>
            </a:pPr>
            <a:r>
              <a:rPr kumimoji="1" lang="en-US" altLang="zh-CN" sz="1600">
                <a:ln w="12700">
                  <a:noFill/>
                </a:ln>
                <a:solidFill>
                  <a:srgbClr val="740000">
                    <a:alpha val="100000"/>
                  </a:srgbClr>
                </a:solidFill>
                <a:latin typeface="Source Han Sans CN Bold" panose="020B0800000000000000" charset="-122"/>
                <a:ea typeface="Source Han Sans CN Bold" panose="020B0800000000000000" charset="-122"/>
                <a:cs typeface="Source Han Sans CN Bold" panose="020B0800000000000000" charset="-122"/>
              </a:rPr>
              <a:t>评估结果</a:t>
            </a:r>
            <a:endParaRPr kumimoji="1" lang="zh-CN" altLang="en-US"/>
          </a:p>
        </p:txBody>
      </p:sp>
      <p:sp>
        <p:nvSpPr>
          <p:cNvPr id="7" name="标题 1"/>
          <p:cNvSpPr txBox="1"/>
          <p:nvPr>
            <p:custDataLst>
              <p:tags r:id="rId3"/>
            </p:custDataLst>
          </p:nvPr>
        </p:nvSpPr>
        <p:spPr>
          <a:xfrm>
            <a:off x="7177886" y="2004883"/>
            <a:ext cx="4341013" cy="1650431"/>
          </a:xfrm>
          <a:prstGeom prst="rect">
            <a:avLst/>
          </a:prstGeom>
          <a:noFill/>
          <a:ln>
            <a:noFill/>
          </a:ln>
        </p:spPr>
        <p:txBody>
          <a:bodyPr vert="horz" wrap="square" lIns="91440" tIns="45720" rIns="91440" bIns="45720" rtlCol="0" anchor="t"/>
          <a:lstStyle/>
          <a:p>
            <a:pPr algn="l">
              <a:lnSpc>
                <a:spcPct val="150000"/>
              </a:lnSpc>
            </a:pPr>
            <a:r>
              <a:rPr kumimoji="1" lang="en-US" altLang="zh-CN" sz="1400">
                <a:ln w="12700">
                  <a:noFill/>
                </a:ln>
                <a:solidFill>
                  <a:srgbClr val="262626">
                    <a:alpha val="100000"/>
                  </a:srgbClr>
                </a:solidFill>
                <a:latin typeface="Source Han Sans" panose="020B0500000000000000" charset="-122"/>
                <a:ea typeface="Source Han Sans" panose="020B0500000000000000" charset="-122"/>
                <a:cs typeface="Source Han Sans" panose="020B0500000000000000" charset="-122"/>
              </a:rPr>
              <a:t>依据自主吃饭、穿衣、上下床、如厕、行走、洗澡等6项指标综合评估。
确保评估标准科学、合理。</a:t>
            </a:r>
            <a:endParaRPr kumimoji="1" lang="zh-CN" altLang="en-US"/>
          </a:p>
        </p:txBody>
      </p:sp>
      <p:sp>
        <p:nvSpPr>
          <p:cNvPr id="8" name="标题 1"/>
          <p:cNvSpPr txBox="1"/>
          <p:nvPr>
            <p:custDataLst>
              <p:tags r:id="rId4"/>
            </p:custDataLst>
          </p:nvPr>
        </p:nvSpPr>
        <p:spPr>
          <a:xfrm>
            <a:off x="7177885" y="1410287"/>
            <a:ext cx="4341013" cy="663196"/>
          </a:xfrm>
          <a:prstGeom prst="rect">
            <a:avLst/>
          </a:prstGeom>
          <a:noFill/>
          <a:ln>
            <a:noFill/>
          </a:ln>
        </p:spPr>
        <p:txBody>
          <a:bodyPr vert="horz" wrap="square" lIns="91440" tIns="45720" rIns="91440" bIns="45720" rtlCol="0" anchor="b"/>
          <a:lstStyle/>
          <a:p>
            <a:pPr algn="l">
              <a:lnSpc>
                <a:spcPct val="110000"/>
              </a:lnSpc>
            </a:pPr>
            <a:r>
              <a:rPr kumimoji="1" lang="en-US" altLang="zh-CN" sz="1600">
                <a:ln w="12700">
                  <a:noFill/>
                </a:ln>
                <a:solidFill>
                  <a:srgbClr val="740000">
                    <a:alpha val="100000"/>
                  </a:srgbClr>
                </a:solidFill>
                <a:latin typeface="Source Han Sans CN Bold" panose="020B0800000000000000" charset="-122"/>
                <a:ea typeface="Source Han Sans CN Bold" panose="020B0800000000000000" charset="-122"/>
                <a:cs typeface="Source Han Sans CN Bold" panose="020B0800000000000000" charset="-122"/>
              </a:rPr>
              <a:t>评估依据</a:t>
            </a:r>
            <a:endParaRPr kumimoji="1" lang="zh-CN" altLang="en-US"/>
          </a:p>
        </p:txBody>
      </p:sp>
      <p:sp>
        <p:nvSpPr>
          <p:cNvPr id="9" name="标题 1"/>
          <p:cNvSpPr txBox="1"/>
          <p:nvPr>
            <p:custDataLst>
              <p:tags r:id="rId5"/>
            </p:custDataLst>
          </p:nvPr>
        </p:nvSpPr>
        <p:spPr>
          <a:xfrm rot="18812611">
            <a:off x="820965" y="1741610"/>
            <a:ext cx="686901" cy="686901"/>
          </a:xfrm>
          <a:prstGeom prst="roundRect">
            <a:avLst>
              <a:gd name="adj" fmla="val 15190"/>
            </a:avLst>
          </a:prstGeom>
          <a:solidFill>
            <a:schemeClr val="accent1"/>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10" name="标题 1"/>
          <p:cNvSpPr txBox="1"/>
          <p:nvPr>
            <p:custDataLst>
              <p:tags r:id="rId6"/>
            </p:custDataLst>
          </p:nvPr>
        </p:nvSpPr>
        <p:spPr>
          <a:xfrm>
            <a:off x="979895" y="1885180"/>
            <a:ext cx="369041" cy="399761"/>
          </a:xfrm>
          <a:custGeom>
            <a:avLst/>
            <a:gdLst>
              <a:gd name="connsiteX0" fmla="*/ 332293 w 664672"/>
              <a:gd name="connsiteY0" fmla="*/ 387672 h 720001"/>
              <a:gd name="connsiteX1" fmla="*/ 660804 w 664672"/>
              <a:gd name="connsiteY1" fmla="*/ 598902 h 720001"/>
              <a:gd name="connsiteX2" fmla="*/ 563560 w 664672"/>
              <a:gd name="connsiteY2" fmla="*/ 720001 h 720001"/>
              <a:gd name="connsiteX3" fmla="*/ 101112 w 664672"/>
              <a:gd name="connsiteY3" fmla="*/ 720001 h 720001"/>
              <a:gd name="connsiteX4" fmla="*/ 3868 w 664672"/>
              <a:gd name="connsiteY4" fmla="*/ 598902 h 720001"/>
              <a:gd name="connsiteX5" fmla="*/ 332293 w 664672"/>
              <a:gd name="connsiteY5" fmla="*/ 387672 h 720001"/>
              <a:gd name="connsiteX6" fmla="*/ 332293 w 664672"/>
              <a:gd name="connsiteY6" fmla="*/ 0 h 720001"/>
              <a:gd name="connsiteX7" fmla="*/ 509517 w 664672"/>
              <a:gd name="connsiteY7" fmla="*/ 177224 h 720001"/>
              <a:gd name="connsiteX8" fmla="*/ 332293 w 664672"/>
              <a:gd name="connsiteY8" fmla="*/ 354448 h 720001"/>
              <a:gd name="connsiteX9" fmla="*/ 155069 w 664672"/>
              <a:gd name="connsiteY9" fmla="*/ 177224 h 720001"/>
              <a:gd name="connsiteX10" fmla="*/ 332293 w 664672"/>
              <a:gd name="connsiteY10" fmla="*/ 0 h 720001"/>
            </a:gdLst>
            <a:ahLst/>
            <a:cxnLst/>
            <a:rect l="l" t="t" r="r" b="b"/>
            <a:pathLst>
              <a:path w="664672" h="720001">
                <a:moveTo>
                  <a:pt x="332293" y="387672"/>
                </a:moveTo>
                <a:cubicBezTo>
                  <a:pt x="550549" y="387672"/>
                  <a:pt x="628448" y="491162"/>
                  <a:pt x="660804" y="598902"/>
                </a:cubicBezTo>
                <a:cubicBezTo>
                  <a:pt x="679021" y="659624"/>
                  <a:pt x="630616" y="720001"/>
                  <a:pt x="563560" y="720001"/>
                </a:cubicBezTo>
                <a:lnTo>
                  <a:pt x="101112" y="720001"/>
                </a:lnTo>
                <a:cubicBezTo>
                  <a:pt x="34057" y="720001"/>
                  <a:pt x="-14348" y="659624"/>
                  <a:pt x="3868" y="598902"/>
                </a:cubicBezTo>
                <a:cubicBezTo>
                  <a:pt x="36138" y="491162"/>
                  <a:pt x="114037" y="387672"/>
                  <a:pt x="332293" y="387672"/>
                </a:cubicBezTo>
                <a:close/>
                <a:moveTo>
                  <a:pt x="332293" y="0"/>
                </a:moveTo>
                <a:cubicBezTo>
                  <a:pt x="430230" y="0"/>
                  <a:pt x="509604" y="79287"/>
                  <a:pt x="509517" y="177224"/>
                </a:cubicBezTo>
                <a:cubicBezTo>
                  <a:pt x="509517" y="275074"/>
                  <a:pt x="430144" y="354448"/>
                  <a:pt x="332293" y="354448"/>
                </a:cubicBezTo>
                <a:cubicBezTo>
                  <a:pt x="234442" y="354448"/>
                  <a:pt x="155069" y="275074"/>
                  <a:pt x="155069" y="177224"/>
                </a:cubicBezTo>
                <a:cubicBezTo>
                  <a:pt x="155069" y="79287"/>
                  <a:pt x="234442" y="0"/>
                  <a:pt x="332293" y="0"/>
                </a:cubicBezTo>
                <a:close/>
              </a:path>
            </a:pathLst>
          </a:custGeom>
          <a:solidFill>
            <a:schemeClr val="bg1"/>
          </a:solidFill>
          <a:ln w="1860" cap="flat">
            <a:noFill/>
            <a:miter/>
          </a:ln>
        </p:spPr>
        <p:txBody>
          <a:bodyPr vert="horz" wrap="square" lIns="91440" tIns="45720" rIns="91440" bIns="45720" rtlCol="0" anchor="ctr"/>
          <a:lstStyle/>
          <a:p>
            <a:pPr algn="l">
              <a:lnSpc>
                <a:spcPct val="110000"/>
              </a:lnSpc>
            </a:pPr>
            <a:endParaRPr kumimoji="1" lang="zh-CN" altLang="en-US"/>
          </a:p>
        </p:txBody>
      </p:sp>
      <p:sp>
        <p:nvSpPr>
          <p:cNvPr id="11" name="标题 1"/>
          <p:cNvSpPr txBox="1"/>
          <p:nvPr/>
        </p:nvSpPr>
        <p:spPr>
          <a:xfrm rot="18812611">
            <a:off x="800242" y="3844637"/>
            <a:ext cx="686901" cy="686901"/>
          </a:xfrm>
          <a:prstGeom prst="roundRect">
            <a:avLst>
              <a:gd name="adj" fmla="val 15190"/>
            </a:avLst>
          </a:prstGeom>
          <a:solidFill>
            <a:schemeClr val="accent2"/>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12" name="标题 1"/>
          <p:cNvSpPr txBox="1"/>
          <p:nvPr>
            <p:custDataLst>
              <p:tags r:id="rId7"/>
            </p:custDataLst>
          </p:nvPr>
        </p:nvSpPr>
        <p:spPr>
          <a:xfrm rot="18812611">
            <a:off x="6278099" y="1741610"/>
            <a:ext cx="686901" cy="686901"/>
          </a:xfrm>
          <a:prstGeom prst="roundRect">
            <a:avLst>
              <a:gd name="adj" fmla="val 15190"/>
            </a:avLst>
          </a:prstGeom>
          <a:solidFill>
            <a:schemeClr val="accent2"/>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13" name="标题 1"/>
          <p:cNvSpPr txBox="1"/>
          <p:nvPr/>
        </p:nvSpPr>
        <p:spPr>
          <a:xfrm>
            <a:off x="992602" y="4015538"/>
            <a:ext cx="302180" cy="345099"/>
          </a:xfrm>
          <a:custGeom>
            <a:avLst/>
            <a:gdLst>
              <a:gd name="connsiteX0" fmla="*/ 361901 w 630455"/>
              <a:gd name="connsiteY0" fmla="*/ 82589 h 720001"/>
              <a:gd name="connsiteX1" fmla="*/ 361901 w 630455"/>
              <a:gd name="connsiteY1" fmla="*/ 203034 h 720001"/>
              <a:gd name="connsiteX2" fmla="*/ 427179 w 630455"/>
              <a:gd name="connsiteY2" fmla="*/ 268312 h 720001"/>
              <a:gd name="connsiteX3" fmla="*/ 547624 w 630455"/>
              <a:gd name="connsiteY3" fmla="*/ 268312 h 720001"/>
              <a:gd name="connsiteX4" fmla="*/ 113812 w 630455"/>
              <a:gd name="connsiteY4" fmla="*/ 0 h 720001"/>
              <a:gd name="connsiteX5" fmla="*/ 338847 w 630455"/>
              <a:gd name="connsiteY5" fmla="*/ 0 h 720001"/>
              <a:gd name="connsiteX6" fmla="*/ 340465 w 630455"/>
              <a:gd name="connsiteY6" fmla="*/ 162 h 720001"/>
              <a:gd name="connsiteX7" fmla="*/ 340789 w 630455"/>
              <a:gd name="connsiteY7" fmla="*/ 162 h 720001"/>
              <a:gd name="connsiteX8" fmla="*/ 344106 w 630455"/>
              <a:gd name="connsiteY8" fmla="*/ 809 h 720001"/>
              <a:gd name="connsiteX9" fmla="*/ 344186 w 630455"/>
              <a:gd name="connsiteY9" fmla="*/ 809 h 720001"/>
              <a:gd name="connsiteX10" fmla="*/ 347422 w 630455"/>
              <a:gd name="connsiteY10" fmla="*/ 1942 h 720001"/>
              <a:gd name="connsiteX11" fmla="*/ 347503 w 630455"/>
              <a:gd name="connsiteY11" fmla="*/ 1942 h 720001"/>
              <a:gd name="connsiteX12" fmla="*/ 349040 w 630455"/>
              <a:gd name="connsiteY12" fmla="*/ 2670 h 720001"/>
              <a:gd name="connsiteX13" fmla="*/ 349121 w 630455"/>
              <a:gd name="connsiteY13" fmla="*/ 2670 h 720001"/>
              <a:gd name="connsiteX14" fmla="*/ 350576 w 630455"/>
              <a:gd name="connsiteY14" fmla="*/ 3479 h 720001"/>
              <a:gd name="connsiteX15" fmla="*/ 350819 w 630455"/>
              <a:gd name="connsiteY15" fmla="*/ 3640 h 720001"/>
              <a:gd name="connsiteX16" fmla="*/ 352033 w 630455"/>
              <a:gd name="connsiteY16" fmla="*/ 4449 h 720001"/>
              <a:gd name="connsiteX17" fmla="*/ 352194 w 630455"/>
              <a:gd name="connsiteY17" fmla="*/ 4530 h 720001"/>
              <a:gd name="connsiteX18" fmla="*/ 353408 w 630455"/>
              <a:gd name="connsiteY18" fmla="*/ 5501 h 720001"/>
              <a:gd name="connsiteX19" fmla="*/ 353651 w 630455"/>
              <a:gd name="connsiteY19" fmla="*/ 5743 h 720001"/>
              <a:gd name="connsiteX20" fmla="*/ 354864 w 630455"/>
              <a:gd name="connsiteY20" fmla="*/ 6876 h 720001"/>
              <a:gd name="connsiteX21" fmla="*/ 623418 w 630455"/>
              <a:gd name="connsiteY21" fmla="*/ 275430 h 720001"/>
              <a:gd name="connsiteX22" fmla="*/ 624551 w 630455"/>
              <a:gd name="connsiteY22" fmla="*/ 276643 h 720001"/>
              <a:gd name="connsiteX23" fmla="*/ 624793 w 630455"/>
              <a:gd name="connsiteY23" fmla="*/ 276886 h 720001"/>
              <a:gd name="connsiteX24" fmla="*/ 625764 w 630455"/>
              <a:gd name="connsiteY24" fmla="*/ 278180 h 720001"/>
              <a:gd name="connsiteX25" fmla="*/ 625845 w 630455"/>
              <a:gd name="connsiteY25" fmla="*/ 278342 h 720001"/>
              <a:gd name="connsiteX26" fmla="*/ 626734 w 630455"/>
              <a:gd name="connsiteY26" fmla="*/ 279637 h 720001"/>
              <a:gd name="connsiteX27" fmla="*/ 626896 w 630455"/>
              <a:gd name="connsiteY27" fmla="*/ 279798 h 720001"/>
              <a:gd name="connsiteX28" fmla="*/ 627705 w 630455"/>
              <a:gd name="connsiteY28" fmla="*/ 281254 h 720001"/>
              <a:gd name="connsiteX29" fmla="*/ 628433 w 630455"/>
              <a:gd name="connsiteY29" fmla="*/ 282791 h 720001"/>
              <a:gd name="connsiteX30" fmla="*/ 629646 w 630455"/>
              <a:gd name="connsiteY30" fmla="*/ 286107 h 720001"/>
              <a:gd name="connsiteX31" fmla="*/ 630293 w 630455"/>
              <a:gd name="connsiteY31" fmla="*/ 289424 h 720001"/>
              <a:gd name="connsiteX32" fmla="*/ 630293 w 630455"/>
              <a:gd name="connsiteY32" fmla="*/ 289667 h 720001"/>
              <a:gd name="connsiteX33" fmla="*/ 630455 w 630455"/>
              <a:gd name="connsiteY33" fmla="*/ 291285 h 720001"/>
              <a:gd name="connsiteX34" fmla="*/ 630455 w 630455"/>
              <a:gd name="connsiteY34" fmla="*/ 292579 h 720001"/>
              <a:gd name="connsiteX35" fmla="*/ 630455 w 630455"/>
              <a:gd name="connsiteY35" fmla="*/ 606189 h 720001"/>
              <a:gd name="connsiteX36" fmla="*/ 516644 w 630455"/>
              <a:gd name="connsiteY36" fmla="*/ 720001 h 720001"/>
              <a:gd name="connsiteX37" fmla="*/ 113812 w 630455"/>
              <a:gd name="connsiteY37" fmla="*/ 720001 h 720001"/>
              <a:gd name="connsiteX38" fmla="*/ 0 w 630455"/>
              <a:gd name="connsiteY38" fmla="*/ 606189 h 720001"/>
              <a:gd name="connsiteX39" fmla="*/ 0 w 630455"/>
              <a:gd name="connsiteY39" fmla="*/ 113812 h 720001"/>
              <a:gd name="connsiteX40" fmla="*/ 113812 w 630455"/>
              <a:gd name="connsiteY40" fmla="*/ 0 h 720001"/>
            </a:gdLst>
            <a:ahLst/>
            <a:cxnLst/>
            <a:rect l="l" t="t" r="r" b="b"/>
            <a:pathLst>
              <a:path w="630455" h="720001">
                <a:moveTo>
                  <a:pt x="361901" y="82589"/>
                </a:moveTo>
                <a:lnTo>
                  <a:pt x="361901" y="203034"/>
                </a:lnTo>
                <a:cubicBezTo>
                  <a:pt x="361901" y="239030"/>
                  <a:pt x="391183" y="268312"/>
                  <a:pt x="427179" y="268312"/>
                </a:cubicBezTo>
                <a:lnTo>
                  <a:pt x="547624" y="268312"/>
                </a:lnTo>
                <a:close/>
                <a:moveTo>
                  <a:pt x="113812" y="0"/>
                </a:moveTo>
                <a:lnTo>
                  <a:pt x="338847" y="0"/>
                </a:lnTo>
                <a:cubicBezTo>
                  <a:pt x="339414" y="81"/>
                  <a:pt x="339899" y="81"/>
                  <a:pt x="340465" y="162"/>
                </a:cubicBezTo>
                <a:lnTo>
                  <a:pt x="340789" y="162"/>
                </a:lnTo>
                <a:cubicBezTo>
                  <a:pt x="341922" y="324"/>
                  <a:pt x="343054" y="485"/>
                  <a:pt x="344106" y="809"/>
                </a:cubicBezTo>
                <a:lnTo>
                  <a:pt x="344186" y="809"/>
                </a:lnTo>
                <a:cubicBezTo>
                  <a:pt x="345238" y="1052"/>
                  <a:pt x="346371" y="1456"/>
                  <a:pt x="347422" y="1942"/>
                </a:cubicBezTo>
                <a:lnTo>
                  <a:pt x="347503" y="1942"/>
                </a:lnTo>
                <a:cubicBezTo>
                  <a:pt x="348069" y="2184"/>
                  <a:pt x="348555" y="2427"/>
                  <a:pt x="349040" y="2670"/>
                </a:cubicBezTo>
                <a:lnTo>
                  <a:pt x="349121" y="2670"/>
                </a:lnTo>
                <a:cubicBezTo>
                  <a:pt x="349606" y="2912"/>
                  <a:pt x="350091" y="3155"/>
                  <a:pt x="350576" y="3479"/>
                </a:cubicBezTo>
                <a:cubicBezTo>
                  <a:pt x="350657" y="3560"/>
                  <a:pt x="350739" y="3560"/>
                  <a:pt x="350819" y="3640"/>
                </a:cubicBezTo>
                <a:cubicBezTo>
                  <a:pt x="351224" y="3883"/>
                  <a:pt x="351628" y="4126"/>
                  <a:pt x="352033" y="4449"/>
                </a:cubicBezTo>
                <a:cubicBezTo>
                  <a:pt x="352113" y="4449"/>
                  <a:pt x="352113" y="4530"/>
                  <a:pt x="352194" y="4530"/>
                </a:cubicBezTo>
                <a:lnTo>
                  <a:pt x="353408" y="5501"/>
                </a:lnTo>
                <a:lnTo>
                  <a:pt x="353651" y="5743"/>
                </a:lnTo>
                <a:cubicBezTo>
                  <a:pt x="354055" y="6148"/>
                  <a:pt x="354459" y="6472"/>
                  <a:pt x="354864" y="6876"/>
                </a:cubicBezTo>
                <a:lnTo>
                  <a:pt x="623418" y="275430"/>
                </a:lnTo>
                <a:cubicBezTo>
                  <a:pt x="623822" y="275835"/>
                  <a:pt x="624227" y="276239"/>
                  <a:pt x="624551" y="276643"/>
                </a:cubicBezTo>
                <a:lnTo>
                  <a:pt x="624793" y="276886"/>
                </a:lnTo>
                <a:cubicBezTo>
                  <a:pt x="625117" y="277291"/>
                  <a:pt x="625440" y="277776"/>
                  <a:pt x="625764" y="278180"/>
                </a:cubicBezTo>
                <a:cubicBezTo>
                  <a:pt x="625764" y="278261"/>
                  <a:pt x="625845" y="278342"/>
                  <a:pt x="625845" y="278342"/>
                </a:cubicBezTo>
                <a:cubicBezTo>
                  <a:pt x="626168" y="278747"/>
                  <a:pt x="626491" y="279232"/>
                  <a:pt x="626734" y="279637"/>
                </a:cubicBezTo>
                <a:cubicBezTo>
                  <a:pt x="626815" y="279637"/>
                  <a:pt x="626815" y="279717"/>
                  <a:pt x="626896" y="279798"/>
                </a:cubicBezTo>
                <a:cubicBezTo>
                  <a:pt x="627139" y="280284"/>
                  <a:pt x="627462" y="280769"/>
                  <a:pt x="627705" y="281254"/>
                </a:cubicBezTo>
                <a:cubicBezTo>
                  <a:pt x="627948" y="281739"/>
                  <a:pt x="628190" y="282225"/>
                  <a:pt x="628433" y="282791"/>
                </a:cubicBezTo>
                <a:cubicBezTo>
                  <a:pt x="628918" y="283843"/>
                  <a:pt x="629323" y="284975"/>
                  <a:pt x="629646" y="286107"/>
                </a:cubicBezTo>
                <a:cubicBezTo>
                  <a:pt x="629889" y="287159"/>
                  <a:pt x="630132" y="288291"/>
                  <a:pt x="630293" y="289424"/>
                </a:cubicBezTo>
                <a:lnTo>
                  <a:pt x="630293" y="289667"/>
                </a:lnTo>
                <a:cubicBezTo>
                  <a:pt x="630374" y="290152"/>
                  <a:pt x="630455" y="290718"/>
                  <a:pt x="630455" y="291285"/>
                </a:cubicBezTo>
                <a:lnTo>
                  <a:pt x="630455" y="292579"/>
                </a:lnTo>
                <a:lnTo>
                  <a:pt x="630455" y="606189"/>
                </a:lnTo>
                <a:cubicBezTo>
                  <a:pt x="630455" y="668959"/>
                  <a:pt x="579414" y="720001"/>
                  <a:pt x="516644" y="720001"/>
                </a:cubicBezTo>
                <a:lnTo>
                  <a:pt x="113812" y="720001"/>
                </a:lnTo>
                <a:cubicBezTo>
                  <a:pt x="51042" y="720001"/>
                  <a:pt x="0" y="668959"/>
                  <a:pt x="0" y="606189"/>
                </a:cubicBezTo>
                <a:lnTo>
                  <a:pt x="0" y="113812"/>
                </a:lnTo>
                <a:cubicBezTo>
                  <a:pt x="0" y="51042"/>
                  <a:pt x="51042" y="0"/>
                  <a:pt x="113812" y="0"/>
                </a:cubicBezTo>
                <a:close/>
              </a:path>
            </a:pathLst>
          </a:custGeom>
          <a:solidFill>
            <a:schemeClr val="bg1"/>
          </a:solidFill>
          <a:ln w="1860" cap="flat">
            <a:noFill/>
            <a:miter/>
          </a:ln>
        </p:spPr>
        <p:txBody>
          <a:bodyPr vert="horz" wrap="square" lIns="91440" tIns="45720" rIns="91440" bIns="45720" rtlCol="0" anchor="ctr"/>
          <a:lstStyle/>
          <a:p>
            <a:pPr algn="l">
              <a:lnSpc>
                <a:spcPct val="110000"/>
              </a:lnSpc>
            </a:pPr>
            <a:endParaRPr kumimoji="1" lang="zh-CN" altLang="en-US"/>
          </a:p>
        </p:txBody>
      </p:sp>
      <p:sp>
        <p:nvSpPr>
          <p:cNvPr id="14" name="标题 1"/>
          <p:cNvSpPr txBox="1"/>
          <p:nvPr>
            <p:custDataLst>
              <p:tags r:id="rId8"/>
            </p:custDataLst>
          </p:nvPr>
        </p:nvSpPr>
        <p:spPr>
          <a:xfrm>
            <a:off x="6433233" y="1914329"/>
            <a:ext cx="376633" cy="341462"/>
          </a:xfrm>
          <a:custGeom>
            <a:avLst/>
            <a:gdLst>
              <a:gd name="connsiteX0" fmla="*/ 31770 w 794163"/>
              <a:gd name="connsiteY0" fmla="*/ 656460 h 720001"/>
              <a:gd name="connsiteX1" fmla="*/ 762297 w 794163"/>
              <a:gd name="connsiteY1" fmla="*/ 656460 h 720001"/>
              <a:gd name="connsiteX2" fmla="*/ 794163 w 794163"/>
              <a:gd name="connsiteY2" fmla="*/ 688230 h 720001"/>
              <a:gd name="connsiteX3" fmla="*/ 762392 w 794163"/>
              <a:gd name="connsiteY3" fmla="*/ 720001 h 720001"/>
              <a:gd name="connsiteX4" fmla="*/ 31770 w 794163"/>
              <a:gd name="connsiteY4" fmla="*/ 720001 h 720001"/>
              <a:gd name="connsiteX5" fmla="*/ 0 w 794163"/>
              <a:gd name="connsiteY5" fmla="*/ 688230 h 720001"/>
              <a:gd name="connsiteX6" fmla="*/ 31770 w 794163"/>
              <a:gd name="connsiteY6" fmla="*/ 656460 h 720001"/>
              <a:gd name="connsiteX7" fmla="*/ 613493 w 794163"/>
              <a:gd name="connsiteY7" fmla="*/ 317608 h 720001"/>
              <a:gd name="connsiteX8" fmla="*/ 710048 w 794163"/>
              <a:gd name="connsiteY8" fmla="*/ 317608 h 720001"/>
              <a:gd name="connsiteX9" fmla="*/ 767655 w 794163"/>
              <a:gd name="connsiteY9" fmla="*/ 375216 h 720001"/>
              <a:gd name="connsiteX10" fmla="*/ 767655 w 794163"/>
              <a:gd name="connsiteY10" fmla="*/ 524689 h 720001"/>
              <a:gd name="connsiteX11" fmla="*/ 710048 w 794163"/>
              <a:gd name="connsiteY11" fmla="*/ 582297 h 720001"/>
              <a:gd name="connsiteX12" fmla="*/ 613493 w 794163"/>
              <a:gd name="connsiteY12" fmla="*/ 582297 h 720001"/>
              <a:gd name="connsiteX13" fmla="*/ 555885 w 794163"/>
              <a:gd name="connsiteY13" fmla="*/ 524689 h 720001"/>
              <a:gd name="connsiteX14" fmla="*/ 555885 w 794163"/>
              <a:gd name="connsiteY14" fmla="*/ 375216 h 720001"/>
              <a:gd name="connsiteX15" fmla="*/ 613493 w 794163"/>
              <a:gd name="connsiteY15" fmla="*/ 317608 h 720001"/>
              <a:gd name="connsiteX16" fmla="*/ 84019 w 794163"/>
              <a:gd name="connsiteY16" fmla="*/ 211770 h 720001"/>
              <a:gd name="connsiteX17" fmla="*/ 180574 w 794163"/>
              <a:gd name="connsiteY17" fmla="*/ 211770 h 720001"/>
              <a:gd name="connsiteX18" fmla="*/ 238182 w 794163"/>
              <a:gd name="connsiteY18" fmla="*/ 269282 h 720001"/>
              <a:gd name="connsiteX19" fmla="*/ 238182 w 794163"/>
              <a:gd name="connsiteY19" fmla="*/ 524785 h 720001"/>
              <a:gd name="connsiteX20" fmla="*/ 180574 w 794163"/>
              <a:gd name="connsiteY20" fmla="*/ 582393 h 720001"/>
              <a:gd name="connsiteX21" fmla="*/ 84019 w 794163"/>
              <a:gd name="connsiteY21" fmla="*/ 582393 h 720001"/>
              <a:gd name="connsiteX22" fmla="*/ 26411 w 794163"/>
              <a:gd name="connsiteY22" fmla="*/ 524785 h 720001"/>
              <a:gd name="connsiteX23" fmla="*/ 26411 w 794163"/>
              <a:gd name="connsiteY23" fmla="*/ 269378 h 720001"/>
              <a:gd name="connsiteX24" fmla="*/ 84019 w 794163"/>
              <a:gd name="connsiteY24" fmla="*/ 211770 h 720001"/>
              <a:gd name="connsiteX25" fmla="*/ 348708 w 794163"/>
              <a:gd name="connsiteY25" fmla="*/ 0 h 720001"/>
              <a:gd name="connsiteX26" fmla="*/ 445359 w 794163"/>
              <a:gd name="connsiteY26" fmla="*/ 0 h 720001"/>
              <a:gd name="connsiteX27" fmla="*/ 502871 w 794163"/>
              <a:gd name="connsiteY27" fmla="*/ 57607 h 720001"/>
              <a:gd name="connsiteX28" fmla="*/ 502871 w 794163"/>
              <a:gd name="connsiteY28" fmla="*/ 524785 h 720001"/>
              <a:gd name="connsiteX29" fmla="*/ 445263 w 794163"/>
              <a:gd name="connsiteY29" fmla="*/ 582393 h 720001"/>
              <a:gd name="connsiteX30" fmla="*/ 348708 w 794163"/>
              <a:gd name="connsiteY30" fmla="*/ 582393 h 720001"/>
              <a:gd name="connsiteX31" fmla="*/ 291100 w 794163"/>
              <a:gd name="connsiteY31" fmla="*/ 524785 h 720001"/>
              <a:gd name="connsiteX32" fmla="*/ 291100 w 794163"/>
              <a:gd name="connsiteY32" fmla="*/ 57607 h 720001"/>
              <a:gd name="connsiteX33" fmla="*/ 348708 w 794163"/>
              <a:gd name="connsiteY33" fmla="*/ 0 h 720001"/>
            </a:gdLst>
            <a:ahLst/>
            <a:cxnLst/>
            <a:rect l="l" t="t" r="r" b="b"/>
            <a:pathLst>
              <a:path w="794163" h="720001">
                <a:moveTo>
                  <a:pt x="31770" y="656460"/>
                </a:moveTo>
                <a:lnTo>
                  <a:pt x="762297" y="656460"/>
                </a:lnTo>
                <a:cubicBezTo>
                  <a:pt x="779904" y="656460"/>
                  <a:pt x="794067" y="670622"/>
                  <a:pt x="794163" y="688230"/>
                </a:cubicBezTo>
                <a:cubicBezTo>
                  <a:pt x="794163" y="705742"/>
                  <a:pt x="779904" y="720001"/>
                  <a:pt x="762392" y="720001"/>
                </a:cubicBezTo>
                <a:lnTo>
                  <a:pt x="31770" y="720001"/>
                </a:lnTo>
                <a:cubicBezTo>
                  <a:pt x="14258" y="720001"/>
                  <a:pt x="0" y="705742"/>
                  <a:pt x="0" y="688230"/>
                </a:cubicBezTo>
                <a:cubicBezTo>
                  <a:pt x="0" y="670718"/>
                  <a:pt x="14258" y="656460"/>
                  <a:pt x="31770" y="656460"/>
                </a:cubicBezTo>
                <a:close/>
                <a:moveTo>
                  <a:pt x="613493" y="317608"/>
                </a:moveTo>
                <a:lnTo>
                  <a:pt x="710048" y="317608"/>
                </a:lnTo>
                <a:cubicBezTo>
                  <a:pt x="741818" y="317608"/>
                  <a:pt x="767655" y="343445"/>
                  <a:pt x="767655" y="375216"/>
                </a:cubicBezTo>
                <a:lnTo>
                  <a:pt x="767655" y="524689"/>
                </a:lnTo>
                <a:cubicBezTo>
                  <a:pt x="767655" y="556364"/>
                  <a:pt x="741723" y="582297"/>
                  <a:pt x="710048" y="582297"/>
                </a:cubicBezTo>
                <a:lnTo>
                  <a:pt x="613493" y="582297"/>
                </a:lnTo>
                <a:cubicBezTo>
                  <a:pt x="581818" y="582297"/>
                  <a:pt x="555885" y="556364"/>
                  <a:pt x="555885" y="524689"/>
                </a:cubicBezTo>
                <a:lnTo>
                  <a:pt x="555885" y="375216"/>
                </a:lnTo>
                <a:cubicBezTo>
                  <a:pt x="555885" y="343349"/>
                  <a:pt x="581722" y="317608"/>
                  <a:pt x="613493" y="317608"/>
                </a:cubicBezTo>
                <a:close/>
                <a:moveTo>
                  <a:pt x="84019" y="211770"/>
                </a:moveTo>
                <a:lnTo>
                  <a:pt x="180574" y="211770"/>
                </a:lnTo>
                <a:cubicBezTo>
                  <a:pt x="212440" y="211770"/>
                  <a:pt x="238182" y="237512"/>
                  <a:pt x="238182" y="269282"/>
                </a:cubicBezTo>
                <a:lnTo>
                  <a:pt x="238182" y="524785"/>
                </a:lnTo>
                <a:cubicBezTo>
                  <a:pt x="238182" y="556460"/>
                  <a:pt x="212248" y="582393"/>
                  <a:pt x="180574" y="582393"/>
                </a:cubicBezTo>
                <a:lnTo>
                  <a:pt x="84019" y="582393"/>
                </a:lnTo>
                <a:cubicBezTo>
                  <a:pt x="52344" y="582393"/>
                  <a:pt x="26411" y="556460"/>
                  <a:pt x="26411" y="524785"/>
                </a:cubicBezTo>
                <a:lnTo>
                  <a:pt x="26411" y="269378"/>
                </a:lnTo>
                <a:cubicBezTo>
                  <a:pt x="26411" y="237512"/>
                  <a:pt x="52248" y="211770"/>
                  <a:pt x="84019" y="211770"/>
                </a:cubicBezTo>
                <a:close/>
                <a:moveTo>
                  <a:pt x="348708" y="0"/>
                </a:moveTo>
                <a:lnTo>
                  <a:pt x="445359" y="0"/>
                </a:lnTo>
                <a:cubicBezTo>
                  <a:pt x="477129" y="0"/>
                  <a:pt x="502871" y="25741"/>
                  <a:pt x="502871" y="57607"/>
                </a:cubicBezTo>
                <a:lnTo>
                  <a:pt x="502871" y="524785"/>
                </a:lnTo>
                <a:cubicBezTo>
                  <a:pt x="502871" y="556460"/>
                  <a:pt x="476937" y="582393"/>
                  <a:pt x="445263" y="582393"/>
                </a:cubicBezTo>
                <a:lnTo>
                  <a:pt x="348708" y="582393"/>
                </a:lnTo>
                <a:cubicBezTo>
                  <a:pt x="317033" y="582393"/>
                  <a:pt x="291100" y="556460"/>
                  <a:pt x="291100" y="524785"/>
                </a:cubicBezTo>
                <a:lnTo>
                  <a:pt x="291100" y="57607"/>
                </a:lnTo>
                <a:cubicBezTo>
                  <a:pt x="291100" y="25741"/>
                  <a:pt x="316937" y="0"/>
                  <a:pt x="348708" y="0"/>
                </a:cubicBezTo>
                <a:close/>
              </a:path>
            </a:pathLst>
          </a:custGeom>
          <a:solidFill>
            <a:schemeClr val="bg1"/>
          </a:solidFill>
          <a:ln w="1860" cap="flat">
            <a:noFill/>
            <a:miter/>
          </a:ln>
        </p:spPr>
        <p:txBody>
          <a:bodyPr vert="horz" wrap="square" lIns="91440" tIns="45720" rIns="91440" bIns="45720" rtlCol="0" anchor="ctr"/>
          <a:lstStyle/>
          <a:p>
            <a:pPr algn="l">
              <a:lnSpc>
                <a:spcPct val="110000"/>
              </a:lnSpc>
            </a:pPr>
            <a:endParaRPr kumimoji="1" lang="zh-CN" altLang="en-US"/>
          </a:p>
        </p:txBody>
      </p:sp>
      <p:sp>
        <p:nvSpPr>
          <p:cNvPr id="15" name="标题 1"/>
          <p:cNvSpPr txBox="1"/>
          <p:nvPr/>
        </p:nvSpPr>
        <p:spPr>
          <a:xfrm>
            <a:off x="-324000" y="319667"/>
            <a:ext cx="648000" cy="648000"/>
          </a:xfrm>
          <a:prstGeom prst="ellipse">
            <a:avLst/>
          </a:prstGeom>
          <a:noFill/>
          <a:ln w="114300" cap="sq">
            <a:solidFill>
              <a:schemeClr val="accent1"/>
            </a:solidFill>
            <a:miter/>
          </a:ln>
        </p:spPr>
        <p:txBody>
          <a:bodyPr vert="horz" wrap="square" lIns="91440" tIns="45720" rIns="91440" bIns="45720" rtlCol="0" anchor="ctr"/>
          <a:lstStyle/>
          <a:p>
            <a:pPr algn="ctr">
              <a:lnSpc>
                <a:spcPct val="110000"/>
              </a:lnSpc>
            </a:pPr>
            <a:endParaRPr kumimoji="1" lang="zh-CN" altLang="en-US"/>
          </a:p>
        </p:txBody>
      </p:sp>
      <p:sp>
        <p:nvSpPr>
          <p:cNvPr id="16" name="标题 1"/>
          <p:cNvSpPr txBox="1"/>
          <p:nvPr/>
        </p:nvSpPr>
        <p:spPr>
          <a:xfrm>
            <a:off x="660400" y="427667"/>
            <a:ext cx="10858500" cy="432000"/>
          </a:xfrm>
          <a:prstGeom prst="rect">
            <a:avLst/>
          </a:prstGeom>
          <a:noFill/>
          <a:ln>
            <a:noFill/>
          </a:ln>
        </p:spPr>
        <p:txBody>
          <a:bodyPr vert="horz" wrap="square" lIns="0" tIns="0" rIns="0" bIns="0" rtlCol="0" anchor="ctr"/>
          <a:lstStyle/>
          <a:p>
            <a:pPr algn="l">
              <a:lnSpc>
                <a:spcPct val="110000"/>
              </a:lnSpc>
            </a:pPr>
            <a:r>
              <a:rPr kumimoji="1" lang="en-US" altLang="zh-CN" sz="3200">
                <a:ln w="12700">
                  <a:noFill/>
                </a:ln>
                <a:solidFill>
                  <a:srgbClr val="262626">
                    <a:alpha val="100000"/>
                  </a:srgbClr>
                </a:solidFill>
                <a:latin typeface="Source Han Sans CN Bold" panose="020B0800000000000000" charset="-122"/>
                <a:ea typeface="Source Han Sans CN Bold" panose="020B0800000000000000" charset="-122"/>
                <a:cs typeface="Source Han Sans CN Bold" panose="020B0800000000000000" charset="-122"/>
              </a:rPr>
              <a:t>评估主体</a:t>
            </a:r>
            <a:endParaRPr kumimoji="1" lang="zh-CN" alt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txBox="1"/>
          <p:nvPr/>
        </p:nvSpPr>
        <p:spPr>
          <a:xfrm>
            <a:off x="0" y="0"/>
            <a:ext cx="12192000" cy="6858000"/>
          </a:xfrm>
          <a:prstGeom prst="rect">
            <a:avLst/>
          </a:prstGeom>
          <a:solidFill>
            <a:schemeClr val="bg1"/>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3" name="标题 1"/>
          <p:cNvSpPr txBox="1"/>
          <p:nvPr>
            <p:custDataLst>
              <p:tags r:id="rId1"/>
            </p:custDataLst>
          </p:nvPr>
        </p:nvSpPr>
        <p:spPr>
          <a:xfrm>
            <a:off x="752475" y="1447165"/>
            <a:ext cx="5902325" cy="2758440"/>
          </a:xfrm>
          <a:prstGeom prst="rect">
            <a:avLst/>
          </a:prstGeom>
          <a:noFill/>
          <a:ln w="12700" cap="sq">
            <a:noFill/>
            <a:miter/>
          </a:ln>
          <a:effectLst>
            <a:outerShdw blurRad="50800" dist="38100" dir="5400000" algn="t" rotWithShape="0">
              <a:schemeClr val="tx1">
                <a:lumMod val="95000"/>
                <a:lumOff val="5000"/>
                <a:alpha val="25000"/>
              </a:schemeClr>
            </a:outerShdw>
          </a:effectLst>
        </p:spPr>
        <p:txBody>
          <a:bodyPr vert="horz" wrap="square" lIns="91440" tIns="45720" rIns="91440" bIns="45720" rtlCol="0" anchor="ctr"/>
          <a:lstStyle/>
          <a:p>
            <a:pPr algn="l">
              <a:lnSpc>
                <a:spcPct val="110000"/>
              </a:lnSpc>
            </a:pPr>
            <a:r>
              <a:rPr kumimoji="1" lang="en-US" altLang="zh-CN">
                <a:ln w="12700">
                  <a:noFill/>
                </a:ln>
                <a:solidFill>
                  <a:srgbClr val="262626">
                    <a:alpha val="100000"/>
                  </a:srgbClr>
                </a:solidFill>
                <a:latin typeface="Source Han Sans" panose="020B0500000000000000" charset="-122"/>
                <a:ea typeface="Source Han Sans" panose="020B0500000000000000" charset="-122"/>
                <a:cs typeface="Source Han Sans" panose="020B0500000000000000" charset="-122"/>
                <a:sym typeface="+mn-ea"/>
              </a:rPr>
              <a:t>特困人员生活自理能力，一般依据以下6项指标综合评估：</a:t>
            </a:r>
            <a:endParaRPr kumimoji="1" lang="en-US" altLang="zh-CN">
              <a:ln w="12700">
                <a:noFill/>
              </a:ln>
              <a:solidFill>
                <a:srgbClr val="262626">
                  <a:alpha val="100000"/>
                </a:srgbClr>
              </a:solidFill>
              <a:latin typeface="Source Han Sans" panose="020B0500000000000000" charset="-122"/>
              <a:ea typeface="Source Han Sans" panose="020B0500000000000000" charset="-122"/>
              <a:cs typeface="Source Han Sans" panose="020B0500000000000000" charset="-122"/>
              <a:sym typeface="+mn-ea"/>
            </a:endParaRPr>
          </a:p>
          <a:p>
            <a:pPr algn="l">
              <a:lnSpc>
                <a:spcPct val="110000"/>
              </a:lnSpc>
            </a:pPr>
            <a:r>
              <a:rPr kumimoji="1" lang="en-US" altLang="zh-CN">
                <a:ln w="12700">
                  <a:noFill/>
                </a:ln>
                <a:solidFill>
                  <a:srgbClr val="262626">
                    <a:alpha val="100000"/>
                  </a:srgbClr>
                </a:solidFill>
                <a:latin typeface="Source Han Sans" panose="020B0500000000000000" charset="-122"/>
                <a:ea typeface="Source Han Sans" panose="020B0500000000000000" charset="-122"/>
                <a:cs typeface="Source Han Sans" panose="020B0500000000000000" charset="-122"/>
                <a:sym typeface="+mn-ea"/>
              </a:rPr>
              <a:t>（一）自主吃饭；</a:t>
            </a:r>
            <a:endParaRPr kumimoji="1" lang="en-US" altLang="zh-CN">
              <a:ln w="12700">
                <a:noFill/>
              </a:ln>
              <a:solidFill>
                <a:srgbClr val="262626">
                  <a:alpha val="100000"/>
                </a:srgbClr>
              </a:solidFill>
              <a:latin typeface="Source Han Sans" panose="020B0500000000000000" charset="-122"/>
              <a:ea typeface="Source Han Sans" panose="020B0500000000000000" charset="-122"/>
              <a:cs typeface="Source Han Sans" panose="020B0500000000000000" charset="-122"/>
            </a:endParaRPr>
          </a:p>
          <a:p>
            <a:pPr algn="l">
              <a:lnSpc>
                <a:spcPct val="110000"/>
              </a:lnSpc>
            </a:pPr>
            <a:r>
              <a:rPr kumimoji="1" lang="en-US" altLang="zh-CN">
                <a:ln w="12700">
                  <a:noFill/>
                </a:ln>
                <a:solidFill>
                  <a:srgbClr val="262626">
                    <a:alpha val="100000"/>
                  </a:srgbClr>
                </a:solidFill>
                <a:latin typeface="Source Han Sans" panose="020B0500000000000000" charset="-122"/>
                <a:ea typeface="Source Han Sans" panose="020B0500000000000000" charset="-122"/>
                <a:cs typeface="Source Han Sans" panose="020B0500000000000000" charset="-122"/>
                <a:sym typeface="+mn-ea"/>
              </a:rPr>
              <a:t>（二）自主穿衣；</a:t>
            </a:r>
            <a:endParaRPr kumimoji="1" lang="en-US" altLang="zh-CN">
              <a:ln w="12700">
                <a:noFill/>
              </a:ln>
              <a:solidFill>
                <a:srgbClr val="262626">
                  <a:alpha val="100000"/>
                </a:srgbClr>
              </a:solidFill>
              <a:latin typeface="Source Han Sans" panose="020B0500000000000000" charset="-122"/>
              <a:ea typeface="Source Han Sans" panose="020B0500000000000000" charset="-122"/>
              <a:cs typeface="Source Han Sans" panose="020B0500000000000000" charset="-122"/>
            </a:endParaRPr>
          </a:p>
          <a:p>
            <a:pPr algn="l">
              <a:lnSpc>
                <a:spcPct val="110000"/>
              </a:lnSpc>
            </a:pPr>
            <a:r>
              <a:rPr kumimoji="1" lang="en-US" altLang="zh-CN">
                <a:ln w="12700">
                  <a:noFill/>
                </a:ln>
                <a:solidFill>
                  <a:srgbClr val="262626">
                    <a:alpha val="100000"/>
                  </a:srgbClr>
                </a:solidFill>
                <a:latin typeface="Source Han Sans" panose="020B0500000000000000" charset="-122"/>
                <a:ea typeface="Source Han Sans" panose="020B0500000000000000" charset="-122"/>
                <a:cs typeface="Source Han Sans" panose="020B0500000000000000" charset="-122"/>
                <a:sym typeface="+mn-ea"/>
              </a:rPr>
              <a:t>（三）自主上下床；</a:t>
            </a:r>
            <a:endParaRPr kumimoji="1" lang="en-US" altLang="zh-CN">
              <a:ln w="12700">
                <a:noFill/>
              </a:ln>
              <a:solidFill>
                <a:srgbClr val="262626">
                  <a:alpha val="100000"/>
                </a:srgbClr>
              </a:solidFill>
              <a:latin typeface="Source Han Sans" panose="020B0500000000000000" charset="-122"/>
              <a:ea typeface="Source Han Sans" panose="020B0500000000000000" charset="-122"/>
              <a:cs typeface="Source Han Sans" panose="020B0500000000000000" charset="-122"/>
            </a:endParaRPr>
          </a:p>
          <a:p>
            <a:pPr algn="l">
              <a:lnSpc>
                <a:spcPct val="110000"/>
              </a:lnSpc>
            </a:pPr>
            <a:r>
              <a:rPr kumimoji="1" lang="en-US" altLang="zh-CN">
                <a:ln w="12700">
                  <a:noFill/>
                </a:ln>
                <a:solidFill>
                  <a:srgbClr val="262626">
                    <a:alpha val="100000"/>
                  </a:srgbClr>
                </a:solidFill>
                <a:latin typeface="Source Han Sans" panose="020B0500000000000000" charset="-122"/>
                <a:ea typeface="Source Han Sans" panose="020B0500000000000000" charset="-122"/>
                <a:cs typeface="Source Han Sans" panose="020B0500000000000000" charset="-122"/>
                <a:sym typeface="+mn-ea"/>
              </a:rPr>
              <a:t>（四）自主如厕；</a:t>
            </a:r>
            <a:endParaRPr kumimoji="1" lang="en-US" altLang="zh-CN">
              <a:ln w="12700">
                <a:noFill/>
              </a:ln>
              <a:solidFill>
                <a:srgbClr val="262626">
                  <a:alpha val="100000"/>
                </a:srgbClr>
              </a:solidFill>
              <a:latin typeface="Source Han Sans" panose="020B0500000000000000" charset="-122"/>
              <a:ea typeface="Source Han Sans" panose="020B0500000000000000" charset="-122"/>
              <a:cs typeface="Source Han Sans" panose="020B0500000000000000" charset="-122"/>
            </a:endParaRPr>
          </a:p>
          <a:p>
            <a:pPr algn="l">
              <a:lnSpc>
                <a:spcPct val="110000"/>
              </a:lnSpc>
            </a:pPr>
            <a:r>
              <a:rPr kumimoji="1" lang="en-US" altLang="zh-CN">
                <a:ln w="12700">
                  <a:noFill/>
                </a:ln>
                <a:solidFill>
                  <a:srgbClr val="262626">
                    <a:alpha val="100000"/>
                  </a:srgbClr>
                </a:solidFill>
                <a:latin typeface="Source Han Sans" panose="020B0500000000000000" charset="-122"/>
                <a:ea typeface="Source Han Sans" panose="020B0500000000000000" charset="-122"/>
                <a:cs typeface="Source Han Sans" panose="020B0500000000000000" charset="-122"/>
                <a:sym typeface="+mn-ea"/>
              </a:rPr>
              <a:t>（五）室内自主行走；</a:t>
            </a:r>
            <a:endParaRPr kumimoji="1" lang="en-US" altLang="zh-CN">
              <a:ln w="12700">
                <a:noFill/>
              </a:ln>
              <a:solidFill>
                <a:srgbClr val="262626">
                  <a:alpha val="100000"/>
                </a:srgbClr>
              </a:solidFill>
              <a:latin typeface="Source Han Sans" panose="020B0500000000000000" charset="-122"/>
              <a:ea typeface="Source Han Sans" panose="020B0500000000000000" charset="-122"/>
              <a:cs typeface="Source Han Sans" panose="020B0500000000000000" charset="-122"/>
            </a:endParaRPr>
          </a:p>
          <a:p>
            <a:pPr algn="l">
              <a:lnSpc>
                <a:spcPct val="110000"/>
              </a:lnSpc>
            </a:pPr>
            <a:r>
              <a:rPr kumimoji="1" lang="en-US" altLang="zh-CN">
                <a:ln w="12700">
                  <a:noFill/>
                </a:ln>
                <a:solidFill>
                  <a:srgbClr val="262626">
                    <a:alpha val="100000"/>
                  </a:srgbClr>
                </a:solidFill>
                <a:latin typeface="Source Han Sans" panose="020B0500000000000000" charset="-122"/>
                <a:ea typeface="Source Han Sans" panose="020B0500000000000000" charset="-122"/>
                <a:cs typeface="Source Han Sans" panose="020B0500000000000000" charset="-122"/>
                <a:sym typeface="+mn-ea"/>
              </a:rPr>
              <a:t>（六）自主洗澡。</a:t>
            </a:r>
            <a:endParaRPr kumimoji="1" lang="zh-CN" altLang="en-US">
              <a:solidFill>
                <a:schemeClr val="bg1"/>
              </a:solidFill>
              <a:sym typeface="+mn-ea"/>
            </a:endParaRPr>
          </a:p>
        </p:txBody>
      </p:sp>
      <p:sp>
        <p:nvSpPr>
          <p:cNvPr id="4" name="标题 1"/>
          <p:cNvSpPr txBox="1"/>
          <p:nvPr>
            <p:custDataLst>
              <p:tags r:id="rId2"/>
            </p:custDataLst>
          </p:nvPr>
        </p:nvSpPr>
        <p:spPr>
          <a:xfrm>
            <a:off x="660375" y="1268431"/>
            <a:ext cx="722358" cy="722358"/>
          </a:xfrm>
          <a:prstGeom prst="diagStripe">
            <a:avLst/>
          </a:prstGeom>
          <a:gradFill>
            <a:gsLst>
              <a:gs pos="20000">
                <a:schemeClr val="accent1"/>
              </a:gs>
              <a:gs pos="84000">
                <a:schemeClr val="accent2"/>
              </a:gs>
            </a:gsLst>
            <a:lin ang="2700000" scaled="0"/>
          </a:gradFill>
          <a:ln w="12700" cap="sq">
            <a:noFill/>
            <a:miter/>
          </a:ln>
          <a:effectLst>
            <a:outerShdw blurRad="50800" dist="38100" dir="5400000" algn="t" rotWithShape="0">
              <a:schemeClr val="accent1">
                <a:lumMod val="50000"/>
                <a:alpha val="25000"/>
              </a:schemeClr>
            </a:outerShdw>
          </a:effectLst>
        </p:spPr>
        <p:txBody>
          <a:bodyPr vert="horz" wrap="square" lIns="91440" tIns="45720" rIns="91440" bIns="45720" rtlCol="0" anchor="ctr"/>
          <a:lstStyle/>
          <a:p>
            <a:pPr algn="ctr">
              <a:lnSpc>
                <a:spcPct val="110000"/>
              </a:lnSpc>
            </a:pPr>
            <a:endParaRPr kumimoji="1" lang="zh-CN" altLang="en-US"/>
          </a:p>
        </p:txBody>
      </p:sp>
      <p:sp>
        <p:nvSpPr>
          <p:cNvPr id="7" name="标题 1"/>
          <p:cNvSpPr txBox="1"/>
          <p:nvPr/>
        </p:nvSpPr>
        <p:spPr>
          <a:xfrm flipH="1">
            <a:off x="7557154" y="2365906"/>
            <a:ext cx="3170108" cy="3170108"/>
          </a:xfrm>
          <a:prstGeom prst="ellipse">
            <a:avLst/>
          </a:prstGeom>
          <a:solidFill>
            <a:schemeClr val="accent1"/>
          </a:solidFill>
          <a:ln w="12700" cap="sq">
            <a:noFill/>
            <a:miter/>
          </a:ln>
          <a:effectLst>
            <a:outerShdw blurRad="50800" dist="38100" dir="5400000" algn="t" rotWithShape="0">
              <a:schemeClr val="tx1">
                <a:lumMod val="85000"/>
                <a:lumOff val="15000"/>
                <a:alpha val="25000"/>
              </a:schemeClr>
            </a:outerShdw>
          </a:effectLst>
        </p:spPr>
        <p:txBody>
          <a:bodyPr vert="horz" wrap="square" lIns="91440" tIns="45720" rIns="91440" bIns="45720" rtlCol="0" anchor="ctr"/>
          <a:lstStyle/>
          <a:p>
            <a:pPr algn="ctr">
              <a:lnSpc>
                <a:spcPct val="110000"/>
              </a:lnSpc>
            </a:pPr>
            <a:endParaRPr kumimoji="1" lang="zh-CN" altLang="en-US"/>
          </a:p>
        </p:txBody>
      </p:sp>
      <p:pic>
        <p:nvPicPr>
          <p:cNvPr id="8" name="图片 7"/>
          <p:cNvPicPr>
            <a:picLocks noChangeAspect="1"/>
          </p:cNvPicPr>
          <p:nvPr/>
        </p:nvPicPr>
        <p:blipFill>
          <a:blip r:embed="rId3">
            <a:alphaModFix amt="100000"/>
          </a:blip>
          <a:srcRect t="12651" b="12651"/>
          <a:stretch>
            <a:fillRect/>
          </a:stretch>
        </p:blipFill>
        <p:spPr>
          <a:xfrm flipH="1">
            <a:off x="7557154" y="2365906"/>
            <a:ext cx="3170108" cy="3170108"/>
          </a:xfrm>
          <a:custGeom>
            <a:avLst/>
            <a:gdLst/>
            <a:ahLst/>
            <a:cxnLst/>
            <a:rect l="l" t="t" r="r" b="b"/>
            <a:pathLst>
              <a:path w="3175000" h="3175000">
                <a:moveTo>
                  <a:pt x="1585054" y="0"/>
                </a:moveTo>
                <a:cubicBezTo>
                  <a:pt x="2460455" y="0"/>
                  <a:pt x="3170108" y="709653"/>
                  <a:pt x="3170108" y="1585054"/>
                </a:cubicBezTo>
                <a:cubicBezTo>
                  <a:pt x="3170108" y="2460455"/>
                  <a:pt x="2460455" y="3170108"/>
                  <a:pt x="1585054" y="3170108"/>
                </a:cubicBezTo>
                <a:cubicBezTo>
                  <a:pt x="709653" y="3170108"/>
                  <a:pt x="0" y="2460455"/>
                  <a:pt x="0" y="1585054"/>
                </a:cubicBezTo>
                <a:cubicBezTo>
                  <a:pt x="0" y="709653"/>
                  <a:pt x="709653" y="0"/>
                  <a:pt x="1585054" y="0"/>
                </a:cubicBezTo>
                <a:close/>
              </a:path>
            </a:pathLst>
          </a:custGeom>
          <a:noFill/>
          <a:ln>
            <a:noFill/>
          </a:ln>
        </p:spPr>
      </p:pic>
      <p:sp>
        <p:nvSpPr>
          <p:cNvPr id="9" name="标题 1"/>
          <p:cNvSpPr txBox="1"/>
          <p:nvPr/>
        </p:nvSpPr>
        <p:spPr>
          <a:xfrm rot="20331975" flipH="1">
            <a:off x="6104441" y="2848093"/>
            <a:ext cx="6143936" cy="2254228"/>
          </a:xfrm>
          <a:prstGeom prst="ellipse">
            <a:avLst/>
          </a:prstGeom>
          <a:gradFill>
            <a:gsLst>
              <a:gs pos="18000">
                <a:schemeClr val="accent2">
                  <a:alpha val="0"/>
                </a:schemeClr>
              </a:gs>
              <a:gs pos="100000">
                <a:schemeClr val="accent2">
                  <a:alpha val="30000"/>
                </a:schemeClr>
              </a:gs>
            </a:gsLst>
            <a:lin ang="5400000" scaled="0"/>
          </a:gra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10" name="标题 1"/>
          <p:cNvSpPr txBox="1"/>
          <p:nvPr/>
        </p:nvSpPr>
        <p:spPr>
          <a:xfrm rot="20331975" flipH="1">
            <a:off x="6560406" y="2955595"/>
            <a:ext cx="5303802" cy="1830200"/>
          </a:xfrm>
          <a:prstGeom prst="ellipse">
            <a:avLst/>
          </a:prstGeom>
          <a:noFill/>
          <a:ln w="12700" cap="sq">
            <a:gradFill>
              <a:gsLst>
                <a:gs pos="28000">
                  <a:schemeClr val="accent2">
                    <a:alpha val="0"/>
                  </a:schemeClr>
                </a:gs>
                <a:gs pos="91000">
                  <a:schemeClr val="accent1"/>
                </a:gs>
              </a:gsLst>
              <a:lin ang="5400000" scaled="0"/>
            </a:gradFill>
            <a:miter/>
          </a:ln>
        </p:spPr>
        <p:txBody>
          <a:bodyPr vert="horz" wrap="square" lIns="91440" tIns="45720" rIns="91440" bIns="45720" rtlCol="0" anchor="ctr"/>
          <a:lstStyle/>
          <a:p>
            <a:pPr algn="ctr">
              <a:lnSpc>
                <a:spcPct val="110000"/>
              </a:lnSpc>
            </a:pPr>
            <a:endParaRPr kumimoji="1" lang="zh-CN" altLang="en-US"/>
          </a:p>
        </p:txBody>
      </p:sp>
      <p:sp>
        <p:nvSpPr>
          <p:cNvPr id="11" name="标题 1"/>
          <p:cNvSpPr txBox="1"/>
          <p:nvPr/>
        </p:nvSpPr>
        <p:spPr>
          <a:xfrm rot="18900000" flipH="1">
            <a:off x="7295365" y="3807022"/>
            <a:ext cx="1054084" cy="1054084"/>
          </a:xfrm>
          <a:custGeom>
            <a:avLst/>
            <a:gdLst>
              <a:gd name="connsiteX0" fmla="*/ 96415 w 658367"/>
              <a:gd name="connsiteY0" fmla="*/ 96415 h 658367"/>
              <a:gd name="connsiteX1" fmla="*/ 561952 w 658367"/>
              <a:gd name="connsiteY1" fmla="*/ 96415 h 658367"/>
              <a:gd name="connsiteX2" fmla="*/ 634263 w 658367"/>
              <a:gd name="connsiteY2" fmla="*/ 453056 h 658367"/>
              <a:gd name="connsiteX3" fmla="*/ 613890 w 658367"/>
              <a:gd name="connsiteY3" fmla="*/ 491772 h 658367"/>
              <a:gd name="connsiteX4" fmla="*/ 613890 w 658367"/>
              <a:gd name="connsiteY4" fmla="*/ 585441 h 658367"/>
              <a:gd name="connsiteX5" fmla="*/ 585441 w 658367"/>
              <a:gd name="connsiteY5" fmla="*/ 613890 h 658367"/>
              <a:gd name="connsiteX6" fmla="*/ 491772 w 658367"/>
              <a:gd name="connsiteY6" fmla="*/ 613890 h 658367"/>
              <a:gd name="connsiteX7" fmla="*/ 453056 w 658367"/>
              <a:gd name="connsiteY7" fmla="*/ 634263 h 658367"/>
              <a:gd name="connsiteX8" fmla="*/ 96415 w 658367"/>
              <a:gd name="connsiteY8" fmla="*/ 561952 h 658367"/>
              <a:gd name="connsiteX9" fmla="*/ 96415 w 658367"/>
              <a:gd name="connsiteY9" fmla="*/ 96415 h 658367"/>
            </a:gdLst>
            <a:ahLst/>
            <a:cxnLst/>
            <a:rect l="l" t="t" r="r" b="b"/>
            <a:pathLst>
              <a:path w="658367" h="658367">
                <a:moveTo>
                  <a:pt x="96415" y="96415"/>
                </a:moveTo>
                <a:cubicBezTo>
                  <a:pt x="224970" y="-32139"/>
                  <a:pt x="433398" y="-32139"/>
                  <a:pt x="561952" y="96415"/>
                </a:cubicBezTo>
                <a:cubicBezTo>
                  <a:pt x="658367" y="192831"/>
                  <a:pt x="682471" y="334176"/>
                  <a:pt x="634263" y="453056"/>
                </a:cubicBezTo>
                <a:lnTo>
                  <a:pt x="613890" y="491772"/>
                </a:lnTo>
                <a:lnTo>
                  <a:pt x="613890" y="585441"/>
                </a:lnTo>
                <a:cubicBezTo>
                  <a:pt x="613890" y="601153"/>
                  <a:pt x="601153" y="613890"/>
                  <a:pt x="585441" y="613890"/>
                </a:cubicBezTo>
                <a:lnTo>
                  <a:pt x="491772" y="613890"/>
                </a:lnTo>
                <a:lnTo>
                  <a:pt x="453056" y="634263"/>
                </a:lnTo>
                <a:cubicBezTo>
                  <a:pt x="334176" y="682471"/>
                  <a:pt x="192831" y="658367"/>
                  <a:pt x="96415" y="561952"/>
                </a:cubicBezTo>
                <a:cubicBezTo>
                  <a:pt x="-32139" y="433398"/>
                  <a:pt x="-32139" y="224970"/>
                  <a:pt x="96415" y="96415"/>
                </a:cubicBezTo>
                <a:close/>
              </a:path>
            </a:pathLst>
          </a:custGeom>
          <a:gradFill>
            <a:gsLst>
              <a:gs pos="20000">
                <a:schemeClr val="accent1"/>
              </a:gs>
              <a:gs pos="84000">
                <a:schemeClr val="accent2"/>
              </a:gs>
            </a:gsLst>
            <a:lin ang="2700000" scaled="0"/>
          </a:gradFill>
          <a:ln w="12700" cap="sq">
            <a:noFill/>
            <a:miter/>
          </a:ln>
          <a:effectLst>
            <a:outerShdw blurRad="50800" dist="38100" dir="5400000" algn="t" rotWithShape="0">
              <a:schemeClr val="accent1">
                <a:lumMod val="50000"/>
                <a:alpha val="25000"/>
              </a:schemeClr>
            </a:outerShdw>
          </a:effectLst>
        </p:spPr>
        <p:txBody>
          <a:bodyPr vert="horz" wrap="square" lIns="91440" tIns="45720" rIns="91440" bIns="45720" rtlCol="0" anchor="ctr"/>
          <a:lstStyle/>
          <a:p>
            <a:pPr algn="ctr">
              <a:lnSpc>
                <a:spcPct val="110000"/>
              </a:lnSpc>
            </a:pPr>
            <a:endParaRPr kumimoji="1" lang="zh-CN" altLang="en-US"/>
          </a:p>
        </p:txBody>
      </p:sp>
      <p:sp>
        <p:nvSpPr>
          <p:cNvPr id="12" name="标题 1"/>
          <p:cNvSpPr txBox="1"/>
          <p:nvPr/>
        </p:nvSpPr>
        <p:spPr>
          <a:xfrm rot="18900000" flipH="1">
            <a:off x="10471904" y="2093334"/>
            <a:ext cx="728022" cy="728022"/>
          </a:xfrm>
          <a:custGeom>
            <a:avLst/>
            <a:gdLst>
              <a:gd name="connsiteX0" fmla="*/ 96415 w 658367"/>
              <a:gd name="connsiteY0" fmla="*/ 96415 h 658367"/>
              <a:gd name="connsiteX1" fmla="*/ 561952 w 658367"/>
              <a:gd name="connsiteY1" fmla="*/ 96415 h 658367"/>
              <a:gd name="connsiteX2" fmla="*/ 634263 w 658367"/>
              <a:gd name="connsiteY2" fmla="*/ 453056 h 658367"/>
              <a:gd name="connsiteX3" fmla="*/ 613890 w 658367"/>
              <a:gd name="connsiteY3" fmla="*/ 491772 h 658367"/>
              <a:gd name="connsiteX4" fmla="*/ 613890 w 658367"/>
              <a:gd name="connsiteY4" fmla="*/ 585441 h 658367"/>
              <a:gd name="connsiteX5" fmla="*/ 585441 w 658367"/>
              <a:gd name="connsiteY5" fmla="*/ 613890 h 658367"/>
              <a:gd name="connsiteX6" fmla="*/ 491772 w 658367"/>
              <a:gd name="connsiteY6" fmla="*/ 613890 h 658367"/>
              <a:gd name="connsiteX7" fmla="*/ 453056 w 658367"/>
              <a:gd name="connsiteY7" fmla="*/ 634263 h 658367"/>
              <a:gd name="connsiteX8" fmla="*/ 96415 w 658367"/>
              <a:gd name="connsiteY8" fmla="*/ 561952 h 658367"/>
              <a:gd name="connsiteX9" fmla="*/ 96415 w 658367"/>
              <a:gd name="connsiteY9" fmla="*/ 96415 h 658367"/>
            </a:gdLst>
            <a:ahLst/>
            <a:cxnLst/>
            <a:rect l="l" t="t" r="r" b="b"/>
            <a:pathLst>
              <a:path w="658367" h="658367">
                <a:moveTo>
                  <a:pt x="96415" y="96415"/>
                </a:moveTo>
                <a:cubicBezTo>
                  <a:pt x="224970" y="-32139"/>
                  <a:pt x="433398" y="-32139"/>
                  <a:pt x="561952" y="96415"/>
                </a:cubicBezTo>
                <a:cubicBezTo>
                  <a:pt x="658367" y="192831"/>
                  <a:pt x="682471" y="334176"/>
                  <a:pt x="634263" y="453056"/>
                </a:cubicBezTo>
                <a:lnTo>
                  <a:pt x="613890" y="491772"/>
                </a:lnTo>
                <a:lnTo>
                  <a:pt x="613890" y="585441"/>
                </a:lnTo>
                <a:cubicBezTo>
                  <a:pt x="613890" y="601153"/>
                  <a:pt x="601153" y="613890"/>
                  <a:pt x="585441" y="613890"/>
                </a:cubicBezTo>
                <a:lnTo>
                  <a:pt x="491772" y="613890"/>
                </a:lnTo>
                <a:lnTo>
                  <a:pt x="453056" y="634263"/>
                </a:lnTo>
                <a:cubicBezTo>
                  <a:pt x="334176" y="682471"/>
                  <a:pt x="192831" y="658367"/>
                  <a:pt x="96415" y="561952"/>
                </a:cubicBezTo>
                <a:cubicBezTo>
                  <a:pt x="-32139" y="433398"/>
                  <a:pt x="-32139" y="224970"/>
                  <a:pt x="96415" y="96415"/>
                </a:cubicBezTo>
                <a:close/>
              </a:path>
            </a:pathLst>
          </a:custGeom>
          <a:gradFill>
            <a:gsLst>
              <a:gs pos="20000">
                <a:schemeClr val="accent1"/>
              </a:gs>
              <a:gs pos="84000">
                <a:schemeClr val="accent2"/>
              </a:gs>
            </a:gsLst>
            <a:lin ang="2700000" scaled="0"/>
          </a:gradFill>
          <a:ln w="12700" cap="sq">
            <a:noFill/>
            <a:miter/>
          </a:ln>
          <a:effectLst>
            <a:outerShdw blurRad="50800" dist="38100" dir="5400000" algn="t" rotWithShape="0">
              <a:schemeClr val="accent1">
                <a:lumMod val="50000"/>
                <a:alpha val="25000"/>
              </a:schemeClr>
            </a:outerShdw>
          </a:effectLst>
        </p:spPr>
        <p:txBody>
          <a:bodyPr vert="horz" wrap="square" lIns="91440" tIns="45720" rIns="91440" bIns="45720" rtlCol="0" anchor="ctr"/>
          <a:lstStyle/>
          <a:p>
            <a:pPr algn="ctr">
              <a:lnSpc>
                <a:spcPct val="110000"/>
              </a:lnSpc>
            </a:pPr>
            <a:endParaRPr kumimoji="1" lang="zh-CN" altLang="en-US"/>
          </a:p>
        </p:txBody>
      </p:sp>
      <p:sp>
        <p:nvSpPr>
          <p:cNvPr id="13" name="标题 1"/>
          <p:cNvSpPr txBox="1"/>
          <p:nvPr/>
        </p:nvSpPr>
        <p:spPr>
          <a:xfrm>
            <a:off x="7616827" y="4112337"/>
            <a:ext cx="418754" cy="478230"/>
          </a:xfrm>
          <a:custGeom>
            <a:avLst/>
            <a:gdLst>
              <a:gd name="connsiteX0" fmla="*/ 361901 w 630455"/>
              <a:gd name="connsiteY0" fmla="*/ 82589 h 720001"/>
              <a:gd name="connsiteX1" fmla="*/ 361901 w 630455"/>
              <a:gd name="connsiteY1" fmla="*/ 203034 h 720001"/>
              <a:gd name="connsiteX2" fmla="*/ 427179 w 630455"/>
              <a:gd name="connsiteY2" fmla="*/ 268312 h 720001"/>
              <a:gd name="connsiteX3" fmla="*/ 547624 w 630455"/>
              <a:gd name="connsiteY3" fmla="*/ 268312 h 720001"/>
              <a:gd name="connsiteX4" fmla="*/ 113812 w 630455"/>
              <a:gd name="connsiteY4" fmla="*/ 0 h 720001"/>
              <a:gd name="connsiteX5" fmla="*/ 338847 w 630455"/>
              <a:gd name="connsiteY5" fmla="*/ 0 h 720001"/>
              <a:gd name="connsiteX6" fmla="*/ 340465 w 630455"/>
              <a:gd name="connsiteY6" fmla="*/ 162 h 720001"/>
              <a:gd name="connsiteX7" fmla="*/ 340789 w 630455"/>
              <a:gd name="connsiteY7" fmla="*/ 162 h 720001"/>
              <a:gd name="connsiteX8" fmla="*/ 344106 w 630455"/>
              <a:gd name="connsiteY8" fmla="*/ 809 h 720001"/>
              <a:gd name="connsiteX9" fmla="*/ 344186 w 630455"/>
              <a:gd name="connsiteY9" fmla="*/ 809 h 720001"/>
              <a:gd name="connsiteX10" fmla="*/ 347422 w 630455"/>
              <a:gd name="connsiteY10" fmla="*/ 1942 h 720001"/>
              <a:gd name="connsiteX11" fmla="*/ 347503 w 630455"/>
              <a:gd name="connsiteY11" fmla="*/ 1942 h 720001"/>
              <a:gd name="connsiteX12" fmla="*/ 349040 w 630455"/>
              <a:gd name="connsiteY12" fmla="*/ 2670 h 720001"/>
              <a:gd name="connsiteX13" fmla="*/ 349121 w 630455"/>
              <a:gd name="connsiteY13" fmla="*/ 2670 h 720001"/>
              <a:gd name="connsiteX14" fmla="*/ 350576 w 630455"/>
              <a:gd name="connsiteY14" fmla="*/ 3479 h 720001"/>
              <a:gd name="connsiteX15" fmla="*/ 350819 w 630455"/>
              <a:gd name="connsiteY15" fmla="*/ 3640 h 720001"/>
              <a:gd name="connsiteX16" fmla="*/ 352033 w 630455"/>
              <a:gd name="connsiteY16" fmla="*/ 4449 h 720001"/>
              <a:gd name="connsiteX17" fmla="*/ 352194 w 630455"/>
              <a:gd name="connsiteY17" fmla="*/ 4530 h 720001"/>
              <a:gd name="connsiteX18" fmla="*/ 353408 w 630455"/>
              <a:gd name="connsiteY18" fmla="*/ 5501 h 720001"/>
              <a:gd name="connsiteX19" fmla="*/ 353651 w 630455"/>
              <a:gd name="connsiteY19" fmla="*/ 5743 h 720001"/>
              <a:gd name="connsiteX20" fmla="*/ 354864 w 630455"/>
              <a:gd name="connsiteY20" fmla="*/ 6876 h 720001"/>
              <a:gd name="connsiteX21" fmla="*/ 623418 w 630455"/>
              <a:gd name="connsiteY21" fmla="*/ 275430 h 720001"/>
              <a:gd name="connsiteX22" fmla="*/ 624551 w 630455"/>
              <a:gd name="connsiteY22" fmla="*/ 276643 h 720001"/>
              <a:gd name="connsiteX23" fmla="*/ 624793 w 630455"/>
              <a:gd name="connsiteY23" fmla="*/ 276886 h 720001"/>
              <a:gd name="connsiteX24" fmla="*/ 625764 w 630455"/>
              <a:gd name="connsiteY24" fmla="*/ 278180 h 720001"/>
              <a:gd name="connsiteX25" fmla="*/ 625845 w 630455"/>
              <a:gd name="connsiteY25" fmla="*/ 278342 h 720001"/>
              <a:gd name="connsiteX26" fmla="*/ 626734 w 630455"/>
              <a:gd name="connsiteY26" fmla="*/ 279637 h 720001"/>
              <a:gd name="connsiteX27" fmla="*/ 626896 w 630455"/>
              <a:gd name="connsiteY27" fmla="*/ 279798 h 720001"/>
              <a:gd name="connsiteX28" fmla="*/ 627705 w 630455"/>
              <a:gd name="connsiteY28" fmla="*/ 281254 h 720001"/>
              <a:gd name="connsiteX29" fmla="*/ 628433 w 630455"/>
              <a:gd name="connsiteY29" fmla="*/ 282791 h 720001"/>
              <a:gd name="connsiteX30" fmla="*/ 629646 w 630455"/>
              <a:gd name="connsiteY30" fmla="*/ 286107 h 720001"/>
              <a:gd name="connsiteX31" fmla="*/ 630293 w 630455"/>
              <a:gd name="connsiteY31" fmla="*/ 289424 h 720001"/>
              <a:gd name="connsiteX32" fmla="*/ 630293 w 630455"/>
              <a:gd name="connsiteY32" fmla="*/ 289667 h 720001"/>
              <a:gd name="connsiteX33" fmla="*/ 630455 w 630455"/>
              <a:gd name="connsiteY33" fmla="*/ 291285 h 720001"/>
              <a:gd name="connsiteX34" fmla="*/ 630455 w 630455"/>
              <a:gd name="connsiteY34" fmla="*/ 292579 h 720001"/>
              <a:gd name="connsiteX35" fmla="*/ 630455 w 630455"/>
              <a:gd name="connsiteY35" fmla="*/ 606189 h 720001"/>
              <a:gd name="connsiteX36" fmla="*/ 516644 w 630455"/>
              <a:gd name="connsiteY36" fmla="*/ 720001 h 720001"/>
              <a:gd name="connsiteX37" fmla="*/ 113812 w 630455"/>
              <a:gd name="connsiteY37" fmla="*/ 720001 h 720001"/>
              <a:gd name="connsiteX38" fmla="*/ 0 w 630455"/>
              <a:gd name="connsiteY38" fmla="*/ 606189 h 720001"/>
              <a:gd name="connsiteX39" fmla="*/ 0 w 630455"/>
              <a:gd name="connsiteY39" fmla="*/ 113812 h 720001"/>
              <a:gd name="connsiteX40" fmla="*/ 113812 w 630455"/>
              <a:gd name="connsiteY40" fmla="*/ 0 h 720001"/>
            </a:gdLst>
            <a:ahLst/>
            <a:cxnLst/>
            <a:rect l="l" t="t" r="r" b="b"/>
            <a:pathLst>
              <a:path w="630455" h="720001">
                <a:moveTo>
                  <a:pt x="361901" y="82589"/>
                </a:moveTo>
                <a:lnTo>
                  <a:pt x="361901" y="203034"/>
                </a:lnTo>
                <a:cubicBezTo>
                  <a:pt x="361901" y="239030"/>
                  <a:pt x="391183" y="268312"/>
                  <a:pt x="427179" y="268312"/>
                </a:cubicBezTo>
                <a:lnTo>
                  <a:pt x="547624" y="268312"/>
                </a:lnTo>
                <a:close/>
                <a:moveTo>
                  <a:pt x="113812" y="0"/>
                </a:moveTo>
                <a:lnTo>
                  <a:pt x="338847" y="0"/>
                </a:lnTo>
                <a:cubicBezTo>
                  <a:pt x="339414" y="81"/>
                  <a:pt x="339899" y="81"/>
                  <a:pt x="340465" y="162"/>
                </a:cubicBezTo>
                <a:lnTo>
                  <a:pt x="340789" y="162"/>
                </a:lnTo>
                <a:cubicBezTo>
                  <a:pt x="341922" y="324"/>
                  <a:pt x="343054" y="485"/>
                  <a:pt x="344106" y="809"/>
                </a:cubicBezTo>
                <a:lnTo>
                  <a:pt x="344186" y="809"/>
                </a:lnTo>
                <a:cubicBezTo>
                  <a:pt x="345238" y="1052"/>
                  <a:pt x="346371" y="1456"/>
                  <a:pt x="347422" y="1942"/>
                </a:cubicBezTo>
                <a:lnTo>
                  <a:pt x="347503" y="1942"/>
                </a:lnTo>
                <a:cubicBezTo>
                  <a:pt x="348069" y="2184"/>
                  <a:pt x="348555" y="2427"/>
                  <a:pt x="349040" y="2670"/>
                </a:cubicBezTo>
                <a:lnTo>
                  <a:pt x="349121" y="2670"/>
                </a:lnTo>
                <a:cubicBezTo>
                  <a:pt x="349606" y="2912"/>
                  <a:pt x="350091" y="3155"/>
                  <a:pt x="350576" y="3479"/>
                </a:cubicBezTo>
                <a:cubicBezTo>
                  <a:pt x="350657" y="3560"/>
                  <a:pt x="350739" y="3560"/>
                  <a:pt x="350819" y="3640"/>
                </a:cubicBezTo>
                <a:cubicBezTo>
                  <a:pt x="351224" y="3883"/>
                  <a:pt x="351628" y="4126"/>
                  <a:pt x="352033" y="4449"/>
                </a:cubicBezTo>
                <a:cubicBezTo>
                  <a:pt x="352113" y="4449"/>
                  <a:pt x="352113" y="4530"/>
                  <a:pt x="352194" y="4530"/>
                </a:cubicBezTo>
                <a:lnTo>
                  <a:pt x="353408" y="5501"/>
                </a:lnTo>
                <a:lnTo>
                  <a:pt x="353651" y="5743"/>
                </a:lnTo>
                <a:cubicBezTo>
                  <a:pt x="354055" y="6148"/>
                  <a:pt x="354459" y="6472"/>
                  <a:pt x="354864" y="6876"/>
                </a:cubicBezTo>
                <a:lnTo>
                  <a:pt x="623418" y="275430"/>
                </a:lnTo>
                <a:cubicBezTo>
                  <a:pt x="623822" y="275835"/>
                  <a:pt x="624227" y="276239"/>
                  <a:pt x="624551" y="276643"/>
                </a:cubicBezTo>
                <a:lnTo>
                  <a:pt x="624793" y="276886"/>
                </a:lnTo>
                <a:cubicBezTo>
                  <a:pt x="625117" y="277291"/>
                  <a:pt x="625440" y="277776"/>
                  <a:pt x="625764" y="278180"/>
                </a:cubicBezTo>
                <a:cubicBezTo>
                  <a:pt x="625764" y="278261"/>
                  <a:pt x="625845" y="278342"/>
                  <a:pt x="625845" y="278342"/>
                </a:cubicBezTo>
                <a:cubicBezTo>
                  <a:pt x="626168" y="278747"/>
                  <a:pt x="626491" y="279232"/>
                  <a:pt x="626734" y="279637"/>
                </a:cubicBezTo>
                <a:cubicBezTo>
                  <a:pt x="626815" y="279637"/>
                  <a:pt x="626815" y="279717"/>
                  <a:pt x="626896" y="279798"/>
                </a:cubicBezTo>
                <a:cubicBezTo>
                  <a:pt x="627139" y="280284"/>
                  <a:pt x="627462" y="280769"/>
                  <a:pt x="627705" y="281254"/>
                </a:cubicBezTo>
                <a:cubicBezTo>
                  <a:pt x="627948" y="281739"/>
                  <a:pt x="628190" y="282225"/>
                  <a:pt x="628433" y="282791"/>
                </a:cubicBezTo>
                <a:cubicBezTo>
                  <a:pt x="628918" y="283843"/>
                  <a:pt x="629323" y="284975"/>
                  <a:pt x="629646" y="286107"/>
                </a:cubicBezTo>
                <a:cubicBezTo>
                  <a:pt x="629889" y="287159"/>
                  <a:pt x="630132" y="288291"/>
                  <a:pt x="630293" y="289424"/>
                </a:cubicBezTo>
                <a:lnTo>
                  <a:pt x="630293" y="289667"/>
                </a:lnTo>
                <a:cubicBezTo>
                  <a:pt x="630374" y="290152"/>
                  <a:pt x="630455" y="290718"/>
                  <a:pt x="630455" y="291285"/>
                </a:cubicBezTo>
                <a:lnTo>
                  <a:pt x="630455" y="292579"/>
                </a:lnTo>
                <a:lnTo>
                  <a:pt x="630455" y="606189"/>
                </a:lnTo>
                <a:cubicBezTo>
                  <a:pt x="630455" y="668959"/>
                  <a:pt x="579414" y="720001"/>
                  <a:pt x="516644" y="720001"/>
                </a:cubicBezTo>
                <a:lnTo>
                  <a:pt x="113812" y="720001"/>
                </a:lnTo>
                <a:cubicBezTo>
                  <a:pt x="51042" y="720001"/>
                  <a:pt x="0" y="668959"/>
                  <a:pt x="0" y="606189"/>
                </a:cubicBezTo>
                <a:lnTo>
                  <a:pt x="0" y="113812"/>
                </a:lnTo>
                <a:cubicBezTo>
                  <a:pt x="0" y="51042"/>
                  <a:pt x="51042" y="0"/>
                  <a:pt x="113812" y="0"/>
                </a:cubicBezTo>
                <a:close/>
              </a:path>
            </a:pathLst>
          </a:custGeom>
          <a:solidFill>
            <a:schemeClr val="bg1"/>
          </a:solidFill>
          <a:ln w="763" cap="flat">
            <a:noFill/>
            <a:miter/>
          </a:ln>
        </p:spPr>
        <p:txBody>
          <a:bodyPr vert="horz" wrap="square" lIns="91440" tIns="45720" rIns="91440" bIns="45720" rtlCol="0" anchor="ctr"/>
          <a:lstStyle/>
          <a:p>
            <a:pPr algn="ctr">
              <a:lnSpc>
                <a:spcPct val="100000"/>
              </a:lnSpc>
            </a:pPr>
            <a:endParaRPr kumimoji="1" lang="zh-CN" altLang="en-US"/>
          </a:p>
        </p:txBody>
      </p:sp>
      <p:sp>
        <p:nvSpPr>
          <p:cNvPr id="14" name="标题 1"/>
          <p:cNvSpPr txBox="1"/>
          <p:nvPr/>
        </p:nvSpPr>
        <p:spPr>
          <a:xfrm>
            <a:off x="10675805" y="2327277"/>
            <a:ext cx="306812" cy="268608"/>
          </a:xfrm>
          <a:custGeom>
            <a:avLst/>
            <a:gdLst>
              <a:gd name="connsiteX0" fmla="*/ 411293 w 822401"/>
              <a:gd name="connsiteY0" fmla="*/ 234366 h 720000"/>
              <a:gd name="connsiteX1" fmla="*/ 536928 w 822401"/>
              <a:gd name="connsiteY1" fmla="*/ 360000 h 720000"/>
              <a:gd name="connsiteX2" fmla="*/ 411293 w 822401"/>
              <a:gd name="connsiteY2" fmla="*/ 485635 h 720000"/>
              <a:gd name="connsiteX3" fmla="*/ 285659 w 822401"/>
              <a:gd name="connsiteY3" fmla="*/ 360000 h 720000"/>
              <a:gd name="connsiteX4" fmla="*/ 411293 w 822401"/>
              <a:gd name="connsiteY4" fmla="*/ 234366 h 720000"/>
              <a:gd name="connsiteX5" fmla="*/ 411293 w 822401"/>
              <a:gd name="connsiteY5" fmla="*/ 178938 h 720000"/>
              <a:gd name="connsiteX6" fmla="*/ 230231 w 822401"/>
              <a:gd name="connsiteY6" fmla="*/ 360000 h 720000"/>
              <a:gd name="connsiteX7" fmla="*/ 411293 w 822401"/>
              <a:gd name="connsiteY7" fmla="*/ 541063 h 720000"/>
              <a:gd name="connsiteX8" fmla="*/ 592355 w 822401"/>
              <a:gd name="connsiteY8" fmla="*/ 360000 h 720000"/>
              <a:gd name="connsiteX9" fmla="*/ 411293 w 822401"/>
              <a:gd name="connsiteY9" fmla="*/ 178938 h 720000"/>
              <a:gd name="connsiteX10" fmla="*/ 219884 w 822401"/>
              <a:gd name="connsiteY10" fmla="*/ 0 h 720000"/>
              <a:gd name="connsiteX11" fmla="*/ 602517 w 822401"/>
              <a:gd name="connsiteY11" fmla="*/ 0 h 720000"/>
              <a:gd name="connsiteX12" fmla="*/ 627275 w 822401"/>
              <a:gd name="connsiteY12" fmla="*/ 14319 h 720000"/>
              <a:gd name="connsiteX13" fmla="*/ 818591 w 822401"/>
              <a:gd name="connsiteY13" fmla="*/ 345682 h 720000"/>
              <a:gd name="connsiteX14" fmla="*/ 818591 w 822401"/>
              <a:gd name="connsiteY14" fmla="*/ 374319 h 720000"/>
              <a:gd name="connsiteX15" fmla="*/ 627367 w 822401"/>
              <a:gd name="connsiteY15" fmla="*/ 705682 h 720000"/>
              <a:gd name="connsiteX16" fmla="*/ 602609 w 822401"/>
              <a:gd name="connsiteY16" fmla="*/ 720000 h 720000"/>
              <a:gd name="connsiteX17" fmla="*/ 219977 w 822401"/>
              <a:gd name="connsiteY17" fmla="*/ 720000 h 720000"/>
              <a:gd name="connsiteX18" fmla="*/ 195219 w 822401"/>
              <a:gd name="connsiteY18" fmla="*/ 705682 h 720000"/>
              <a:gd name="connsiteX19" fmla="*/ 3811 w 822401"/>
              <a:gd name="connsiteY19" fmla="*/ 374319 h 720000"/>
              <a:gd name="connsiteX20" fmla="*/ 3811 w 822401"/>
              <a:gd name="connsiteY20" fmla="*/ 345682 h 720000"/>
              <a:gd name="connsiteX21" fmla="*/ 195127 w 822401"/>
              <a:gd name="connsiteY21" fmla="*/ 14319 h 720000"/>
              <a:gd name="connsiteX22" fmla="*/ 219884 w 822401"/>
              <a:gd name="connsiteY22" fmla="*/ 0 h 720000"/>
            </a:gdLst>
            <a:ahLst/>
            <a:cxnLst/>
            <a:rect l="l" t="t" r="r" b="b"/>
            <a:pathLst>
              <a:path w="822401" h="720000">
                <a:moveTo>
                  <a:pt x="411293" y="234366"/>
                </a:moveTo>
                <a:cubicBezTo>
                  <a:pt x="480577" y="234366"/>
                  <a:pt x="536928" y="290716"/>
                  <a:pt x="536928" y="360000"/>
                </a:cubicBezTo>
                <a:cubicBezTo>
                  <a:pt x="536928" y="429284"/>
                  <a:pt x="480577" y="485635"/>
                  <a:pt x="411293" y="485635"/>
                </a:cubicBezTo>
                <a:cubicBezTo>
                  <a:pt x="342009" y="485635"/>
                  <a:pt x="285659" y="429284"/>
                  <a:pt x="285659" y="360000"/>
                </a:cubicBezTo>
                <a:cubicBezTo>
                  <a:pt x="285659" y="290716"/>
                  <a:pt x="342009" y="234366"/>
                  <a:pt x="411293" y="234366"/>
                </a:cubicBezTo>
                <a:close/>
                <a:moveTo>
                  <a:pt x="411293" y="178938"/>
                </a:moveTo>
                <a:cubicBezTo>
                  <a:pt x="311432" y="178938"/>
                  <a:pt x="230231" y="260139"/>
                  <a:pt x="230231" y="360000"/>
                </a:cubicBezTo>
                <a:cubicBezTo>
                  <a:pt x="230231" y="459862"/>
                  <a:pt x="311432" y="541063"/>
                  <a:pt x="411293" y="541063"/>
                </a:cubicBezTo>
                <a:cubicBezTo>
                  <a:pt x="511154" y="541063"/>
                  <a:pt x="592355" y="459862"/>
                  <a:pt x="592355" y="360000"/>
                </a:cubicBezTo>
                <a:cubicBezTo>
                  <a:pt x="592355" y="260139"/>
                  <a:pt x="511154" y="178938"/>
                  <a:pt x="411293" y="178938"/>
                </a:cubicBezTo>
                <a:close/>
                <a:moveTo>
                  <a:pt x="219884" y="0"/>
                </a:moveTo>
                <a:lnTo>
                  <a:pt x="602517" y="0"/>
                </a:lnTo>
                <a:cubicBezTo>
                  <a:pt x="612679" y="0"/>
                  <a:pt x="622194" y="5451"/>
                  <a:pt x="627275" y="14319"/>
                </a:cubicBezTo>
                <a:lnTo>
                  <a:pt x="818591" y="345682"/>
                </a:lnTo>
                <a:cubicBezTo>
                  <a:pt x="823672" y="354550"/>
                  <a:pt x="823672" y="365451"/>
                  <a:pt x="818591" y="374319"/>
                </a:cubicBezTo>
                <a:lnTo>
                  <a:pt x="627367" y="705682"/>
                </a:lnTo>
                <a:cubicBezTo>
                  <a:pt x="622286" y="714550"/>
                  <a:pt x="612771" y="720000"/>
                  <a:pt x="602609" y="720000"/>
                </a:cubicBezTo>
                <a:lnTo>
                  <a:pt x="219977" y="720000"/>
                </a:lnTo>
                <a:cubicBezTo>
                  <a:pt x="209815" y="720000"/>
                  <a:pt x="200300" y="714550"/>
                  <a:pt x="195219" y="705682"/>
                </a:cubicBezTo>
                <a:lnTo>
                  <a:pt x="3811" y="374319"/>
                </a:lnTo>
                <a:cubicBezTo>
                  <a:pt x="-1270" y="365543"/>
                  <a:pt x="-1270" y="354550"/>
                  <a:pt x="3811" y="345682"/>
                </a:cubicBezTo>
                <a:lnTo>
                  <a:pt x="195127" y="14319"/>
                </a:lnTo>
                <a:cubicBezTo>
                  <a:pt x="200208" y="5451"/>
                  <a:pt x="209723" y="0"/>
                  <a:pt x="219884" y="0"/>
                </a:cubicBezTo>
                <a:close/>
              </a:path>
            </a:pathLst>
          </a:custGeom>
          <a:solidFill>
            <a:schemeClr val="bg1"/>
          </a:solidFill>
          <a:ln w="763" cap="flat">
            <a:noFill/>
            <a:miter/>
          </a:ln>
        </p:spPr>
        <p:txBody>
          <a:bodyPr vert="horz" wrap="square" lIns="91440" tIns="45720" rIns="91440" bIns="45720" rtlCol="0" anchor="ctr"/>
          <a:lstStyle/>
          <a:p>
            <a:pPr algn="ctr">
              <a:lnSpc>
                <a:spcPct val="100000"/>
              </a:lnSpc>
            </a:pPr>
            <a:endParaRPr kumimoji="1" lang="zh-CN" altLang="en-US"/>
          </a:p>
        </p:txBody>
      </p:sp>
      <p:sp>
        <p:nvSpPr>
          <p:cNvPr id="15" name="标题 1"/>
          <p:cNvSpPr txBox="1"/>
          <p:nvPr>
            <p:custDataLst>
              <p:tags r:id="rId4"/>
            </p:custDataLst>
          </p:nvPr>
        </p:nvSpPr>
        <p:spPr>
          <a:xfrm>
            <a:off x="752475" y="4436745"/>
            <a:ext cx="5902325" cy="2006600"/>
          </a:xfrm>
          <a:prstGeom prst="rect">
            <a:avLst/>
          </a:prstGeom>
          <a:noFill/>
          <a:ln w="12700" cap="sq">
            <a:noFill/>
            <a:miter/>
          </a:ln>
          <a:effectLst>
            <a:outerShdw blurRad="50800" dist="38100" dir="5400000" algn="t" rotWithShape="0">
              <a:schemeClr val="tx1">
                <a:lumMod val="95000"/>
                <a:lumOff val="5000"/>
                <a:alpha val="25000"/>
              </a:schemeClr>
            </a:outerShdw>
          </a:effectLst>
        </p:spPr>
        <p:txBody>
          <a:bodyPr vert="horz" wrap="square" lIns="91440" tIns="45720" rIns="91440" bIns="45720" rtlCol="0" anchor="ctr"/>
          <a:lstStyle/>
          <a:p>
            <a:pPr algn="l">
              <a:lnSpc>
                <a:spcPct val="110000"/>
              </a:lnSpc>
            </a:pPr>
            <a:r>
              <a:rPr kumimoji="1" lang="en-US" altLang="zh-CN" sz="1600">
                <a:ln w="12700">
                  <a:noFill/>
                </a:ln>
                <a:solidFill>
                  <a:srgbClr val="262626">
                    <a:alpha val="100000"/>
                  </a:srgbClr>
                </a:solidFill>
                <a:latin typeface="Source Han Sans" panose="020B0500000000000000" charset="-122"/>
                <a:ea typeface="Source Han Sans" panose="020B0500000000000000" charset="-122"/>
                <a:cs typeface="Source Han Sans" panose="020B0500000000000000" charset="-122"/>
                <a:sym typeface="+mn-ea"/>
              </a:rPr>
              <a:t>困人员生活自理状况6项指标全部达到的，可以视为具备生活自理能力；有3项以下（含3项）指标不能达到的，可以视为部分丧失生活自理能力；有4项以上（含4项）指标不能达到的，可以视为完全丧失生活自理能力。</a:t>
            </a:r>
            <a:endParaRPr kumimoji="1" lang="en-US" altLang="zh-CN" sz="1600">
              <a:ln w="12700">
                <a:noFill/>
              </a:ln>
              <a:solidFill>
                <a:srgbClr val="262626">
                  <a:alpha val="100000"/>
                </a:srgbClr>
              </a:solidFill>
              <a:latin typeface="Source Han Sans" panose="020B0500000000000000" charset="-122"/>
              <a:ea typeface="Source Han Sans" panose="020B0500000000000000" charset="-122"/>
              <a:cs typeface="Source Han Sans" panose="020B0500000000000000" charset="-122"/>
              <a:sym typeface="+mn-ea"/>
            </a:endParaRPr>
          </a:p>
        </p:txBody>
      </p:sp>
      <p:sp>
        <p:nvSpPr>
          <p:cNvPr id="16" name="标题 1"/>
          <p:cNvSpPr txBox="1"/>
          <p:nvPr>
            <p:custDataLst>
              <p:tags r:id="rId5"/>
            </p:custDataLst>
          </p:nvPr>
        </p:nvSpPr>
        <p:spPr>
          <a:xfrm>
            <a:off x="752450" y="4292359"/>
            <a:ext cx="722358" cy="722358"/>
          </a:xfrm>
          <a:prstGeom prst="diagStripe">
            <a:avLst/>
          </a:prstGeom>
          <a:gradFill>
            <a:gsLst>
              <a:gs pos="20000">
                <a:schemeClr val="accent1"/>
              </a:gs>
              <a:gs pos="84000">
                <a:schemeClr val="accent2"/>
              </a:gs>
            </a:gsLst>
            <a:lin ang="2700000" scaled="0"/>
          </a:gradFill>
          <a:ln w="12700" cap="sq">
            <a:noFill/>
            <a:miter/>
          </a:ln>
          <a:effectLst>
            <a:outerShdw blurRad="50800" dist="38100" dir="5400000" algn="t" rotWithShape="0">
              <a:schemeClr val="accent1">
                <a:lumMod val="50000"/>
                <a:alpha val="25000"/>
              </a:schemeClr>
            </a:outerShdw>
          </a:effectLst>
        </p:spPr>
        <p:txBody>
          <a:bodyPr vert="horz" wrap="square" lIns="91440" tIns="45720" rIns="91440" bIns="45720" rtlCol="0" anchor="ctr"/>
          <a:lstStyle/>
          <a:p>
            <a:pPr algn="ctr">
              <a:lnSpc>
                <a:spcPct val="110000"/>
              </a:lnSpc>
            </a:pPr>
            <a:endParaRPr kumimoji="1" lang="zh-CN" altLang="en-US"/>
          </a:p>
        </p:txBody>
      </p:sp>
      <p:sp>
        <p:nvSpPr>
          <p:cNvPr id="23" name="标题 1"/>
          <p:cNvSpPr txBox="1"/>
          <p:nvPr/>
        </p:nvSpPr>
        <p:spPr>
          <a:xfrm rot="18900000" flipH="1">
            <a:off x="6511052" y="3388301"/>
            <a:ext cx="739264" cy="739264"/>
          </a:xfrm>
          <a:custGeom>
            <a:avLst/>
            <a:gdLst>
              <a:gd name="connsiteX0" fmla="*/ 96415 w 658367"/>
              <a:gd name="connsiteY0" fmla="*/ 96415 h 658367"/>
              <a:gd name="connsiteX1" fmla="*/ 561952 w 658367"/>
              <a:gd name="connsiteY1" fmla="*/ 96415 h 658367"/>
              <a:gd name="connsiteX2" fmla="*/ 634263 w 658367"/>
              <a:gd name="connsiteY2" fmla="*/ 453056 h 658367"/>
              <a:gd name="connsiteX3" fmla="*/ 613890 w 658367"/>
              <a:gd name="connsiteY3" fmla="*/ 491772 h 658367"/>
              <a:gd name="connsiteX4" fmla="*/ 613890 w 658367"/>
              <a:gd name="connsiteY4" fmla="*/ 585441 h 658367"/>
              <a:gd name="connsiteX5" fmla="*/ 585441 w 658367"/>
              <a:gd name="connsiteY5" fmla="*/ 613890 h 658367"/>
              <a:gd name="connsiteX6" fmla="*/ 491772 w 658367"/>
              <a:gd name="connsiteY6" fmla="*/ 613890 h 658367"/>
              <a:gd name="connsiteX7" fmla="*/ 453056 w 658367"/>
              <a:gd name="connsiteY7" fmla="*/ 634263 h 658367"/>
              <a:gd name="connsiteX8" fmla="*/ 96415 w 658367"/>
              <a:gd name="connsiteY8" fmla="*/ 561952 h 658367"/>
              <a:gd name="connsiteX9" fmla="*/ 96415 w 658367"/>
              <a:gd name="connsiteY9" fmla="*/ 96415 h 658367"/>
            </a:gdLst>
            <a:ahLst/>
            <a:cxnLst/>
            <a:rect l="l" t="t" r="r" b="b"/>
            <a:pathLst>
              <a:path w="658367" h="658367">
                <a:moveTo>
                  <a:pt x="96415" y="96415"/>
                </a:moveTo>
                <a:cubicBezTo>
                  <a:pt x="224970" y="-32139"/>
                  <a:pt x="433398" y="-32139"/>
                  <a:pt x="561952" y="96415"/>
                </a:cubicBezTo>
                <a:cubicBezTo>
                  <a:pt x="658367" y="192831"/>
                  <a:pt x="682471" y="334176"/>
                  <a:pt x="634263" y="453056"/>
                </a:cubicBezTo>
                <a:lnTo>
                  <a:pt x="613890" y="491772"/>
                </a:lnTo>
                <a:lnTo>
                  <a:pt x="613890" y="585441"/>
                </a:lnTo>
                <a:cubicBezTo>
                  <a:pt x="613890" y="601153"/>
                  <a:pt x="601153" y="613890"/>
                  <a:pt x="585441" y="613890"/>
                </a:cubicBezTo>
                <a:lnTo>
                  <a:pt x="491772" y="613890"/>
                </a:lnTo>
                <a:lnTo>
                  <a:pt x="453056" y="634263"/>
                </a:lnTo>
                <a:cubicBezTo>
                  <a:pt x="334176" y="682471"/>
                  <a:pt x="192831" y="658367"/>
                  <a:pt x="96415" y="561952"/>
                </a:cubicBezTo>
                <a:cubicBezTo>
                  <a:pt x="-32139" y="433398"/>
                  <a:pt x="-32139" y="224970"/>
                  <a:pt x="96415" y="96415"/>
                </a:cubicBezTo>
                <a:close/>
              </a:path>
            </a:pathLst>
          </a:custGeom>
          <a:gradFill>
            <a:gsLst>
              <a:gs pos="20000">
                <a:schemeClr val="accent1"/>
              </a:gs>
              <a:gs pos="84000">
                <a:schemeClr val="accent2"/>
              </a:gs>
            </a:gsLst>
            <a:lin ang="2700000" scaled="0"/>
          </a:gradFill>
          <a:ln w="12700" cap="sq">
            <a:noFill/>
            <a:miter/>
          </a:ln>
          <a:effectLst>
            <a:outerShdw blurRad="50800" dist="38100" dir="5400000" algn="t" rotWithShape="0">
              <a:schemeClr val="accent1">
                <a:lumMod val="50000"/>
                <a:alpha val="25000"/>
              </a:schemeClr>
            </a:outerShdw>
          </a:effectLst>
        </p:spPr>
        <p:txBody>
          <a:bodyPr vert="horz" wrap="square" lIns="91440" tIns="45720" rIns="91440" bIns="45720" rtlCol="0" anchor="ctr"/>
          <a:lstStyle/>
          <a:p>
            <a:pPr algn="ctr">
              <a:lnSpc>
                <a:spcPct val="110000"/>
              </a:lnSpc>
            </a:pPr>
            <a:endParaRPr kumimoji="1" lang="zh-CN" altLang="en-US"/>
          </a:p>
        </p:txBody>
      </p:sp>
      <p:sp>
        <p:nvSpPr>
          <p:cNvPr id="24" name="标题 1"/>
          <p:cNvSpPr txBox="1"/>
          <p:nvPr/>
        </p:nvSpPr>
        <p:spPr>
          <a:xfrm>
            <a:off x="6721032" y="3608104"/>
            <a:ext cx="320840" cy="320838"/>
          </a:xfrm>
          <a:custGeom>
            <a:avLst/>
            <a:gdLst>
              <a:gd name="connsiteX0" fmla="*/ 438553 w 720000"/>
              <a:gd name="connsiteY0" fmla="*/ 189601 h 720000"/>
              <a:gd name="connsiteX1" fmla="*/ 503636 w 720000"/>
              <a:gd name="connsiteY1" fmla="*/ 216365 h 720000"/>
              <a:gd name="connsiteX2" fmla="*/ 503636 w 720000"/>
              <a:gd name="connsiteY2" fmla="*/ 346445 h 720000"/>
              <a:gd name="connsiteX3" fmla="*/ 362260 w 720000"/>
              <a:gd name="connsiteY3" fmla="*/ 487907 h 720000"/>
              <a:gd name="connsiteX4" fmla="*/ 191861 w 720000"/>
              <a:gd name="connsiteY4" fmla="*/ 528226 h 720000"/>
              <a:gd name="connsiteX5" fmla="*/ 232180 w 720000"/>
              <a:gd name="connsiteY5" fmla="*/ 357827 h 720000"/>
              <a:gd name="connsiteX6" fmla="*/ 373556 w 720000"/>
              <a:gd name="connsiteY6" fmla="*/ 216452 h 720000"/>
              <a:gd name="connsiteX7" fmla="*/ 438553 w 720000"/>
              <a:gd name="connsiteY7" fmla="*/ 189601 h 720000"/>
              <a:gd name="connsiteX8" fmla="*/ 438553 w 720000"/>
              <a:gd name="connsiteY8" fmla="*/ 141636 h 720000"/>
              <a:gd name="connsiteX9" fmla="*/ 339581 w 720000"/>
              <a:gd name="connsiteY9" fmla="*/ 182476 h 720000"/>
              <a:gd name="connsiteX10" fmla="*/ 198205 w 720000"/>
              <a:gd name="connsiteY10" fmla="*/ 323852 h 720000"/>
              <a:gd name="connsiteX11" fmla="*/ 141637 w 720000"/>
              <a:gd name="connsiteY11" fmla="*/ 578364 h 720000"/>
              <a:gd name="connsiteX12" fmla="*/ 396149 w 720000"/>
              <a:gd name="connsiteY12" fmla="*/ 521796 h 720000"/>
              <a:gd name="connsiteX13" fmla="*/ 537524 w 720000"/>
              <a:gd name="connsiteY13" fmla="*/ 380420 h 720000"/>
              <a:gd name="connsiteX14" fmla="*/ 537524 w 720000"/>
              <a:gd name="connsiteY14" fmla="*/ 182476 h 720000"/>
              <a:gd name="connsiteX15" fmla="*/ 438553 w 720000"/>
              <a:gd name="connsiteY15" fmla="*/ 141636 h 720000"/>
              <a:gd name="connsiteX16" fmla="*/ 120000 w 720000"/>
              <a:gd name="connsiteY16" fmla="*/ 0 h 720000"/>
              <a:gd name="connsiteX17" fmla="*/ 600000 w 720000"/>
              <a:gd name="connsiteY17" fmla="*/ 0 h 720000"/>
              <a:gd name="connsiteX18" fmla="*/ 720000 w 720000"/>
              <a:gd name="connsiteY18" fmla="*/ 120000 h 720000"/>
              <a:gd name="connsiteX19" fmla="*/ 720000 w 720000"/>
              <a:gd name="connsiteY19" fmla="*/ 600000 h 720000"/>
              <a:gd name="connsiteX20" fmla="*/ 600000 w 720000"/>
              <a:gd name="connsiteY20" fmla="*/ 720000 h 720000"/>
              <a:gd name="connsiteX21" fmla="*/ 120000 w 720000"/>
              <a:gd name="connsiteY21" fmla="*/ 720000 h 720000"/>
              <a:gd name="connsiteX22" fmla="*/ 0 w 720000"/>
              <a:gd name="connsiteY22" fmla="*/ 600000 h 720000"/>
              <a:gd name="connsiteX23" fmla="*/ 0 w 720000"/>
              <a:gd name="connsiteY23" fmla="*/ 120000 h 720000"/>
              <a:gd name="connsiteX24" fmla="*/ 120000 w 720000"/>
              <a:gd name="connsiteY24" fmla="*/ 0 h 720000"/>
            </a:gdLst>
            <a:ahLst/>
            <a:cxnLst/>
            <a:rect l="l" t="t" r="r" b="b"/>
            <a:pathLst>
              <a:path w="720000" h="720000">
                <a:moveTo>
                  <a:pt x="438553" y="189601"/>
                </a:moveTo>
                <a:cubicBezTo>
                  <a:pt x="463230" y="189601"/>
                  <a:pt x="486344" y="199073"/>
                  <a:pt x="503636" y="216365"/>
                </a:cubicBezTo>
                <a:cubicBezTo>
                  <a:pt x="539523" y="252252"/>
                  <a:pt x="539523" y="310557"/>
                  <a:pt x="503636" y="346445"/>
                </a:cubicBezTo>
                <a:lnTo>
                  <a:pt x="362260" y="487907"/>
                </a:lnTo>
                <a:cubicBezTo>
                  <a:pt x="342622" y="507545"/>
                  <a:pt x="266503" y="522665"/>
                  <a:pt x="191861" y="528226"/>
                </a:cubicBezTo>
                <a:cubicBezTo>
                  <a:pt x="197336" y="453584"/>
                  <a:pt x="212456" y="377465"/>
                  <a:pt x="232180" y="357827"/>
                </a:cubicBezTo>
                <a:lnTo>
                  <a:pt x="373556" y="216452"/>
                </a:lnTo>
                <a:cubicBezTo>
                  <a:pt x="390761" y="199073"/>
                  <a:pt x="413875" y="189601"/>
                  <a:pt x="438553" y="189601"/>
                </a:cubicBezTo>
                <a:close/>
                <a:moveTo>
                  <a:pt x="438553" y="141636"/>
                </a:moveTo>
                <a:cubicBezTo>
                  <a:pt x="402666" y="141636"/>
                  <a:pt x="366778" y="155278"/>
                  <a:pt x="339581" y="182476"/>
                </a:cubicBezTo>
                <a:lnTo>
                  <a:pt x="198205" y="323852"/>
                </a:lnTo>
                <a:cubicBezTo>
                  <a:pt x="143723" y="378335"/>
                  <a:pt x="141637" y="578364"/>
                  <a:pt x="141637" y="578364"/>
                </a:cubicBezTo>
                <a:cubicBezTo>
                  <a:pt x="141637" y="578364"/>
                  <a:pt x="341753" y="576278"/>
                  <a:pt x="396149" y="521796"/>
                </a:cubicBezTo>
                <a:lnTo>
                  <a:pt x="537524" y="380420"/>
                </a:lnTo>
                <a:cubicBezTo>
                  <a:pt x="592007" y="325938"/>
                  <a:pt x="592007" y="236872"/>
                  <a:pt x="537524" y="182476"/>
                </a:cubicBezTo>
                <a:cubicBezTo>
                  <a:pt x="510327" y="155191"/>
                  <a:pt x="474440" y="141636"/>
                  <a:pt x="438553" y="141636"/>
                </a:cubicBezTo>
                <a:close/>
                <a:moveTo>
                  <a:pt x="120000" y="0"/>
                </a:moveTo>
                <a:lnTo>
                  <a:pt x="600000" y="0"/>
                </a:lnTo>
                <a:cubicBezTo>
                  <a:pt x="666040" y="0"/>
                  <a:pt x="720000" y="54048"/>
                  <a:pt x="720000" y="120000"/>
                </a:cubicBezTo>
                <a:lnTo>
                  <a:pt x="720000" y="600000"/>
                </a:lnTo>
                <a:cubicBezTo>
                  <a:pt x="720000" y="666039"/>
                  <a:pt x="666040" y="720000"/>
                  <a:pt x="600000" y="720000"/>
                </a:cubicBezTo>
                <a:lnTo>
                  <a:pt x="120000" y="720000"/>
                </a:lnTo>
                <a:cubicBezTo>
                  <a:pt x="53961" y="720000"/>
                  <a:pt x="0" y="666039"/>
                  <a:pt x="0" y="600000"/>
                </a:cubicBezTo>
                <a:lnTo>
                  <a:pt x="0" y="120000"/>
                </a:lnTo>
                <a:cubicBezTo>
                  <a:pt x="0" y="53961"/>
                  <a:pt x="53961" y="0"/>
                  <a:pt x="120000" y="0"/>
                </a:cubicBezTo>
                <a:close/>
              </a:path>
            </a:pathLst>
          </a:custGeom>
          <a:solidFill>
            <a:schemeClr val="bg1"/>
          </a:solidFill>
          <a:ln w="763" cap="flat">
            <a:noFill/>
            <a:miter/>
          </a:ln>
        </p:spPr>
        <p:txBody>
          <a:bodyPr vert="horz" wrap="square" lIns="91440" tIns="45720" rIns="91440" bIns="45720" rtlCol="0" anchor="ctr"/>
          <a:lstStyle/>
          <a:p>
            <a:pPr algn="ctr">
              <a:lnSpc>
                <a:spcPct val="100000"/>
              </a:lnSpc>
            </a:pPr>
            <a:endParaRPr kumimoji="1" lang="zh-CN" altLang="en-US"/>
          </a:p>
        </p:txBody>
      </p:sp>
      <p:sp>
        <p:nvSpPr>
          <p:cNvPr id="25" name="标题 1"/>
          <p:cNvSpPr txBox="1"/>
          <p:nvPr/>
        </p:nvSpPr>
        <p:spPr>
          <a:xfrm>
            <a:off x="-324000" y="319667"/>
            <a:ext cx="648000" cy="648000"/>
          </a:xfrm>
          <a:prstGeom prst="ellipse">
            <a:avLst/>
          </a:prstGeom>
          <a:noFill/>
          <a:ln w="114300" cap="sq">
            <a:solidFill>
              <a:schemeClr val="accent1"/>
            </a:solidFill>
            <a:miter/>
          </a:ln>
        </p:spPr>
        <p:txBody>
          <a:bodyPr vert="horz" wrap="square" lIns="91440" tIns="45720" rIns="91440" bIns="45720" rtlCol="0" anchor="ctr"/>
          <a:lstStyle/>
          <a:p>
            <a:pPr algn="ctr">
              <a:lnSpc>
                <a:spcPct val="110000"/>
              </a:lnSpc>
            </a:pPr>
            <a:endParaRPr kumimoji="1" lang="zh-CN" altLang="en-US"/>
          </a:p>
        </p:txBody>
      </p:sp>
      <p:sp>
        <p:nvSpPr>
          <p:cNvPr id="26" name="标题 1"/>
          <p:cNvSpPr txBox="1"/>
          <p:nvPr/>
        </p:nvSpPr>
        <p:spPr>
          <a:xfrm>
            <a:off x="660400" y="427667"/>
            <a:ext cx="10858500" cy="432000"/>
          </a:xfrm>
          <a:prstGeom prst="rect">
            <a:avLst/>
          </a:prstGeom>
          <a:noFill/>
          <a:ln>
            <a:noFill/>
          </a:ln>
        </p:spPr>
        <p:txBody>
          <a:bodyPr vert="horz" wrap="square" lIns="0" tIns="0" rIns="0" bIns="0" rtlCol="0" anchor="ctr"/>
          <a:lstStyle/>
          <a:p>
            <a:pPr algn="l">
              <a:lnSpc>
                <a:spcPct val="110000"/>
              </a:lnSpc>
            </a:pPr>
            <a:r>
              <a:rPr kumimoji="1" lang="en-US" altLang="zh-CN" sz="3200">
                <a:ln w="12700">
                  <a:noFill/>
                </a:ln>
                <a:solidFill>
                  <a:srgbClr val="262626">
                    <a:alpha val="100000"/>
                  </a:srgbClr>
                </a:solidFill>
                <a:latin typeface="Source Han Sans CN Bold" panose="020B0800000000000000" charset="-122"/>
                <a:ea typeface="Source Han Sans CN Bold" panose="020B0800000000000000" charset="-122"/>
                <a:cs typeface="Source Han Sans CN Bold" panose="020B0800000000000000" charset="-122"/>
              </a:rPr>
              <a:t>评估指标</a:t>
            </a:r>
            <a:endParaRPr kumimoji="1" lang="zh-CN" alt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txBox="1"/>
          <p:nvPr/>
        </p:nvSpPr>
        <p:spPr>
          <a:xfrm>
            <a:off x="0" y="0"/>
            <a:ext cx="12192000" cy="6858000"/>
          </a:xfrm>
          <a:prstGeom prst="rect">
            <a:avLst/>
          </a:prstGeom>
          <a:solidFill>
            <a:schemeClr val="bg1"/>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3" name="标题 1"/>
          <p:cNvSpPr txBox="1"/>
          <p:nvPr/>
        </p:nvSpPr>
        <p:spPr>
          <a:xfrm rot="10800000" flipV="1">
            <a:off x="1838038" y="2366914"/>
            <a:ext cx="176726" cy="93366"/>
          </a:xfrm>
          <a:prstGeom prst="triangle">
            <a:avLst/>
          </a:prstGeom>
          <a:solidFill>
            <a:schemeClr val="accent1">
              <a:lumMod val="75000"/>
            </a:schemeClr>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4" name="标题 1"/>
          <p:cNvSpPr txBox="1"/>
          <p:nvPr/>
        </p:nvSpPr>
        <p:spPr>
          <a:xfrm rot="10800000">
            <a:off x="660979" y="2879168"/>
            <a:ext cx="176726" cy="93366"/>
          </a:xfrm>
          <a:prstGeom prst="triangle">
            <a:avLst/>
          </a:prstGeom>
          <a:solidFill>
            <a:schemeClr val="accent1">
              <a:lumMod val="75000"/>
            </a:schemeClr>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5" name="标题 1"/>
          <p:cNvSpPr txBox="1"/>
          <p:nvPr/>
        </p:nvSpPr>
        <p:spPr>
          <a:xfrm>
            <a:off x="747904" y="2450311"/>
            <a:ext cx="3133216" cy="942974"/>
          </a:xfrm>
          <a:prstGeom prst="round2DiagRect">
            <a:avLst>
              <a:gd name="adj1" fmla="val 19309"/>
              <a:gd name="adj2" fmla="val 0"/>
            </a:avLst>
          </a:prstGeom>
          <a:solidFill>
            <a:schemeClr val="accent2">
              <a:lumMod val="20000"/>
              <a:lumOff val="80000"/>
            </a:schemeClr>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6" name="标题 1"/>
          <p:cNvSpPr txBox="1"/>
          <p:nvPr/>
        </p:nvSpPr>
        <p:spPr>
          <a:xfrm>
            <a:off x="1291585" y="2970656"/>
            <a:ext cx="2045855" cy="472143"/>
          </a:xfrm>
          <a:prstGeom prst="rect">
            <a:avLst/>
          </a:prstGeom>
          <a:noFill/>
          <a:ln>
            <a:noFill/>
          </a:ln>
        </p:spPr>
        <p:txBody>
          <a:bodyPr vert="horz" wrap="square" lIns="0" tIns="0" rIns="0" bIns="0" rtlCol="0" anchor="t"/>
          <a:lstStyle/>
          <a:p>
            <a:pPr algn="ctr">
              <a:lnSpc>
                <a:spcPct val="100000"/>
              </a:lnSpc>
            </a:pPr>
            <a:r>
              <a:rPr kumimoji="1" lang="en-US" altLang="zh-CN" sz="1600">
                <a:ln w="12700">
                  <a:noFill/>
                </a:ln>
                <a:solidFill>
                  <a:srgbClr val="000000">
                    <a:alpha val="100000"/>
                  </a:srgbClr>
                </a:solidFill>
                <a:latin typeface="Source Han Sans CN Bold" panose="020B0800000000000000" charset="-122"/>
                <a:ea typeface="Source Han Sans CN Bold" panose="020B0800000000000000" charset="-122"/>
                <a:cs typeface="Source Han Sans CN Bold" panose="020B0800000000000000" charset="-122"/>
              </a:rPr>
              <a:t>动态调整</a:t>
            </a:r>
            <a:endParaRPr kumimoji="1" lang="zh-CN" altLang="en-US"/>
          </a:p>
        </p:txBody>
      </p:sp>
      <p:sp>
        <p:nvSpPr>
          <p:cNvPr id="7" name="标题 1"/>
          <p:cNvSpPr txBox="1"/>
          <p:nvPr/>
        </p:nvSpPr>
        <p:spPr>
          <a:xfrm>
            <a:off x="3426801" y="2569434"/>
            <a:ext cx="291716" cy="316006"/>
          </a:xfrm>
          <a:custGeom>
            <a:avLst/>
            <a:gdLst>
              <a:gd name="connsiteX0" fmla="*/ 332293 w 664672"/>
              <a:gd name="connsiteY0" fmla="*/ 387672 h 720001"/>
              <a:gd name="connsiteX1" fmla="*/ 660804 w 664672"/>
              <a:gd name="connsiteY1" fmla="*/ 598902 h 720001"/>
              <a:gd name="connsiteX2" fmla="*/ 563560 w 664672"/>
              <a:gd name="connsiteY2" fmla="*/ 720001 h 720001"/>
              <a:gd name="connsiteX3" fmla="*/ 101112 w 664672"/>
              <a:gd name="connsiteY3" fmla="*/ 720001 h 720001"/>
              <a:gd name="connsiteX4" fmla="*/ 3868 w 664672"/>
              <a:gd name="connsiteY4" fmla="*/ 598902 h 720001"/>
              <a:gd name="connsiteX5" fmla="*/ 332293 w 664672"/>
              <a:gd name="connsiteY5" fmla="*/ 387672 h 720001"/>
              <a:gd name="connsiteX6" fmla="*/ 332293 w 664672"/>
              <a:gd name="connsiteY6" fmla="*/ 0 h 720001"/>
              <a:gd name="connsiteX7" fmla="*/ 509517 w 664672"/>
              <a:gd name="connsiteY7" fmla="*/ 177224 h 720001"/>
              <a:gd name="connsiteX8" fmla="*/ 332293 w 664672"/>
              <a:gd name="connsiteY8" fmla="*/ 354448 h 720001"/>
              <a:gd name="connsiteX9" fmla="*/ 155069 w 664672"/>
              <a:gd name="connsiteY9" fmla="*/ 177224 h 720001"/>
              <a:gd name="connsiteX10" fmla="*/ 332293 w 664672"/>
              <a:gd name="connsiteY10" fmla="*/ 0 h 720001"/>
            </a:gdLst>
            <a:ahLst/>
            <a:cxnLst/>
            <a:rect l="l" t="t" r="r" b="b"/>
            <a:pathLst>
              <a:path w="664672" h="720001">
                <a:moveTo>
                  <a:pt x="332293" y="387672"/>
                </a:moveTo>
                <a:cubicBezTo>
                  <a:pt x="550549" y="387672"/>
                  <a:pt x="628448" y="491162"/>
                  <a:pt x="660804" y="598902"/>
                </a:cubicBezTo>
                <a:cubicBezTo>
                  <a:pt x="679021" y="659624"/>
                  <a:pt x="630616" y="720001"/>
                  <a:pt x="563560" y="720001"/>
                </a:cubicBezTo>
                <a:lnTo>
                  <a:pt x="101112" y="720001"/>
                </a:lnTo>
                <a:cubicBezTo>
                  <a:pt x="34057" y="720001"/>
                  <a:pt x="-14348" y="659624"/>
                  <a:pt x="3868" y="598902"/>
                </a:cubicBezTo>
                <a:cubicBezTo>
                  <a:pt x="36138" y="491162"/>
                  <a:pt x="114037" y="387672"/>
                  <a:pt x="332293" y="387672"/>
                </a:cubicBezTo>
                <a:close/>
                <a:moveTo>
                  <a:pt x="332293" y="0"/>
                </a:moveTo>
                <a:cubicBezTo>
                  <a:pt x="430230" y="0"/>
                  <a:pt x="509604" y="79287"/>
                  <a:pt x="509517" y="177224"/>
                </a:cubicBezTo>
                <a:cubicBezTo>
                  <a:pt x="509517" y="275074"/>
                  <a:pt x="430144" y="354448"/>
                  <a:pt x="332293" y="354448"/>
                </a:cubicBezTo>
                <a:cubicBezTo>
                  <a:pt x="234442" y="354448"/>
                  <a:pt x="155069" y="275074"/>
                  <a:pt x="155069" y="177224"/>
                </a:cubicBezTo>
                <a:cubicBezTo>
                  <a:pt x="155069" y="79287"/>
                  <a:pt x="234442" y="0"/>
                  <a:pt x="332293" y="0"/>
                </a:cubicBezTo>
                <a:close/>
              </a:path>
            </a:pathLst>
          </a:custGeom>
          <a:solidFill>
            <a:schemeClr val="accent1"/>
          </a:solidFill>
          <a:ln w="1860" cap="flat">
            <a:noFill/>
            <a:miter/>
          </a:ln>
        </p:spPr>
        <p:txBody>
          <a:bodyPr vert="horz" wrap="square" lIns="91440" tIns="45720" rIns="91440" bIns="45720" rtlCol="0" anchor="ctr"/>
          <a:lstStyle/>
          <a:p>
            <a:pPr algn="l">
              <a:lnSpc>
                <a:spcPct val="110000"/>
              </a:lnSpc>
            </a:pPr>
            <a:endParaRPr kumimoji="1" lang="zh-CN" altLang="en-US"/>
          </a:p>
        </p:txBody>
      </p:sp>
      <p:sp>
        <p:nvSpPr>
          <p:cNvPr id="8" name="标题 1"/>
          <p:cNvSpPr txBox="1"/>
          <p:nvPr/>
        </p:nvSpPr>
        <p:spPr>
          <a:xfrm>
            <a:off x="660400" y="2364427"/>
            <a:ext cx="1267671" cy="514506"/>
          </a:xfrm>
          <a:prstGeom prst="round2DiagRect">
            <a:avLst>
              <a:gd name="adj1" fmla="val 23811"/>
              <a:gd name="adj2" fmla="val 0"/>
            </a:avLst>
          </a:prstGeom>
          <a:solidFill>
            <a:schemeClr val="accent1"/>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9" name="标题 1"/>
          <p:cNvSpPr txBox="1"/>
          <p:nvPr/>
        </p:nvSpPr>
        <p:spPr>
          <a:xfrm>
            <a:off x="856163" y="2456819"/>
            <a:ext cx="886912" cy="368142"/>
          </a:xfrm>
          <a:prstGeom prst="rect">
            <a:avLst/>
          </a:prstGeom>
          <a:noFill/>
          <a:ln>
            <a:noFill/>
          </a:ln>
        </p:spPr>
        <p:txBody>
          <a:bodyPr vert="horz" wrap="square" lIns="0" tIns="0" rIns="0" bIns="0" rtlCol="0" anchor="t"/>
          <a:lstStyle/>
          <a:p>
            <a:pPr algn="ctr">
              <a:lnSpc>
                <a:spcPct val="100000"/>
              </a:lnSpc>
            </a:pPr>
            <a:r>
              <a:rPr kumimoji="1" lang="en-US" altLang="zh-CN" sz="2200">
                <a:ln w="12700">
                  <a:noFill/>
                </a:ln>
                <a:solidFill>
                  <a:srgbClr val="FFFFFF">
                    <a:alpha val="100000"/>
                  </a:srgbClr>
                </a:solidFill>
                <a:latin typeface="OPPOSans H" panose="00020600040101010101" charset="-122"/>
                <a:ea typeface="OPPOSans H" panose="00020600040101010101" charset="-122"/>
                <a:cs typeface="OPPOSans H" panose="00020600040101010101" charset="-122"/>
              </a:rPr>
              <a:t>01</a:t>
            </a:r>
            <a:endParaRPr kumimoji="1" lang="zh-CN" altLang="en-US"/>
          </a:p>
        </p:txBody>
      </p:sp>
      <p:sp>
        <p:nvSpPr>
          <p:cNvPr id="10" name="标题 1"/>
          <p:cNvSpPr txBox="1"/>
          <p:nvPr/>
        </p:nvSpPr>
        <p:spPr>
          <a:xfrm>
            <a:off x="762000" y="3557918"/>
            <a:ext cx="3088640" cy="1918322"/>
          </a:xfrm>
          <a:prstGeom prst="rect">
            <a:avLst/>
          </a:prstGeom>
          <a:noFill/>
          <a:ln>
            <a:noFill/>
          </a:ln>
        </p:spPr>
        <p:txBody>
          <a:bodyPr vert="horz" wrap="square" lIns="0" tIns="0" rIns="0" bIns="0" rtlCol="0" anchor="t"/>
          <a:lstStyle/>
          <a:p>
            <a:pPr algn="l">
              <a:lnSpc>
                <a:spcPct val="150000"/>
              </a:lnSpc>
            </a:pPr>
            <a:r>
              <a:rPr kumimoji="1" lang="en-US" altLang="zh-CN" sz="1400">
                <a:ln w="12700">
                  <a:noFill/>
                </a:ln>
                <a:solidFill>
                  <a:srgbClr val="262626">
                    <a:alpha val="100000"/>
                  </a:srgbClr>
                </a:solidFill>
                <a:latin typeface="Source Han Sans" panose="020B0500000000000000" charset="-122"/>
                <a:ea typeface="Source Han Sans" panose="020B0500000000000000" charset="-122"/>
                <a:cs typeface="Source Han Sans" panose="020B0500000000000000" charset="-122"/>
              </a:rPr>
              <a:t>特困人员生活自理能力发生变化的，应当及时报告苏木镇人民政府、国营牧场，组织复核评估。
确保评估结果及时更新。</a:t>
            </a:r>
            <a:endParaRPr kumimoji="1" lang="zh-CN" altLang="en-US"/>
          </a:p>
        </p:txBody>
      </p:sp>
      <p:sp>
        <p:nvSpPr>
          <p:cNvPr id="11" name="标题 1"/>
          <p:cNvSpPr txBox="1"/>
          <p:nvPr/>
        </p:nvSpPr>
        <p:spPr>
          <a:xfrm rot="10800000" flipV="1">
            <a:off x="5656928" y="2366914"/>
            <a:ext cx="176726" cy="93366"/>
          </a:xfrm>
          <a:prstGeom prst="triangle">
            <a:avLst/>
          </a:prstGeom>
          <a:solidFill>
            <a:schemeClr val="accent1">
              <a:lumMod val="75000"/>
            </a:schemeClr>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12" name="标题 1"/>
          <p:cNvSpPr txBox="1"/>
          <p:nvPr/>
        </p:nvSpPr>
        <p:spPr>
          <a:xfrm rot="10800000">
            <a:off x="4479869" y="2879168"/>
            <a:ext cx="176726" cy="93366"/>
          </a:xfrm>
          <a:prstGeom prst="triangle">
            <a:avLst/>
          </a:prstGeom>
          <a:solidFill>
            <a:schemeClr val="accent1">
              <a:lumMod val="75000"/>
            </a:schemeClr>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13" name="标题 1"/>
          <p:cNvSpPr txBox="1"/>
          <p:nvPr/>
        </p:nvSpPr>
        <p:spPr>
          <a:xfrm>
            <a:off x="4566794" y="2450311"/>
            <a:ext cx="3133216" cy="942974"/>
          </a:xfrm>
          <a:prstGeom prst="round2DiagRect">
            <a:avLst>
              <a:gd name="adj1" fmla="val 19309"/>
              <a:gd name="adj2" fmla="val 0"/>
            </a:avLst>
          </a:prstGeom>
          <a:solidFill>
            <a:schemeClr val="accent2">
              <a:lumMod val="20000"/>
              <a:lumOff val="80000"/>
            </a:schemeClr>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14" name="标题 1"/>
          <p:cNvSpPr txBox="1"/>
          <p:nvPr/>
        </p:nvSpPr>
        <p:spPr>
          <a:xfrm>
            <a:off x="5110475" y="2970656"/>
            <a:ext cx="2045855" cy="472143"/>
          </a:xfrm>
          <a:prstGeom prst="rect">
            <a:avLst/>
          </a:prstGeom>
          <a:noFill/>
          <a:ln>
            <a:noFill/>
          </a:ln>
        </p:spPr>
        <p:txBody>
          <a:bodyPr vert="horz" wrap="square" lIns="0" tIns="0" rIns="0" bIns="0" rtlCol="0" anchor="t"/>
          <a:lstStyle/>
          <a:p>
            <a:pPr algn="ctr">
              <a:lnSpc>
                <a:spcPct val="100000"/>
              </a:lnSpc>
            </a:pPr>
            <a:r>
              <a:rPr kumimoji="1" lang="en-US" altLang="zh-CN" sz="1600">
                <a:ln w="12700">
                  <a:noFill/>
                </a:ln>
                <a:solidFill>
                  <a:srgbClr val="000000">
                    <a:alpha val="100000"/>
                  </a:srgbClr>
                </a:solidFill>
                <a:latin typeface="Source Han Sans CN Bold" panose="020B0800000000000000" charset="-122"/>
                <a:ea typeface="Source Han Sans CN Bold" panose="020B0800000000000000" charset="-122"/>
                <a:cs typeface="Source Han Sans CN Bold" panose="020B0800000000000000" charset="-122"/>
              </a:rPr>
              <a:t>集中供养评估</a:t>
            </a:r>
            <a:endParaRPr kumimoji="1" lang="zh-CN" altLang="en-US"/>
          </a:p>
        </p:txBody>
      </p:sp>
      <p:sp>
        <p:nvSpPr>
          <p:cNvPr id="15" name="标题 1"/>
          <p:cNvSpPr txBox="1"/>
          <p:nvPr/>
        </p:nvSpPr>
        <p:spPr>
          <a:xfrm>
            <a:off x="7233546" y="2578516"/>
            <a:ext cx="316006" cy="297842"/>
          </a:xfrm>
          <a:custGeom>
            <a:avLst/>
            <a:gdLst>
              <a:gd name="connsiteX0" fmla="*/ 565749 w 763907"/>
              <a:gd name="connsiteY0" fmla="*/ 529546 h 720000"/>
              <a:gd name="connsiteX1" fmla="*/ 585849 w 763907"/>
              <a:gd name="connsiteY1" fmla="*/ 537865 h 720000"/>
              <a:gd name="connsiteX2" fmla="*/ 698960 w 763907"/>
              <a:gd name="connsiteY2" fmla="*/ 650977 h 720000"/>
              <a:gd name="connsiteX3" fmla="*/ 698960 w 763907"/>
              <a:gd name="connsiteY3" fmla="*/ 691178 h 720000"/>
              <a:gd name="connsiteX4" fmla="*/ 678860 w 763907"/>
              <a:gd name="connsiteY4" fmla="*/ 699521 h 720000"/>
              <a:gd name="connsiteX5" fmla="*/ 658760 w 763907"/>
              <a:gd name="connsiteY5" fmla="*/ 691178 h 720000"/>
              <a:gd name="connsiteX6" fmla="*/ 545648 w 763907"/>
              <a:gd name="connsiteY6" fmla="*/ 578066 h 720000"/>
              <a:gd name="connsiteX7" fmla="*/ 545648 w 763907"/>
              <a:gd name="connsiteY7" fmla="*/ 537865 h 720000"/>
              <a:gd name="connsiteX8" fmla="*/ 565749 w 763907"/>
              <a:gd name="connsiteY8" fmla="*/ 529546 h 720000"/>
              <a:gd name="connsiteX9" fmla="*/ 565749 w 763907"/>
              <a:gd name="connsiteY9" fmla="*/ 359807 h 720000"/>
              <a:gd name="connsiteX10" fmla="*/ 735464 w 763907"/>
              <a:gd name="connsiteY10" fmla="*/ 359807 h 720000"/>
              <a:gd name="connsiteX11" fmla="*/ 763907 w 763907"/>
              <a:gd name="connsiteY11" fmla="*/ 388251 h 720000"/>
              <a:gd name="connsiteX12" fmla="*/ 735464 w 763907"/>
              <a:gd name="connsiteY12" fmla="*/ 416695 h 720000"/>
              <a:gd name="connsiteX13" fmla="*/ 565749 w 763907"/>
              <a:gd name="connsiteY13" fmla="*/ 416695 h 720000"/>
              <a:gd name="connsiteX14" fmla="*/ 537305 w 763907"/>
              <a:gd name="connsiteY14" fmla="*/ 388251 h 720000"/>
              <a:gd name="connsiteX15" fmla="*/ 565749 w 763907"/>
              <a:gd name="connsiteY15" fmla="*/ 359807 h 720000"/>
              <a:gd name="connsiteX16" fmla="*/ 678860 w 763907"/>
              <a:gd name="connsiteY16" fmla="*/ 77005 h 720000"/>
              <a:gd name="connsiteX17" fmla="*/ 698960 w 763907"/>
              <a:gd name="connsiteY17" fmla="*/ 85325 h 720000"/>
              <a:gd name="connsiteX18" fmla="*/ 698960 w 763907"/>
              <a:gd name="connsiteY18" fmla="*/ 125525 h 720000"/>
              <a:gd name="connsiteX19" fmla="*/ 585849 w 763907"/>
              <a:gd name="connsiteY19" fmla="*/ 238636 h 720000"/>
              <a:gd name="connsiteX20" fmla="*/ 565749 w 763907"/>
              <a:gd name="connsiteY20" fmla="*/ 246980 h 720000"/>
              <a:gd name="connsiteX21" fmla="*/ 545648 w 763907"/>
              <a:gd name="connsiteY21" fmla="*/ 238636 h 720000"/>
              <a:gd name="connsiteX22" fmla="*/ 545648 w 763907"/>
              <a:gd name="connsiteY22" fmla="*/ 198436 h 720000"/>
              <a:gd name="connsiteX23" fmla="*/ 658760 w 763907"/>
              <a:gd name="connsiteY23" fmla="*/ 85325 h 720000"/>
              <a:gd name="connsiteX24" fmla="*/ 678860 w 763907"/>
              <a:gd name="connsiteY24" fmla="*/ 77005 h 720000"/>
              <a:gd name="connsiteX25" fmla="*/ 362802 w 763907"/>
              <a:gd name="connsiteY25" fmla="*/ 5 h 720000"/>
              <a:gd name="connsiteX26" fmla="*/ 422012 w 763907"/>
              <a:gd name="connsiteY26" fmla="*/ 16490 h 720000"/>
              <a:gd name="connsiteX27" fmla="*/ 481080 w 763907"/>
              <a:gd name="connsiteY27" fmla="*/ 119457 h 720000"/>
              <a:gd name="connsiteX28" fmla="*/ 481080 w 763907"/>
              <a:gd name="connsiteY28" fmla="*/ 600631 h 720000"/>
              <a:gd name="connsiteX29" fmla="*/ 422012 w 763907"/>
              <a:gd name="connsiteY29" fmla="*/ 703598 h 720000"/>
              <a:gd name="connsiteX30" fmla="*/ 361806 w 763907"/>
              <a:gd name="connsiteY30" fmla="*/ 720000 h 720000"/>
              <a:gd name="connsiteX31" fmla="*/ 303306 w 763907"/>
              <a:gd name="connsiteY31" fmla="*/ 704546 h 720000"/>
              <a:gd name="connsiteX32" fmla="*/ 60870 w 763907"/>
              <a:gd name="connsiteY32" fmla="*/ 568300 h 720000"/>
              <a:gd name="connsiteX33" fmla="*/ 0 w 763907"/>
              <a:gd name="connsiteY33" fmla="*/ 464291 h 720000"/>
              <a:gd name="connsiteX34" fmla="*/ 0 w 763907"/>
              <a:gd name="connsiteY34" fmla="*/ 255702 h 720000"/>
              <a:gd name="connsiteX35" fmla="*/ 60870 w 763907"/>
              <a:gd name="connsiteY35" fmla="*/ 151693 h 720000"/>
              <a:gd name="connsiteX36" fmla="*/ 303306 w 763907"/>
              <a:gd name="connsiteY36" fmla="*/ 15447 h 720000"/>
              <a:gd name="connsiteX37" fmla="*/ 362802 w 763907"/>
              <a:gd name="connsiteY37" fmla="*/ 5 h 720000"/>
            </a:gdLst>
            <a:ahLst/>
            <a:cxnLst/>
            <a:rect l="l" t="t" r="r" b="b"/>
            <a:pathLst>
              <a:path w="763907" h="720000">
                <a:moveTo>
                  <a:pt x="565749" y="529546"/>
                </a:moveTo>
                <a:cubicBezTo>
                  <a:pt x="573025" y="529546"/>
                  <a:pt x="580302" y="532319"/>
                  <a:pt x="585849" y="537865"/>
                </a:cubicBezTo>
                <a:lnTo>
                  <a:pt x="698960" y="650977"/>
                </a:lnTo>
                <a:cubicBezTo>
                  <a:pt x="710054" y="662070"/>
                  <a:pt x="710054" y="680084"/>
                  <a:pt x="698960" y="691178"/>
                </a:cubicBezTo>
                <a:cubicBezTo>
                  <a:pt x="693461" y="696677"/>
                  <a:pt x="686161" y="699521"/>
                  <a:pt x="678860" y="699521"/>
                </a:cubicBezTo>
                <a:cubicBezTo>
                  <a:pt x="671560" y="699521"/>
                  <a:pt x="664259" y="696771"/>
                  <a:pt x="658760" y="691178"/>
                </a:cubicBezTo>
                <a:lnTo>
                  <a:pt x="545648" y="578066"/>
                </a:lnTo>
                <a:cubicBezTo>
                  <a:pt x="534555" y="566973"/>
                  <a:pt x="534555" y="548959"/>
                  <a:pt x="545648" y="537865"/>
                </a:cubicBezTo>
                <a:cubicBezTo>
                  <a:pt x="551195" y="532319"/>
                  <a:pt x="558471" y="529546"/>
                  <a:pt x="565749" y="529546"/>
                </a:cubicBezTo>
                <a:close/>
                <a:moveTo>
                  <a:pt x="565749" y="359807"/>
                </a:moveTo>
                <a:lnTo>
                  <a:pt x="735464" y="359807"/>
                </a:lnTo>
                <a:cubicBezTo>
                  <a:pt x="751202" y="359807"/>
                  <a:pt x="763907" y="372512"/>
                  <a:pt x="763907" y="388251"/>
                </a:cubicBezTo>
                <a:cubicBezTo>
                  <a:pt x="763907" y="403990"/>
                  <a:pt x="751107" y="416695"/>
                  <a:pt x="735464" y="416695"/>
                </a:cubicBezTo>
                <a:lnTo>
                  <a:pt x="565749" y="416695"/>
                </a:lnTo>
                <a:cubicBezTo>
                  <a:pt x="550010" y="416695"/>
                  <a:pt x="537305" y="403990"/>
                  <a:pt x="537305" y="388251"/>
                </a:cubicBezTo>
                <a:cubicBezTo>
                  <a:pt x="537305" y="372512"/>
                  <a:pt x="550010" y="359807"/>
                  <a:pt x="565749" y="359807"/>
                </a:cubicBezTo>
                <a:close/>
                <a:moveTo>
                  <a:pt x="678860" y="77005"/>
                </a:moveTo>
                <a:cubicBezTo>
                  <a:pt x="686137" y="77005"/>
                  <a:pt x="693414" y="79778"/>
                  <a:pt x="698960" y="85325"/>
                </a:cubicBezTo>
                <a:cubicBezTo>
                  <a:pt x="710054" y="96418"/>
                  <a:pt x="710054" y="114432"/>
                  <a:pt x="698960" y="125525"/>
                </a:cubicBezTo>
                <a:lnTo>
                  <a:pt x="585849" y="238636"/>
                </a:lnTo>
                <a:cubicBezTo>
                  <a:pt x="580350" y="244231"/>
                  <a:pt x="573049" y="246980"/>
                  <a:pt x="565749" y="246980"/>
                </a:cubicBezTo>
                <a:cubicBezTo>
                  <a:pt x="558448" y="246980"/>
                  <a:pt x="551147" y="244231"/>
                  <a:pt x="545648" y="238636"/>
                </a:cubicBezTo>
                <a:cubicBezTo>
                  <a:pt x="534555" y="227543"/>
                  <a:pt x="534555" y="209529"/>
                  <a:pt x="545648" y="198436"/>
                </a:cubicBezTo>
                <a:lnTo>
                  <a:pt x="658760" y="85325"/>
                </a:lnTo>
                <a:cubicBezTo>
                  <a:pt x="664306" y="79778"/>
                  <a:pt x="671583" y="77005"/>
                  <a:pt x="678860" y="77005"/>
                </a:cubicBezTo>
                <a:close/>
                <a:moveTo>
                  <a:pt x="362802" y="5"/>
                </a:moveTo>
                <a:cubicBezTo>
                  <a:pt x="383186" y="183"/>
                  <a:pt x="403524" y="5682"/>
                  <a:pt x="422012" y="16490"/>
                </a:cubicBezTo>
                <a:cubicBezTo>
                  <a:pt x="458989" y="38108"/>
                  <a:pt x="481080" y="76601"/>
                  <a:pt x="481080" y="119457"/>
                </a:cubicBezTo>
                <a:lnTo>
                  <a:pt x="481080" y="600631"/>
                </a:lnTo>
                <a:cubicBezTo>
                  <a:pt x="481080" y="643486"/>
                  <a:pt x="458989" y="681980"/>
                  <a:pt x="422012" y="703598"/>
                </a:cubicBezTo>
                <a:cubicBezTo>
                  <a:pt x="403240" y="714501"/>
                  <a:pt x="382475" y="720000"/>
                  <a:pt x="361806" y="720000"/>
                </a:cubicBezTo>
                <a:cubicBezTo>
                  <a:pt x="341706" y="720000"/>
                  <a:pt x="321700" y="714881"/>
                  <a:pt x="303306" y="704546"/>
                </a:cubicBezTo>
                <a:lnTo>
                  <a:pt x="60870" y="568300"/>
                </a:lnTo>
                <a:cubicBezTo>
                  <a:pt x="23324" y="547157"/>
                  <a:pt x="0" y="507336"/>
                  <a:pt x="0" y="464291"/>
                </a:cubicBezTo>
                <a:lnTo>
                  <a:pt x="0" y="255702"/>
                </a:lnTo>
                <a:cubicBezTo>
                  <a:pt x="0" y="212657"/>
                  <a:pt x="23324" y="172742"/>
                  <a:pt x="60870" y="151693"/>
                </a:cubicBezTo>
                <a:lnTo>
                  <a:pt x="303306" y="15447"/>
                </a:lnTo>
                <a:cubicBezTo>
                  <a:pt x="321984" y="4970"/>
                  <a:pt x="342417" y="-173"/>
                  <a:pt x="362802" y="5"/>
                </a:cubicBezTo>
                <a:close/>
              </a:path>
            </a:pathLst>
          </a:custGeom>
          <a:solidFill>
            <a:schemeClr val="accent1"/>
          </a:solidFill>
          <a:ln w="1860" cap="flat">
            <a:noFill/>
            <a:miter/>
          </a:ln>
        </p:spPr>
        <p:txBody>
          <a:bodyPr vert="horz" wrap="square" lIns="91440" tIns="45720" rIns="91440" bIns="45720" rtlCol="0" anchor="ctr"/>
          <a:lstStyle/>
          <a:p>
            <a:pPr algn="l">
              <a:lnSpc>
                <a:spcPct val="110000"/>
              </a:lnSpc>
            </a:pPr>
            <a:endParaRPr kumimoji="1" lang="zh-CN" altLang="en-US"/>
          </a:p>
        </p:txBody>
      </p:sp>
      <p:sp>
        <p:nvSpPr>
          <p:cNvPr id="16" name="标题 1"/>
          <p:cNvSpPr txBox="1"/>
          <p:nvPr/>
        </p:nvSpPr>
        <p:spPr>
          <a:xfrm>
            <a:off x="4479290" y="2364427"/>
            <a:ext cx="1267671" cy="514506"/>
          </a:xfrm>
          <a:prstGeom prst="round2DiagRect">
            <a:avLst>
              <a:gd name="adj1" fmla="val 23811"/>
              <a:gd name="adj2" fmla="val 0"/>
            </a:avLst>
          </a:prstGeom>
          <a:solidFill>
            <a:schemeClr val="accent1"/>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17" name="标题 1"/>
          <p:cNvSpPr txBox="1"/>
          <p:nvPr/>
        </p:nvSpPr>
        <p:spPr>
          <a:xfrm>
            <a:off x="4675053" y="2456819"/>
            <a:ext cx="886912" cy="368142"/>
          </a:xfrm>
          <a:prstGeom prst="rect">
            <a:avLst/>
          </a:prstGeom>
          <a:noFill/>
          <a:ln>
            <a:noFill/>
          </a:ln>
        </p:spPr>
        <p:txBody>
          <a:bodyPr vert="horz" wrap="square" lIns="0" tIns="0" rIns="0" bIns="0" rtlCol="0" anchor="t"/>
          <a:lstStyle/>
          <a:p>
            <a:pPr algn="ctr">
              <a:lnSpc>
                <a:spcPct val="100000"/>
              </a:lnSpc>
            </a:pPr>
            <a:r>
              <a:rPr kumimoji="1" lang="en-US" altLang="zh-CN" sz="2200">
                <a:ln w="12700">
                  <a:noFill/>
                </a:ln>
                <a:solidFill>
                  <a:srgbClr val="FFFFFF">
                    <a:alpha val="100000"/>
                  </a:srgbClr>
                </a:solidFill>
                <a:latin typeface="OPPOSans H" panose="00020600040101010101" charset="-122"/>
                <a:ea typeface="OPPOSans H" panose="00020600040101010101" charset="-122"/>
                <a:cs typeface="OPPOSans H" panose="00020600040101010101" charset="-122"/>
              </a:rPr>
              <a:t>02</a:t>
            </a:r>
            <a:endParaRPr kumimoji="1" lang="zh-CN" altLang="en-US"/>
          </a:p>
        </p:txBody>
      </p:sp>
      <p:sp>
        <p:nvSpPr>
          <p:cNvPr id="18" name="标题 1"/>
          <p:cNvSpPr txBox="1"/>
          <p:nvPr/>
        </p:nvSpPr>
        <p:spPr>
          <a:xfrm>
            <a:off x="4580890" y="3557918"/>
            <a:ext cx="3088640" cy="1918322"/>
          </a:xfrm>
          <a:prstGeom prst="rect">
            <a:avLst/>
          </a:prstGeom>
          <a:noFill/>
          <a:ln>
            <a:noFill/>
          </a:ln>
        </p:spPr>
        <p:txBody>
          <a:bodyPr vert="horz" wrap="square" lIns="0" tIns="0" rIns="0" bIns="0" rtlCol="0" anchor="t"/>
          <a:lstStyle/>
          <a:p>
            <a:pPr algn="l">
              <a:lnSpc>
                <a:spcPct val="150000"/>
              </a:lnSpc>
            </a:pPr>
            <a:r>
              <a:rPr kumimoji="1" lang="en-US" altLang="zh-CN" sz="1400">
                <a:ln w="12700">
                  <a:noFill/>
                </a:ln>
                <a:solidFill>
                  <a:srgbClr val="262626">
                    <a:alpha val="100000"/>
                  </a:srgbClr>
                </a:solidFill>
                <a:latin typeface="Source Han Sans" panose="020B0500000000000000" charset="-122"/>
                <a:ea typeface="Source Han Sans" panose="020B0500000000000000" charset="-122"/>
                <a:cs typeface="Source Han Sans" panose="020B0500000000000000" charset="-122"/>
              </a:rPr>
              <a:t>集中供养特困人员生活自理能力发生变化的，由供养服务机构负责评估。
确保集中供养特困人员评估工作顺利开展。</a:t>
            </a:r>
            <a:endParaRPr kumimoji="1" lang="zh-CN" altLang="en-US"/>
          </a:p>
        </p:txBody>
      </p:sp>
      <p:sp>
        <p:nvSpPr>
          <p:cNvPr id="19" name="标题 1"/>
          <p:cNvSpPr txBox="1"/>
          <p:nvPr/>
        </p:nvSpPr>
        <p:spPr>
          <a:xfrm rot="10800000" flipV="1">
            <a:off x="9475818" y="2366914"/>
            <a:ext cx="176726" cy="93366"/>
          </a:xfrm>
          <a:prstGeom prst="triangle">
            <a:avLst/>
          </a:prstGeom>
          <a:solidFill>
            <a:schemeClr val="accent1">
              <a:lumMod val="75000"/>
            </a:schemeClr>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20" name="标题 1"/>
          <p:cNvSpPr txBox="1"/>
          <p:nvPr/>
        </p:nvSpPr>
        <p:spPr>
          <a:xfrm rot="10800000">
            <a:off x="8298759" y="2879168"/>
            <a:ext cx="176726" cy="93366"/>
          </a:xfrm>
          <a:prstGeom prst="triangle">
            <a:avLst/>
          </a:prstGeom>
          <a:solidFill>
            <a:schemeClr val="accent1">
              <a:lumMod val="75000"/>
            </a:schemeClr>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21" name="标题 1"/>
          <p:cNvSpPr txBox="1"/>
          <p:nvPr/>
        </p:nvSpPr>
        <p:spPr>
          <a:xfrm>
            <a:off x="8385684" y="2450311"/>
            <a:ext cx="3133216" cy="942974"/>
          </a:xfrm>
          <a:prstGeom prst="round2DiagRect">
            <a:avLst>
              <a:gd name="adj1" fmla="val 19309"/>
              <a:gd name="adj2" fmla="val 0"/>
            </a:avLst>
          </a:prstGeom>
          <a:solidFill>
            <a:schemeClr val="accent2">
              <a:lumMod val="20000"/>
              <a:lumOff val="80000"/>
            </a:schemeClr>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22" name="标题 1"/>
          <p:cNvSpPr txBox="1"/>
          <p:nvPr/>
        </p:nvSpPr>
        <p:spPr>
          <a:xfrm>
            <a:off x="8929365" y="2970656"/>
            <a:ext cx="2045855" cy="472143"/>
          </a:xfrm>
          <a:prstGeom prst="rect">
            <a:avLst/>
          </a:prstGeom>
          <a:noFill/>
          <a:ln>
            <a:noFill/>
          </a:ln>
        </p:spPr>
        <p:txBody>
          <a:bodyPr vert="horz" wrap="square" lIns="0" tIns="0" rIns="0" bIns="0" rtlCol="0" anchor="t"/>
          <a:lstStyle/>
          <a:p>
            <a:pPr algn="ctr">
              <a:lnSpc>
                <a:spcPct val="100000"/>
              </a:lnSpc>
            </a:pPr>
            <a:r>
              <a:rPr kumimoji="1" lang="en-US" altLang="zh-CN" sz="1600">
                <a:ln w="12700">
                  <a:noFill/>
                </a:ln>
                <a:solidFill>
                  <a:srgbClr val="000000">
                    <a:alpha val="100000"/>
                  </a:srgbClr>
                </a:solidFill>
                <a:latin typeface="Source Han Sans CN Bold" panose="020B0800000000000000" charset="-122"/>
                <a:ea typeface="Source Han Sans CN Bold" panose="020B0800000000000000" charset="-122"/>
                <a:cs typeface="Source Han Sans CN Bold" panose="020B0800000000000000" charset="-122"/>
              </a:rPr>
              <a:t>调整依据</a:t>
            </a:r>
            <a:endParaRPr kumimoji="1" lang="zh-CN" altLang="en-US"/>
          </a:p>
        </p:txBody>
      </p:sp>
      <p:sp>
        <p:nvSpPr>
          <p:cNvPr id="23" name="标题 1"/>
          <p:cNvSpPr txBox="1"/>
          <p:nvPr/>
        </p:nvSpPr>
        <p:spPr>
          <a:xfrm>
            <a:off x="11052436" y="2584189"/>
            <a:ext cx="316006" cy="286496"/>
          </a:xfrm>
          <a:custGeom>
            <a:avLst/>
            <a:gdLst>
              <a:gd name="connsiteX0" fmla="*/ 31770 w 794163"/>
              <a:gd name="connsiteY0" fmla="*/ 656460 h 720001"/>
              <a:gd name="connsiteX1" fmla="*/ 762297 w 794163"/>
              <a:gd name="connsiteY1" fmla="*/ 656460 h 720001"/>
              <a:gd name="connsiteX2" fmla="*/ 794163 w 794163"/>
              <a:gd name="connsiteY2" fmla="*/ 688230 h 720001"/>
              <a:gd name="connsiteX3" fmla="*/ 762392 w 794163"/>
              <a:gd name="connsiteY3" fmla="*/ 720001 h 720001"/>
              <a:gd name="connsiteX4" fmla="*/ 31770 w 794163"/>
              <a:gd name="connsiteY4" fmla="*/ 720001 h 720001"/>
              <a:gd name="connsiteX5" fmla="*/ 0 w 794163"/>
              <a:gd name="connsiteY5" fmla="*/ 688230 h 720001"/>
              <a:gd name="connsiteX6" fmla="*/ 31770 w 794163"/>
              <a:gd name="connsiteY6" fmla="*/ 656460 h 720001"/>
              <a:gd name="connsiteX7" fmla="*/ 613493 w 794163"/>
              <a:gd name="connsiteY7" fmla="*/ 317608 h 720001"/>
              <a:gd name="connsiteX8" fmla="*/ 710048 w 794163"/>
              <a:gd name="connsiteY8" fmla="*/ 317608 h 720001"/>
              <a:gd name="connsiteX9" fmla="*/ 767655 w 794163"/>
              <a:gd name="connsiteY9" fmla="*/ 375216 h 720001"/>
              <a:gd name="connsiteX10" fmla="*/ 767655 w 794163"/>
              <a:gd name="connsiteY10" fmla="*/ 524689 h 720001"/>
              <a:gd name="connsiteX11" fmla="*/ 710048 w 794163"/>
              <a:gd name="connsiteY11" fmla="*/ 582297 h 720001"/>
              <a:gd name="connsiteX12" fmla="*/ 613493 w 794163"/>
              <a:gd name="connsiteY12" fmla="*/ 582297 h 720001"/>
              <a:gd name="connsiteX13" fmla="*/ 555885 w 794163"/>
              <a:gd name="connsiteY13" fmla="*/ 524689 h 720001"/>
              <a:gd name="connsiteX14" fmla="*/ 555885 w 794163"/>
              <a:gd name="connsiteY14" fmla="*/ 375216 h 720001"/>
              <a:gd name="connsiteX15" fmla="*/ 613493 w 794163"/>
              <a:gd name="connsiteY15" fmla="*/ 317608 h 720001"/>
              <a:gd name="connsiteX16" fmla="*/ 84019 w 794163"/>
              <a:gd name="connsiteY16" fmla="*/ 211770 h 720001"/>
              <a:gd name="connsiteX17" fmla="*/ 180574 w 794163"/>
              <a:gd name="connsiteY17" fmla="*/ 211770 h 720001"/>
              <a:gd name="connsiteX18" fmla="*/ 238182 w 794163"/>
              <a:gd name="connsiteY18" fmla="*/ 269282 h 720001"/>
              <a:gd name="connsiteX19" fmla="*/ 238182 w 794163"/>
              <a:gd name="connsiteY19" fmla="*/ 524785 h 720001"/>
              <a:gd name="connsiteX20" fmla="*/ 180574 w 794163"/>
              <a:gd name="connsiteY20" fmla="*/ 582393 h 720001"/>
              <a:gd name="connsiteX21" fmla="*/ 84019 w 794163"/>
              <a:gd name="connsiteY21" fmla="*/ 582393 h 720001"/>
              <a:gd name="connsiteX22" fmla="*/ 26411 w 794163"/>
              <a:gd name="connsiteY22" fmla="*/ 524785 h 720001"/>
              <a:gd name="connsiteX23" fmla="*/ 26411 w 794163"/>
              <a:gd name="connsiteY23" fmla="*/ 269378 h 720001"/>
              <a:gd name="connsiteX24" fmla="*/ 84019 w 794163"/>
              <a:gd name="connsiteY24" fmla="*/ 211770 h 720001"/>
              <a:gd name="connsiteX25" fmla="*/ 348708 w 794163"/>
              <a:gd name="connsiteY25" fmla="*/ 0 h 720001"/>
              <a:gd name="connsiteX26" fmla="*/ 445359 w 794163"/>
              <a:gd name="connsiteY26" fmla="*/ 0 h 720001"/>
              <a:gd name="connsiteX27" fmla="*/ 502871 w 794163"/>
              <a:gd name="connsiteY27" fmla="*/ 57607 h 720001"/>
              <a:gd name="connsiteX28" fmla="*/ 502871 w 794163"/>
              <a:gd name="connsiteY28" fmla="*/ 524785 h 720001"/>
              <a:gd name="connsiteX29" fmla="*/ 445263 w 794163"/>
              <a:gd name="connsiteY29" fmla="*/ 582393 h 720001"/>
              <a:gd name="connsiteX30" fmla="*/ 348708 w 794163"/>
              <a:gd name="connsiteY30" fmla="*/ 582393 h 720001"/>
              <a:gd name="connsiteX31" fmla="*/ 291100 w 794163"/>
              <a:gd name="connsiteY31" fmla="*/ 524785 h 720001"/>
              <a:gd name="connsiteX32" fmla="*/ 291100 w 794163"/>
              <a:gd name="connsiteY32" fmla="*/ 57607 h 720001"/>
              <a:gd name="connsiteX33" fmla="*/ 348708 w 794163"/>
              <a:gd name="connsiteY33" fmla="*/ 0 h 720001"/>
            </a:gdLst>
            <a:ahLst/>
            <a:cxnLst/>
            <a:rect l="l" t="t" r="r" b="b"/>
            <a:pathLst>
              <a:path w="794163" h="720001">
                <a:moveTo>
                  <a:pt x="31770" y="656460"/>
                </a:moveTo>
                <a:lnTo>
                  <a:pt x="762297" y="656460"/>
                </a:lnTo>
                <a:cubicBezTo>
                  <a:pt x="779904" y="656460"/>
                  <a:pt x="794067" y="670622"/>
                  <a:pt x="794163" y="688230"/>
                </a:cubicBezTo>
                <a:cubicBezTo>
                  <a:pt x="794163" y="705742"/>
                  <a:pt x="779904" y="720001"/>
                  <a:pt x="762392" y="720001"/>
                </a:cubicBezTo>
                <a:lnTo>
                  <a:pt x="31770" y="720001"/>
                </a:lnTo>
                <a:cubicBezTo>
                  <a:pt x="14258" y="720001"/>
                  <a:pt x="0" y="705742"/>
                  <a:pt x="0" y="688230"/>
                </a:cubicBezTo>
                <a:cubicBezTo>
                  <a:pt x="0" y="670718"/>
                  <a:pt x="14258" y="656460"/>
                  <a:pt x="31770" y="656460"/>
                </a:cubicBezTo>
                <a:close/>
                <a:moveTo>
                  <a:pt x="613493" y="317608"/>
                </a:moveTo>
                <a:lnTo>
                  <a:pt x="710048" y="317608"/>
                </a:lnTo>
                <a:cubicBezTo>
                  <a:pt x="741818" y="317608"/>
                  <a:pt x="767655" y="343445"/>
                  <a:pt x="767655" y="375216"/>
                </a:cubicBezTo>
                <a:lnTo>
                  <a:pt x="767655" y="524689"/>
                </a:lnTo>
                <a:cubicBezTo>
                  <a:pt x="767655" y="556364"/>
                  <a:pt x="741723" y="582297"/>
                  <a:pt x="710048" y="582297"/>
                </a:cubicBezTo>
                <a:lnTo>
                  <a:pt x="613493" y="582297"/>
                </a:lnTo>
                <a:cubicBezTo>
                  <a:pt x="581818" y="582297"/>
                  <a:pt x="555885" y="556364"/>
                  <a:pt x="555885" y="524689"/>
                </a:cubicBezTo>
                <a:lnTo>
                  <a:pt x="555885" y="375216"/>
                </a:lnTo>
                <a:cubicBezTo>
                  <a:pt x="555885" y="343349"/>
                  <a:pt x="581722" y="317608"/>
                  <a:pt x="613493" y="317608"/>
                </a:cubicBezTo>
                <a:close/>
                <a:moveTo>
                  <a:pt x="84019" y="211770"/>
                </a:moveTo>
                <a:lnTo>
                  <a:pt x="180574" y="211770"/>
                </a:lnTo>
                <a:cubicBezTo>
                  <a:pt x="212440" y="211770"/>
                  <a:pt x="238182" y="237512"/>
                  <a:pt x="238182" y="269282"/>
                </a:cubicBezTo>
                <a:lnTo>
                  <a:pt x="238182" y="524785"/>
                </a:lnTo>
                <a:cubicBezTo>
                  <a:pt x="238182" y="556460"/>
                  <a:pt x="212248" y="582393"/>
                  <a:pt x="180574" y="582393"/>
                </a:cubicBezTo>
                <a:lnTo>
                  <a:pt x="84019" y="582393"/>
                </a:lnTo>
                <a:cubicBezTo>
                  <a:pt x="52344" y="582393"/>
                  <a:pt x="26411" y="556460"/>
                  <a:pt x="26411" y="524785"/>
                </a:cubicBezTo>
                <a:lnTo>
                  <a:pt x="26411" y="269378"/>
                </a:lnTo>
                <a:cubicBezTo>
                  <a:pt x="26411" y="237512"/>
                  <a:pt x="52248" y="211770"/>
                  <a:pt x="84019" y="211770"/>
                </a:cubicBezTo>
                <a:close/>
                <a:moveTo>
                  <a:pt x="348708" y="0"/>
                </a:moveTo>
                <a:lnTo>
                  <a:pt x="445359" y="0"/>
                </a:lnTo>
                <a:cubicBezTo>
                  <a:pt x="477129" y="0"/>
                  <a:pt x="502871" y="25741"/>
                  <a:pt x="502871" y="57607"/>
                </a:cubicBezTo>
                <a:lnTo>
                  <a:pt x="502871" y="524785"/>
                </a:lnTo>
                <a:cubicBezTo>
                  <a:pt x="502871" y="556460"/>
                  <a:pt x="476937" y="582393"/>
                  <a:pt x="445263" y="582393"/>
                </a:cubicBezTo>
                <a:lnTo>
                  <a:pt x="348708" y="582393"/>
                </a:lnTo>
                <a:cubicBezTo>
                  <a:pt x="317033" y="582393"/>
                  <a:pt x="291100" y="556460"/>
                  <a:pt x="291100" y="524785"/>
                </a:cubicBezTo>
                <a:lnTo>
                  <a:pt x="291100" y="57607"/>
                </a:lnTo>
                <a:cubicBezTo>
                  <a:pt x="291100" y="25741"/>
                  <a:pt x="316937" y="0"/>
                  <a:pt x="348708" y="0"/>
                </a:cubicBezTo>
                <a:close/>
              </a:path>
            </a:pathLst>
          </a:custGeom>
          <a:solidFill>
            <a:schemeClr val="accent1"/>
          </a:solidFill>
          <a:ln w="1860" cap="flat">
            <a:noFill/>
            <a:miter/>
          </a:ln>
        </p:spPr>
        <p:txBody>
          <a:bodyPr vert="horz" wrap="square" lIns="91440" tIns="45720" rIns="91440" bIns="45720" rtlCol="0" anchor="ctr"/>
          <a:lstStyle/>
          <a:p>
            <a:pPr algn="l">
              <a:lnSpc>
                <a:spcPct val="110000"/>
              </a:lnSpc>
            </a:pPr>
            <a:endParaRPr kumimoji="1" lang="zh-CN" altLang="en-US"/>
          </a:p>
        </p:txBody>
      </p:sp>
      <p:sp>
        <p:nvSpPr>
          <p:cNvPr id="24" name="标题 1"/>
          <p:cNvSpPr txBox="1"/>
          <p:nvPr/>
        </p:nvSpPr>
        <p:spPr>
          <a:xfrm>
            <a:off x="8298180" y="2364427"/>
            <a:ext cx="1267671" cy="514506"/>
          </a:xfrm>
          <a:prstGeom prst="round2DiagRect">
            <a:avLst>
              <a:gd name="adj1" fmla="val 23811"/>
              <a:gd name="adj2" fmla="val 0"/>
            </a:avLst>
          </a:prstGeom>
          <a:solidFill>
            <a:schemeClr val="accent1"/>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25" name="标题 1"/>
          <p:cNvSpPr txBox="1"/>
          <p:nvPr/>
        </p:nvSpPr>
        <p:spPr>
          <a:xfrm>
            <a:off x="8493943" y="2456819"/>
            <a:ext cx="886912" cy="368142"/>
          </a:xfrm>
          <a:prstGeom prst="rect">
            <a:avLst/>
          </a:prstGeom>
          <a:noFill/>
          <a:ln>
            <a:noFill/>
          </a:ln>
        </p:spPr>
        <p:txBody>
          <a:bodyPr vert="horz" wrap="square" lIns="0" tIns="0" rIns="0" bIns="0" rtlCol="0" anchor="t"/>
          <a:lstStyle/>
          <a:p>
            <a:pPr algn="ctr">
              <a:lnSpc>
                <a:spcPct val="100000"/>
              </a:lnSpc>
            </a:pPr>
            <a:r>
              <a:rPr kumimoji="1" lang="en-US" altLang="zh-CN" sz="2200">
                <a:ln w="12700">
                  <a:noFill/>
                </a:ln>
                <a:solidFill>
                  <a:srgbClr val="FFFFFF">
                    <a:alpha val="100000"/>
                  </a:srgbClr>
                </a:solidFill>
                <a:latin typeface="OPPOSans H" panose="00020600040101010101" charset="-122"/>
                <a:ea typeface="OPPOSans H" panose="00020600040101010101" charset="-122"/>
                <a:cs typeface="OPPOSans H" panose="00020600040101010101" charset="-122"/>
              </a:rPr>
              <a:t>03</a:t>
            </a:r>
            <a:endParaRPr kumimoji="1" lang="zh-CN" altLang="en-US"/>
          </a:p>
        </p:txBody>
      </p:sp>
      <p:sp>
        <p:nvSpPr>
          <p:cNvPr id="26" name="标题 1"/>
          <p:cNvSpPr txBox="1"/>
          <p:nvPr/>
        </p:nvSpPr>
        <p:spPr>
          <a:xfrm>
            <a:off x="8399780" y="3557918"/>
            <a:ext cx="3088640" cy="1918322"/>
          </a:xfrm>
          <a:prstGeom prst="rect">
            <a:avLst/>
          </a:prstGeom>
          <a:noFill/>
          <a:ln>
            <a:noFill/>
          </a:ln>
        </p:spPr>
        <p:txBody>
          <a:bodyPr vert="horz" wrap="square" lIns="0" tIns="0" rIns="0" bIns="0" rtlCol="0" anchor="t"/>
          <a:lstStyle/>
          <a:p>
            <a:pPr algn="l">
              <a:lnSpc>
                <a:spcPct val="150000"/>
              </a:lnSpc>
            </a:pPr>
            <a:r>
              <a:rPr kumimoji="1" lang="en-US" altLang="zh-CN" sz="1400">
                <a:ln w="12700">
                  <a:noFill/>
                </a:ln>
                <a:solidFill>
                  <a:srgbClr val="262626">
                    <a:alpha val="100000"/>
                  </a:srgbClr>
                </a:solidFill>
                <a:latin typeface="Source Han Sans" panose="020B0500000000000000" charset="-122"/>
                <a:ea typeface="Source Han Sans" panose="020B0500000000000000" charset="-122"/>
                <a:cs typeface="Source Han Sans" panose="020B0500000000000000" charset="-122"/>
              </a:rPr>
              <a:t>根据复核评估结果，及时调整特困人员生活自理能力认定类别。
确保调整依据充分、合理。</a:t>
            </a:r>
            <a:endParaRPr kumimoji="1" lang="zh-CN" altLang="en-US"/>
          </a:p>
        </p:txBody>
      </p:sp>
      <p:sp>
        <p:nvSpPr>
          <p:cNvPr id="27" name="标题 1"/>
          <p:cNvSpPr txBox="1"/>
          <p:nvPr/>
        </p:nvSpPr>
        <p:spPr>
          <a:xfrm>
            <a:off x="-324000" y="319667"/>
            <a:ext cx="648000" cy="648000"/>
          </a:xfrm>
          <a:prstGeom prst="ellipse">
            <a:avLst/>
          </a:prstGeom>
          <a:noFill/>
          <a:ln w="114300" cap="sq">
            <a:solidFill>
              <a:schemeClr val="accent1"/>
            </a:solidFill>
            <a:miter/>
          </a:ln>
        </p:spPr>
        <p:txBody>
          <a:bodyPr vert="horz" wrap="square" lIns="91440" tIns="45720" rIns="91440" bIns="45720" rtlCol="0" anchor="ctr"/>
          <a:lstStyle/>
          <a:p>
            <a:pPr algn="ctr">
              <a:lnSpc>
                <a:spcPct val="110000"/>
              </a:lnSpc>
            </a:pPr>
            <a:endParaRPr kumimoji="1" lang="zh-CN" altLang="en-US"/>
          </a:p>
        </p:txBody>
      </p:sp>
      <p:sp>
        <p:nvSpPr>
          <p:cNvPr id="28" name="标题 1"/>
          <p:cNvSpPr txBox="1"/>
          <p:nvPr/>
        </p:nvSpPr>
        <p:spPr>
          <a:xfrm>
            <a:off x="660400" y="427667"/>
            <a:ext cx="10858500" cy="432000"/>
          </a:xfrm>
          <a:prstGeom prst="rect">
            <a:avLst/>
          </a:prstGeom>
          <a:noFill/>
          <a:ln>
            <a:noFill/>
          </a:ln>
        </p:spPr>
        <p:txBody>
          <a:bodyPr vert="horz" wrap="square" lIns="0" tIns="0" rIns="0" bIns="0" rtlCol="0" anchor="ctr"/>
          <a:lstStyle/>
          <a:p>
            <a:pPr algn="l">
              <a:lnSpc>
                <a:spcPct val="110000"/>
              </a:lnSpc>
            </a:pPr>
            <a:r>
              <a:rPr kumimoji="1" lang="en-US" altLang="zh-CN" sz="3200">
                <a:ln w="12700">
                  <a:noFill/>
                </a:ln>
                <a:solidFill>
                  <a:srgbClr val="262626">
                    <a:alpha val="100000"/>
                  </a:srgbClr>
                </a:solidFill>
                <a:latin typeface="Source Han Sans CN Bold" panose="020B0800000000000000" charset="-122"/>
                <a:ea typeface="Source Han Sans CN Bold" panose="020B0800000000000000" charset="-122"/>
                <a:cs typeface="Source Han Sans CN Bold" panose="020B0800000000000000" charset="-122"/>
              </a:rPr>
              <a:t>评估调整</a:t>
            </a:r>
            <a:endParaRPr kumimoji="1" lang="zh-CN" alt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txBox="1"/>
          <p:nvPr/>
        </p:nvSpPr>
        <p:spPr>
          <a:xfrm>
            <a:off x="0" y="0"/>
            <a:ext cx="12192000" cy="6858000"/>
          </a:xfrm>
          <a:prstGeom prst="rect">
            <a:avLst/>
          </a:prstGeom>
          <a:solidFill>
            <a:schemeClr val="bg1"/>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3" name="标题 1"/>
          <p:cNvSpPr txBox="1"/>
          <p:nvPr/>
        </p:nvSpPr>
        <p:spPr>
          <a:xfrm>
            <a:off x="706394" y="1644822"/>
            <a:ext cx="8488406" cy="4528923"/>
          </a:xfrm>
          <a:prstGeom prst="roundRect">
            <a:avLst>
              <a:gd name="adj" fmla="val 4310"/>
            </a:avLst>
          </a:prstGeom>
        </p:spPr>
        <p:style>
          <a:lnRef idx="2">
            <a:schemeClr val="accent1"/>
          </a:lnRef>
          <a:fillRef idx="0">
            <a:srgbClr val="FFFFFF"/>
          </a:fillRef>
          <a:effectRef idx="0">
            <a:srgbClr val="FFFFFF"/>
          </a:effectRef>
          <a:fontRef idx="minor">
            <a:schemeClr val="tx1"/>
          </a:fontRef>
        </p:style>
        <p:txBody>
          <a:bodyPr vert="horz" wrap="square" lIns="91440" tIns="45720" rIns="91440" bIns="45720" rtlCol="0" anchor="ctr"/>
          <a:lstStyle/>
          <a:p>
            <a:pPr algn="ctr">
              <a:lnSpc>
                <a:spcPct val="100000"/>
              </a:lnSpc>
            </a:pPr>
            <a:endParaRPr kumimoji="1" lang="zh-CN" altLang="en-US"/>
          </a:p>
        </p:txBody>
      </p:sp>
      <p:sp>
        <p:nvSpPr>
          <p:cNvPr id="4" name="标题 1"/>
          <p:cNvSpPr txBox="1"/>
          <p:nvPr/>
        </p:nvSpPr>
        <p:spPr>
          <a:xfrm>
            <a:off x="6438486" y="1335183"/>
            <a:ext cx="5047120" cy="5047120"/>
          </a:xfrm>
          <a:prstGeom prst="ellipse">
            <a:avLst/>
          </a:prstGeom>
          <a:solidFill>
            <a:schemeClr val="bg1"/>
          </a:solidFill>
          <a:ln w="19050" cap="sq">
            <a:solidFill>
              <a:schemeClr val="accent2"/>
            </a:solidFill>
            <a:miter/>
          </a:ln>
        </p:spPr>
        <p:txBody>
          <a:bodyPr vert="horz" wrap="square" lIns="91440" tIns="45720" rIns="91440" bIns="45720" rtlCol="0" anchor="ctr"/>
          <a:lstStyle/>
          <a:p>
            <a:pPr algn="ctr">
              <a:lnSpc>
                <a:spcPct val="100000"/>
              </a:lnSpc>
            </a:pPr>
            <a:endParaRPr kumimoji="1" lang="zh-CN" altLang="en-US"/>
          </a:p>
        </p:txBody>
      </p:sp>
      <p:sp>
        <p:nvSpPr>
          <p:cNvPr id="5" name="标题 1"/>
          <p:cNvSpPr txBox="1"/>
          <p:nvPr/>
        </p:nvSpPr>
        <p:spPr>
          <a:xfrm>
            <a:off x="1002765" y="4181512"/>
            <a:ext cx="181540" cy="380604"/>
          </a:xfrm>
          <a:prstGeom prst="parallelogram">
            <a:avLst/>
          </a:prstGeom>
          <a:solidFill>
            <a:schemeClr val="accent1"/>
          </a:solidFill>
          <a:ln w="12700" cap="flat">
            <a:noFill/>
            <a:miter/>
          </a:ln>
          <a:effectLst>
            <a:outerShdw blurRad="127000" dist="38100" dir="2700000" algn="tl" rotWithShape="0">
              <a:schemeClr val="tx1">
                <a:lumMod val="65000"/>
                <a:lumOff val="35000"/>
                <a:alpha val="30000"/>
              </a:schemeClr>
            </a:outerShdw>
          </a:effectLst>
        </p:spPr>
        <p:txBody>
          <a:bodyPr vert="horz" wrap="square" lIns="91440" tIns="45720" rIns="91440" bIns="45720" rtlCol="0" anchor="ctr"/>
          <a:lstStyle/>
          <a:p>
            <a:pPr algn="ctr">
              <a:lnSpc>
                <a:spcPct val="100000"/>
              </a:lnSpc>
            </a:pPr>
            <a:endParaRPr kumimoji="1" lang="zh-CN" altLang="en-US"/>
          </a:p>
        </p:txBody>
      </p:sp>
      <p:sp>
        <p:nvSpPr>
          <p:cNvPr id="6" name="标题 1"/>
          <p:cNvSpPr txBox="1"/>
          <p:nvPr>
            <p:custDataLst>
              <p:tags r:id="rId1"/>
            </p:custDataLst>
          </p:nvPr>
        </p:nvSpPr>
        <p:spPr>
          <a:xfrm>
            <a:off x="1171575" y="4561840"/>
            <a:ext cx="2673985" cy="1457960"/>
          </a:xfrm>
          <a:prstGeom prst="rect">
            <a:avLst/>
          </a:prstGeom>
          <a:noFill/>
          <a:ln>
            <a:noFill/>
          </a:ln>
        </p:spPr>
        <p:txBody>
          <a:bodyPr vert="horz" wrap="square" lIns="91440" tIns="45720" rIns="91440" bIns="45720" rtlCol="0" anchor="t"/>
          <a:lstStyle/>
          <a:p>
            <a:pPr algn="l">
              <a:lnSpc>
                <a:spcPct val="150000"/>
              </a:lnSpc>
            </a:pPr>
            <a:r>
              <a:rPr kumimoji="1" lang="en-US" altLang="zh-CN" sz="1400">
                <a:ln w="12700">
                  <a:noFill/>
                </a:ln>
                <a:solidFill>
                  <a:srgbClr val="262626">
                    <a:alpha val="100000"/>
                  </a:srgbClr>
                </a:solidFill>
                <a:latin typeface="Source Han Sans" panose="020B0500000000000000" charset="-122"/>
                <a:ea typeface="Source Han Sans" panose="020B0500000000000000" charset="-122"/>
                <a:cs typeface="Source Han Sans" panose="020B0500000000000000" charset="-122"/>
              </a:rPr>
              <a:t>特困人员依法被判处刑罚，且在监狱服刑的，应当及时终止救助供养。
确保救助供养工作符合法律规定。</a:t>
            </a:r>
            <a:endParaRPr kumimoji="1" lang="zh-CN" altLang="en-US"/>
          </a:p>
        </p:txBody>
      </p:sp>
      <p:sp>
        <p:nvSpPr>
          <p:cNvPr id="7" name="标题 1"/>
          <p:cNvSpPr txBox="1"/>
          <p:nvPr>
            <p:custDataLst>
              <p:tags r:id="rId2"/>
            </p:custDataLst>
          </p:nvPr>
        </p:nvSpPr>
        <p:spPr>
          <a:xfrm>
            <a:off x="1171575" y="3993515"/>
            <a:ext cx="1419225" cy="594360"/>
          </a:xfrm>
          <a:prstGeom prst="rect">
            <a:avLst/>
          </a:prstGeom>
          <a:noFill/>
          <a:ln>
            <a:noFill/>
          </a:ln>
        </p:spPr>
        <p:txBody>
          <a:bodyPr vert="horz" wrap="square" lIns="91440" tIns="45720" rIns="91440" bIns="45720" rtlCol="0" anchor="b"/>
          <a:lstStyle/>
          <a:p>
            <a:pPr algn="l">
              <a:lnSpc>
                <a:spcPct val="100000"/>
              </a:lnSpc>
            </a:pPr>
            <a:r>
              <a:rPr kumimoji="1" lang="en-US" altLang="zh-CN" sz="1600">
                <a:ln w="12700">
                  <a:noFill/>
                </a:ln>
                <a:solidFill>
                  <a:srgbClr val="CB8310">
                    <a:alpha val="100000"/>
                  </a:srgbClr>
                </a:solidFill>
                <a:latin typeface="Source Han Sans CN Bold" panose="020B0800000000000000" charset="-122"/>
                <a:ea typeface="Source Han Sans CN Bold" panose="020B0800000000000000" charset="-122"/>
                <a:cs typeface="Source Han Sans CN Bold" panose="020B0800000000000000" charset="-122"/>
              </a:rPr>
              <a:t>刑罚服刑</a:t>
            </a:r>
            <a:endParaRPr kumimoji="1" lang="zh-CN" altLang="en-US"/>
          </a:p>
        </p:txBody>
      </p:sp>
      <p:pic>
        <p:nvPicPr>
          <p:cNvPr id="8" name="图片 7"/>
          <p:cNvPicPr>
            <a:picLocks noChangeAspect="1"/>
          </p:cNvPicPr>
          <p:nvPr/>
        </p:nvPicPr>
        <p:blipFill>
          <a:blip r:embed="rId3">
            <a:alphaModFix amt="100000"/>
          </a:blip>
          <a:srcRect l="19340" t="5189" r="30893" b="5901"/>
          <a:stretch>
            <a:fillRect/>
          </a:stretch>
        </p:blipFill>
        <p:spPr>
          <a:xfrm>
            <a:off x="6576973" y="1470601"/>
            <a:ext cx="4773090" cy="4773090"/>
          </a:xfrm>
          <a:custGeom>
            <a:avLst/>
            <a:gdLst/>
            <a:ahLst/>
            <a:cxnLst/>
            <a:rect l="l" t="t" r="r" b="b"/>
            <a:pathLst>
              <a:path w="4775200" h="4775200">
                <a:moveTo>
                  <a:pt x="2386545" y="0"/>
                </a:moveTo>
                <a:cubicBezTo>
                  <a:pt x="3704597" y="0"/>
                  <a:pt x="4773090" y="1068493"/>
                  <a:pt x="4773090" y="2386545"/>
                </a:cubicBezTo>
                <a:cubicBezTo>
                  <a:pt x="4773090" y="3704597"/>
                  <a:pt x="3704597" y="4773090"/>
                  <a:pt x="2386545" y="4773090"/>
                </a:cubicBezTo>
                <a:cubicBezTo>
                  <a:pt x="1068493" y="4773090"/>
                  <a:pt x="0" y="3704597"/>
                  <a:pt x="0" y="2386545"/>
                </a:cubicBezTo>
                <a:cubicBezTo>
                  <a:pt x="0" y="1068493"/>
                  <a:pt x="1068493" y="0"/>
                  <a:pt x="2386545" y="0"/>
                </a:cubicBezTo>
                <a:close/>
              </a:path>
            </a:pathLst>
          </a:custGeom>
          <a:noFill/>
          <a:ln>
            <a:noFill/>
          </a:ln>
        </p:spPr>
      </p:pic>
      <p:sp>
        <p:nvSpPr>
          <p:cNvPr id="9" name="标题 1"/>
          <p:cNvSpPr txBox="1"/>
          <p:nvPr/>
        </p:nvSpPr>
        <p:spPr>
          <a:xfrm>
            <a:off x="1002765" y="2070232"/>
            <a:ext cx="181540" cy="380604"/>
          </a:xfrm>
          <a:prstGeom prst="parallelogram">
            <a:avLst/>
          </a:prstGeom>
          <a:solidFill>
            <a:schemeClr val="accent2"/>
          </a:solidFill>
          <a:ln w="12700" cap="flat">
            <a:noFill/>
            <a:miter/>
          </a:ln>
          <a:effectLst>
            <a:outerShdw blurRad="127000" dist="38100" dir="2700000" algn="tl" rotWithShape="0">
              <a:schemeClr val="tx1">
                <a:lumMod val="65000"/>
                <a:lumOff val="35000"/>
                <a:alpha val="30000"/>
              </a:schemeClr>
            </a:outerShdw>
          </a:effectLst>
        </p:spPr>
        <p:txBody>
          <a:bodyPr vert="horz" wrap="square" lIns="91440" tIns="45720" rIns="91440" bIns="45720" rtlCol="0" anchor="ctr"/>
          <a:lstStyle/>
          <a:p>
            <a:pPr algn="ctr">
              <a:lnSpc>
                <a:spcPct val="100000"/>
              </a:lnSpc>
            </a:pPr>
            <a:endParaRPr kumimoji="1" lang="zh-CN" altLang="en-US"/>
          </a:p>
        </p:txBody>
      </p:sp>
      <p:sp>
        <p:nvSpPr>
          <p:cNvPr id="10" name="标题 1"/>
          <p:cNvSpPr txBox="1"/>
          <p:nvPr>
            <p:custDataLst>
              <p:tags r:id="rId4"/>
            </p:custDataLst>
          </p:nvPr>
        </p:nvSpPr>
        <p:spPr>
          <a:xfrm>
            <a:off x="1171320" y="2447023"/>
            <a:ext cx="2376000" cy="1457685"/>
          </a:xfrm>
          <a:prstGeom prst="rect">
            <a:avLst/>
          </a:prstGeom>
          <a:noFill/>
          <a:ln>
            <a:noFill/>
          </a:ln>
        </p:spPr>
        <p:txBody>
          <a:bodyPr vert="horz" wrap="square" lIns="91440" tIns="45720" rIns="91440" bIns="45720" rtlCol="0" anchor="t"/>
          <a:lstStyle/>
          <a:p>
            <a:pPr algn="l">
              <a:lnSpc>
                <a:spcPct val="150000"/>
              </a:lnSpc>
            </a:pPr>
            <a:r>
              <a:rPr kumimoji="1" lang="en-US" altLang="zh-CN" sz="1400">
                <a:ln w="12700">
                  <a:noFill/>
                </a:ln>
                <a:solidFill>
                  <a:srgbClr val="262626">
                    <a:alpha val="100000"/>
                  </a:srgbClr>
                </a:solidFill>
                <a:latin typeface="Source Han Sans" panose="020B0500000000000000" charset="-122"/>
                <a:ea typeface="Source Han Sans" panose="020B0500000000000000" charset="-122"/>
                <a:cs typeface="Source Han Sans" panose="020B0500000000000000" charset="-122"/>
              </a:rPr>
              <a:t>特困人员死亡或者被宣告死亡、被宣告失踪的，应当及时终止救助供养。
确保救助供养工作及时终止。</a:t>
            </a:r>
            <a:endParaRPr kumimoji="1" lang="zh-CN" altLang="en-US"/>
          </a:p>
        </p:txBody>
      </p:sp>
      <p:sp>
        <p:nvSpPr>
          <p:cNvPr id="11" name="标题 1"/>
          <p:cNvSpPr txBox="1"/>
          <p:nvPr>
            <p:custDataLst>
              <p:tags r:id="rId5"/>
            </p:custDataLst>
          </p:nvPr>
        </p:nvSpPr>
        <p:spPr>
          <a:xfrm>
            <a:off x="1171320" y="1874209"/>
            <a:ext cx="2376000" cy="594340"/>
          </a:xfrm>
          <a:prstGeom prst="rect">
            <a:avLst/>
          </a:prstGeom>
          <a:noFill/>
          <a:ln>
            <a:noFill/>
          </a:ln>
        </p:spPr>
        <p:txBody>
          <a:bodyPr vert="horz" wrap="square" lIns="91440" tIns="45720" rIns="91440" bIns="45720" rtlCol="0" anchor="b"/>
          <a:lstStyle/>
          <a:p>
            <a:pPr algn="l">
              <a:lnSpc>
                <a:spcPct val="100000"/>
              </a:lnSpc>
            </a:pPr>
            <a:r>
              <a:rPr kumimoji="1" lang="en-US" altLang="zh-CN" sz="1600">
                <a:ln w="12700">
                  <a:noFill/>
                </a:ln>
                <a:solidFill>
                  <a:srgbClr val="740000">
                    <a:alpha val="100000"/>
                  </a:srgbClr>
                </a:solidFill>
                <a:latin typeface="Source Han Sans CN Bold" panose="020B0800000000000000" charset="-122"/>
                <a:ea typeface="Source Han Sans CN Bold" panose="020B0800000000000000" charset="-122"/>
                <a:cs typeface="Source Han Sans CN Bold" panose="020B0800000000000000" charset="-122"/>
              </a:rPr>
              <a:t>死亡或失踪</a:t>
            </a:r>
            <a:endParaRPr kumimoji="1" lang="zh-CN" altLang="en-US"/>
          </a:p>
        </p:txBody>
      </p:sp>
      <p:sp>
        <p:nvSpPr>
          <p:cNvPr id="12" name="标题 1"/>
          <p:cNvSpPr txBox="1"/>
          <p:nvPr>
            <p:custDataLst>
              <p:tags r:id="rId6"/>
            </p:custDataLst>
          </p:nvPr>
        </p:nvSpPr>
        <p:spPr>
          <a:xfrm>
            <a:off x="3712668" y="2070232"/>
            <a:ext cx="181540" cy="380604"/>
          </a:xfrm>
          <a:prstGeom prst="parallelogram">
            <a:avLst/>
          </a:prstGeom>
          <a:solidFill>
            <a:schemeClr val="accent1"/>
          </a:solidFill>
          <a:ln w="12700" cap="flat">
            <a:noFill/>
            <a:miter/>
          </a:ln>
          <a:effectLst>
            <a:outerShdw blurRad="127000" dist="38100" dir="2700000" algn="tl" rotWithShape="0">
              <a:schemeClr val="tx1">
                <a:lumMod val="65000"/>
                <a:lumOff val="35000"/>
                <a:alpha val="30000"/>
              </a:schemeClr>
            </a:outerShdw>
          </a:effectLst>
        </p:spPr>
        <p:txBody>
          <a:bodyPr vert="horz" wrap="square" lIns="91440" tIns="45720" rIns="91440" bIns="45720" rtlCol="0" anchor="ctr"/>
          <a:lstStyle/>
          <a:p>
            <a:pPr algn="ctr">
              <a:lnSpc>
                <a:spcPct val="100000"/>
              </a:lnSpc>
            </a:pPr>
            <a:endParaRPr kumimoji="1" lang="zh-CN" altLang="en-US"/>
          </a:p>
        </p:txBody>
      </p:sp>
      <p:sp>
        <p:nvSpPr>
          <p:cNvPr id="13" name="标题 1"/>
          <p:cNvSpPr txBox="1"/>
          <p:nvPr/>
        </p:nvSpPr>
        <p:spPr>
          <a:xfrm>
            <a:off x="3866915" y="2447023"/>
            <a:ext cx="2376000" cy="1457685"/>
          </a:xfrm>
          <a:prstGeom prst="rect">
            <a:avLst/>
          </a:prstGeom>
          <a:noFill/>
          <a:ln>
            <a:noFill/>
          </a:ln>
        </p:spPr>
        <p:txBody>
          <a:bodyPr vert="horz" wrap="square" lIns="91440" tIns="45720" rIns="91440" bIns="45720" rtlCol="0" anchor="t"/>
          <a:lstStyle/>
          <a:p>
            <a:pPr algn="l">
              <a:lnSpc>
                <a:spcPct val="150000"/>
              </a:lnSpc>
            </a:pPr>
            <a:r>
              <a:rPr kumimoji="1" lang="en-US" altLang="zh-CN" sz="1400">
                <a:ln w="12700">
                  <a:noFill/>
                </a:ln>
                <a:solidFill>
                  <a:srgbClr val="262626">
                    <a:alpha val="100000"/>
                  </a:srgbClr>
                </a:solidFill>
                <a:latin typeface="Source Han Sans" panose="020B0500000000000000" charset="-122"/>
                <a:ea typeface="Source Han Sans" panose="020B0500000000000000" charset="-122"/>
                <a:cs typeface="Source Han Sans" panose="020B0500000000000000" charset="-122"/>
              </a:rPr>
              <a:t>特困人员具备或者恢复劳动能力的，应当及时终止救助供养。
确保救助供养工作公平、公正。</a:t>
            </a:r>
            <a:endParaRPr kumimoji="1" lang="zh-CN" altLang="en-US"/>
          </a:p>
        </p:txBody>
      </p:sp>
      <p:sp>
        <p:nvSpPr>
          <p:cNvPr id="14" name="标题 1"/>
          <p:cNvSpPr txBox="1"/>
          <p:nvPr/>
        </p:nvSpPr>
        <p:spPr>
          <a:xfrm>
            <a:off x="3866915" y="1874209"/>
            <a:ext cx="2376000" cy="594340"/>
          </a:xfrm>
          <a:prstGeom prst="rect">
            <a:avLst/>
          </a:prstGeom>
          <a:noFill/>
          <a:ln>
            <a:noFill/>
          </a:ln>
        </p:spPr>
        <p:txBody>
          <a:bodyPr vert="horz" wrap="square" lIns="91440" tIns="45720" rIns="91440" bIns="45720" rtlCol="0" anchor="b"/>
          <a:lstStyle/>
          <a:p>
            <a:pPr algn="l">
              <a:lnSpc>
                <a:spcPct val="100000"/>
              </a:lnSpc>
            </a:pPr>
            <a:r>
              <a:rPr kumimoji="1" lang="en-US" altLang="zh-CN" sz="1600">
                <a:ln w="12700">
                  <a:noFill/>
                </a:ln>
                <a:solidFill>
                  <a:srgbClr val="CB8310">
                    <a:alpha val="100000"/>
                  </a:srgbClr>
                </a:solidFill>
                <a:latin typeface="Source Han Sans CN Bold" panose="020B0800000000000000" charset="-122"/>
                <a:ea typeface="Source Han Sans CN Bold" panose="020B0800000000000000" charset="-122"/>
                <a:cs typeface="Source Han Sans CN Bold" panose="020B0800000000000000" charset="-122"/>
              </a:rPr>
              <a:t>恢复劳动能力</a:t>
            </a:r>
            <a:endParaRPr kumimoji="1" lang="zh-CN" altLang="en-US"/>
          </a:p>
        </p:txBody>
      </p:sp>
      <p:sp>
        <p:nvSpPr>
          <p:cNvPr id="15" name="标题 1"/>
          <p:cNvSpPr txBox="1"/>
          <p:nvPr/>
        </p:nvSpPr>
        <p:spPr>
          <a:xfrm>
            <a:off x="10194812" y="4495179"/>
            <a:ext cx="1651736" cy="1651736"/>
          </a:xfrm>
          <a:prstGeom prst="flowChartConnector">
            <a:avLst/>
          </a:prstGeom>
          <a:solidFill>
            <a:schemeClr val="accent2"/>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16" name="标题 1"/>
          <p:cNvSpPr txBox="1"/>
          <p:nvPr/>
        </p:nvSpPr>
        <p:spPr>
          <a:xfrm>
            <a:off x="10623599" y="4961047"/>
            <a:ext cx="794162" cy="720000"/>
          </a:xfrm>
          <a:custGeom>
            <a:avLst/>
            <a:gdLst>
              <a:gd name="connsiteX0" fmla="*/ 351048 w 1543905"/>
              <a:gd name="connsiteY0" fmla="*/ 523317 h 1399728"/>
              <a:gd name="connsiteX1" fmla="*/ 351048 w 1543905"/>
              <a:gd name="connsiteY1" fmla="*/ 523317 h 1399728"/>
              <a:gd name="connsiteX2" fmla="*/ 351420 w 1543905"/>
              <a:gd name="connsiteY2" fmla="*/ 523503 h 1399728"/>
              <a:gd name="connsiteX3" fmla="*/ 351420 w 1543905"/>
              <a:gd name="connsiteY3" fmla="*/ 1020031 h 1399728"/>
              <a:gd name="connsiteX4" fmla="*/ 351048 w 1543905"/>
              <a:gd name="connsiteY4" fmla="*/ 1020403 h 1399728"/>
              <a:gd name="connsiteX5" fmla="*/ 163525 w 1543905"/>
              <a:gd name="connsiteY5" fmla="*/ 1020403 h 1399728"/>
              <a:gd name="connsiteX6" fmla="*/ 163153 w 1543905"/>
              <a:gd name="connsiteY6" fmla="*/ 1020031 h 1399728"/>
              <a:gd name="connsiteX7" fmla="*/ 163153 w 1543905"/>
              <a:gd name="connsiteY7" fmla="*/ 523503 h 1399728"/>
              <a:gd name="connsiteX8" fmla="*/ 163153 w 1543905"/>
              <a:gd name="connsiteY8" fmla="*/ 523317 h 1399728"/>
              <a:gd name="connsiteX9" fmla="*/ 163339 w 1543905"/>
              <a:gd name="connsiteY9" fmla="*/ 523131 h 1399728"/>
              <a:gd name="connsiteX10" fmla="*/ 351048 w 1543905"/>
              <a:gd name="connsiteY10" fmla="*/ 523131 h 1399728"/>
              <a:gd name="connsiteX11" fmla="*/ 351048 w 1543905"/>
              <a:gd name="connsiteY11" fmla="*/ 411696 h 1399728"/>
              <a:gd name="connsiteX12" fmla="*/ 163339 w 1543905"/>
              <a:gd name="connsiteY12" fmla="*/ 411696 h 1399728"/>
              <a:gd name="connsiteX13" fmla="*/ 51346 w 1543905"/>
              <a:gd name="connsiteY13" fmla="*/ 523689 h 1399728"/>
              <a:gd name="connsiteX14" fmla="*/ 51346 w 1543905"/>
              <a:gd name="connsiteY14" fmla="*/ 1020217 h 1399728"/>
              <a:gd name="connsiteX15" fmla="*/ 163339 w 1543905"/>
              <a:gd name="connsiteY15" fmla="*/ 1132210 h 1399728"/>
              <a:gd name="connsiteX16" fmla="*/ 351048 w 1543905"/>
              <a:gd name="connsiteY16" fmla="*/ 1132210 h 1399728"/>
              <a:gd name="connsiteX17" fmla="*/ 463042 w 1543905"/>
              <a:gd name="connsiteY17" fmla="*/ 1020217 h 1399728"/>
              <a:gd name="connsiteX18" fmla="*/ 463042 w 1543905"/>
              <a:gd name="connsiteY18" fmla="*/ 523503 h 1399728"/>
              <a:gd name="connsiteX19" fmla="*/ 351048 w 1543905"/>
              <a:gd name="connsiteY19" fmla="*/ 411696 h 1399728"/>
              <a:gd name="connsiteX20" fmla="*/ 865808 w 1543905"/>
              <a:gd name="connsiteY20" fmla="*/ 111621 h 1399728"/>
              <a:gd name="connsiteX21" fmla="*/ 866180 w 1543905"/>
              <a:gd name="connsiteY21" fmla="*/ 111807 h 1399728"/>
              <a:gd name="connsiteX22" fmla="*/ 866180 w 1543905"/>
              <a:gd name="connsiteY22" fmla="*/ 1020031 h 1399728"/>
              <a:gd name="connsiteX23" fmla="*/ 865808 w 1543905"/>
              <a:gd name="connsiteY23" fmla="*/ 1020403 h 1399728"/>
              <a:gd name="connsiteX24" fmla="*/ 678284 w 1543905"/>
              <a:gd name="connsiteY24" fmla="*/ 1020403 h 1399728"/>
              <a:gd name="connsiteX25" fmla="*/ 677912 w 1543905"/>
              <a:gd name="connsiteY25" fmla="*/ 1020031 h 1399728"/>
              <a:gd name="connsiteX26" fmla="*/ 677912 w 1543905"/>
              <a:gd name="connsiteY26" fmla="*/ 111993 h 1399728"/>
              <a:gd name="connsiteX27" fmla="*/ 677912 w 1543905"/>
              <a:gd name="connsiteY27" fmla="*/ 111807 h 1399728"/>
              <a:gd name="connsiteX28" fmla="*/ 678098 w 1543905"/>
              <a:gd name="connsiteY28" fmla="*/ 111621 h 1399728"/>
              <a:gd name="connsiteX29" fmla="*/ 865808 w 1543905"/>
              <a:gd name="connsiteY29" fmla="*/ 111621 h 1399728"/>
              <a:gd name="connsiteX30" fmla="*/ 865808 w 1543905"/>
              <a:gd name="connsiteY30" fmla="*/ 0 h 1399728"/>
              <a:gd name="connsiteX31" fmla="*/ 677912 w 1543905"/>
              <a:gd name="connsiteY31" fmla="*/ 0 h 1399728"/>
              <a:gd name="connsiteX32" fmla="*/ 565919 w 1543905"/>
              <a:gd name="connsiteY32" fmla="*/ 111993 h 1399728"/>
              <a:gd name="connsiteX33" fmla="*/ 565919 w 1543905"/>
              <a:gd name="connsiteY33" fmla="*/ 1020217 h 1399728"/>
              <a:gd name="connsiteX34" fmla="*/ 677912 w 1543905"/>
              <a:gd name="connsiteY34" fmla="*/ 1132210 h 1399728"/>
              <a:gd name="connsiteX35" fmla="*/ 865622 w 1543905"/>
              <a:gd name="connsiteY35" fmla="*/ 1132210 h 1399728"/>
              <a:gd name="connsiteX36" fmla="*/ 977615 w 1543905"/>
              <a:gd name="connsiteY36" fmla="*/ 1020217 h 1399728"/>
              <a:gd name="connsiteX37" fmla="*/ 977615 w 1543905"/>
              <a:gd name="connsiteY37" fmla="*/ 111993 h 1399728"/>
              <a:gd name="connsiteX38" fmla="*/ 865808 w 1543905"/>
              <a:gd name="connsiteY38" fmla="*/ 0 h 1399728"/>
              <a:gd name="connsiteX39" fmla="*/ 1380381 w 1543905"/>
              <a:gd name="connsiteY39" fmla="*/ 729072 h 1399728"/>
              <a:gd name="connsiteX40" fmla="*/ 1380753 w 1543905"/>
              <a:gd name="connsiteY40" fmla="*/ 729258 h 1399728"/>
              <a:gd name="connsiteX41" fmla="*/ 1380753 w 1543905"/>
              <a:gd name="connsiteY41" fmla="*/ 1020031 h 1399728"/>
              <a:gd name="connsiteX42" fmla="*/ 1380381 w 1543905"/>
              <a:gd name="connsiteY42" fmla="*/ 1020403 h 1399728"/>
              <a:gd name="connsiteX43" fmla="*/ 1192858 w 1543905"/>
              <a:gd name="connsiteY43" fmla="*/ 1020403 h 1399728"/>
              <a:gd name="connsiteX44" fmla="*/ 1192485 w 1543905"/>
              <a:gd name="connsiteY44" fmla="*/ 1020031 h 1399728"/>
              <a:gd name="connsiteX45" fmla="*/ 1192485 w 1543905"/>
              <a:gd name="connsiteY45" fmla="*/ 729444 h 1399728"/>
              <a:gd name="connsiteX46" fmla="*/ 1192485 w 1543905"/>
              <a:gd name="connsiteY46" fmla="*/ 729258 h 1399728"/>
              <a:gd name="connsiteX47" fmla="*/ 1192671 w 1543905"/>
              <a:gd name="connsiteY47" fmla="*/ 729072 h 1399728"/>
              <a:gd name="connsiteX48" fmla="*/ 1380381 w 1543905"/>
              <a:gd name="connsiteY48" fmla="*/ 729072 h 1399728"/>
              <a:gd name="connsiteX49" fmla="*/ 1380381 w 1543905"/>
              <a:gd name="connsiteY49" fmla="*/ 617451 h 1399728"/>
              <a:gd name="connsiteX50" fmla="*/ 1192671 w 1543905"/>
              <a:gd name="connsiteY50" fmla="*/ 617451 h 1399728"/>
              <a:gd name="connsiteX51" fmla="*/ 1080678 w 1543905"/>
              <a:gd name="connsiteY51" fmla="*/ 729444 h 1399728"/>
              <a:gd name="connsiteX52" fmla="*/ 1080678 w 1543905"/>
              <a:gd name="connsiteY52" fmla="*/ 1020031 h 1399728"/>
              <a:gd name="connsiteX53" fmla="*/ 1192671 w 1543905"/>
              <a:gd name="connsiteY53" fmla="*/ 1132024 h 1399728"/>
              <a:gd name="connsiteX54" fmla="*/ 1380381 w 1543905"/>
              <a:gd name="connsiteY54" fmla="*/ 1132024 h 1399728"/>
              <a:gd name="connsiteX55" fmla="*/ 1492374 w 1543905"/>
              <a:gd name="connsiteY55" fmla="*/ 1020031 h 1399728"/>
              <a:gd name="connsiteX56" fmla="*/ 1492374 w 1543905"/>
              <a:gd name="connsiteY56" fmla="*/ 729444 h 1399728"/>
              <a:gd name="connsiteX57" fmla="*/ 1380381 w 1543905"/>
              <a:gd name="connsiteY57" fmla="*/ 617451 h 1399728"/>
              <a:gd name="connsiteX58" fmla="*/ 1481956 w 1543905"/>
              <a:gd name="connsiteY58" fmla="*/ 1276201 h 1399728"/>
              <a:gd name="connsiteX59" fmla="*/ 61764 w 1543905"/>
              <a:gd name="connsiteY59" fmla="*/ 1276201 h 1399728"/>
              <a:gd name="connsiteX60" fmla="*/ 0 w 1543905"/>
              <a:gd name="connsiteY60" fmla="*/ 1337965 h 1399728"/>
              <a:gd name="connsiteX61" fmla="*/ 61764 w 1543905"/>
              <a:gd name="connsiteY61" fmla="*/ 1399729 h 1399728"/>
              <a:gd name="connsiteX62" fmla="*/ 1482142 w 1543905"/>
              <a:gd name="connsiteY62" fmla="*/ 1399729 h 1399728"/>
              <a:gd name="connsiteX63" fmla="*/ 1543906 w 1543905"/>
              <a:gd name="connsiteY63" fmla="*/ 1337965 h 1399728"/>
              <a:gd name="connsiteX64" fmla="*/ 1481956 w 1543905"/>
              <a:gd name="connsiteY64" fmla="*/ 1276201 h 1399728"/>
            </a:gdLst>
            <a:ahLst/>
            <a:cxnLst/>
            <a:rect l="l" t="t" r="r" b="b"/>
            <a:pathLst>
              <a:path w="1543905" h="1399728">
                <a:moveTo>
                  <a:pt x="351048" y="523317"/>
                </a:moveTo>
                <a:cubicBezTo>
                  <a:pt x="351234" y="523317"/>
                  <a:pt x="351234" y="523317"/>
                  <a:pt x="351048" y="523317"/>
                </a:cubicBezTo>
                <a:cubicBezTo>
                  <a:pt x="351234" y="523317"/>
                  <a:pt x="351420" y="523503"/>
                  <a:pt x="351420" y="523503"/>
                </a:cubicBezTo>
                <a:lnTo>
                  <a:pt x="351420" y="1020031"/>
                </a:lnTo>
                <a:lnTo>
                  <a:pt x="351048" y="1020403"/>
                </a:lnTo>
                <a:lnTo>
                  <a:pt x="163525" y="1020403"/>
                </a:lnTo>
                <a:lnTo>
                  <a:pt x="163153" y="1020031"/>
                </a:lnTo>
                <a:lnTo>
                  <a:pt x="163153" y="523503"/>
                </a:lnTo>
                <a:lnTo>
                  <a:pt x="163153" y="523317"/>
                </a:lnTo>
                <a:lnTo>
                  <a:pt x="163339" y="523131"/>
                </a:lnTo>
                <a:lnTo>
                  <a:pt x="351048" y="523131"/>
                </a:lnTo>
                <a:moveTo>
                  <a:pt x="351048" y="411696"/>
                </a:moveTo>
                <a:lnTo>
                  <a:pt x="163339" y="411696"/>
                </a:lnTo>
                <a:cubicBezTo>
                  <a:pt x="101575" y="411696"/>
                  <a:pt x="51346" y="461739"/>
                  <a:pt x="51346" y="523689"/>
                </a:cubicBezTo>
                <a:lnTo>
                  <a:pt x="51346" y="1020217"/>
                </a:lnTo>
                <a:cubicBezTo>
                  <a:pt x="51346" y="1081795"/>
                  <a:pt x="101761" y="1132210"/>
                  <a:pt x="163339" y="1132210"/>
                </a:cubicBezTo>
                <a:lnTo>
                  <a:pt x="351048" y="1132210"/>
                </a:lnTo>
                <a:cubicBezTo>
                  <a:pt x="412626" y="1132210"/>
                  <a:pt x="463042" y="1081795"/>
                  <a:pt x="463042" y="1020217"/>
                </a:cubicBezTo>
                <a:lnTo>
                  <a:pt x="463042" y="523503"/>
                </a:lnTo>
                <a:cubicBezTo>
                  <a:pt x="463042" y="461739"/>
                  <a:pt x="412998" y="411696"/>
                  <a:pt x="351048" y="411696"/>
                </a:cubicBezTo>
                <a:close/>
                <a:moveTo>
                  <a:pt x="865808" y="111621"/>
                </a:moveTo>
                <a:cubicBezTo>
                  <a:pt x="865994" y="111621"/>
                  <a:pt x="866180" y="111807"/>
                  <a:pt x="866180" y="111807"/>
                </a:cubicBezTo>
                <a:lnTo>
                  <a:pt x="866180" y="1020031"/>
                </a:lnTo>
                <a:lnTo>
                  <a:pt x="865808" y="1020403"/>
                </a:lnTo>
                <a:lnTo>
                  <a:pt x="678284" y="1020403"/>
                </a:lnTo>
                <a:lnTo>
                  <a:pt x="677912" y="1020031"/>
                </a:lnTo>
                <a:lnTo>
                  <a:pt x="677912" y="111993"/>
                </a:lnTo>
                <a:lnTo>
                  <a:pt x="677912" y="111807"/>
                </a:lnTo>
                <a:lnTo>
                  <a:pt x="678098" y="111621"/>
                </a:lnTo>
                <a:lnTo>
                  <a:pt x="865808" y="111621"/>
                </a:lnTo>
                <a:moveTo>
                  <a:pt x="865808" y="0"/>
                </a:moveTo>
                <a:lnTo>
                  <a:pt x="677912" y="0"/>
                </a:lnTo>
                <a:cubicBezTo>
                  <a:pt x="616148" y="0"/>
                  <a:pt x="565919" y="50043"/>
                  <a:pt x="565919" y="111993"/>
                </a:cubicBezTo>
                <a:lnTo>
                  <a:pt x="565919" y="1020217"/>
                </a:lnTo>
                <a:cubicBezTo>
                  <a:pt x="565919" y="1081795"/>
                  <a:pt x="616335" y="1132210"/>
                  <a:pt x="677912" y="1132210"/>
                </a:cubicBezTo>
                <a:lnTo>
                  <a:pt x="865622" y="1132210"/>
                </a:lnTo>
                <a:cubicBezTo>
                  <a:pt x="927199" y="1132210"/>
                  <a:pt x="977615" y="1081795"/>
                  <a:pt x="977615" y="1020217"/>
                </a:cubicBezTo>
                <a:lnTo>
                  <a:pt x="977615" y="111993"/>
                </a:lnTo>
                <a:cubicBezTo>
                  <a:pt x="977615" y="50043"/>
                  <a:pt x="927571" y="0"/>
                  <a:pt x="865808" y="0"/>
                </a:cubicBezTo>
                <a:close/>
                <a:moveTo>
                  <a:pt x="1380381" y="729072"/>
                </a:moveTo>
                <a:cubicBezTo>
                  <a:pt x="1380567" y="729072"/>
                  <a:pt x="1380753" y="729258"/>
                  <a:pt x="1380753" y="729258"/>
                </a:cubicBezTo>
                <a:lnTo>
                  <a:pt x="1380753" y="1020031"/>
                </a:lnTo>
                <a:lnTo>
                  <a:pt x="1380381" y="1020403"/>
                </a:lnTo>
                <a:lnTo>
                  <a:pt x="1192858" y="1020403"/>
                </a:lnTo>
                <a:lnTo>
                  <a:pt x="1192485" y="1020031"/>
                </a:lnTo>
                <a:lnTo>
                  <a:pt x="1192485" y="729444"/>
                </a:lnTo>
                <a:lnTo>
                  <a:pt x="1192485" y="729258"/>
                </a:lnTo>
                <a:lnTo>
                  <a:pt x="1192671" y="729072"/>
                </a:lnTo>
                <a:lnTo>
                  <a:pt x="1380381" y="729072"/>
                </a:lnTo>
                <a:moveTo>
                  <a:pt x="1380381" y="617451"/>
                </a:moveTo>
                <a:lnTo>
                  <a:pt x="1192671" y="617451"/>
                </a:lnTo>
                <a:cubicBezTo>
                  <a:pt x="1130908" y="617451"/>
                  <a:pt x="1080678" y="667494"/>
                  <a:pt x="1080678" y="729444"/>
                </a:cubicBezTo>
                <a:lnTo>
                  <a:pt x="1080678" y="1020031"/>
                </a:lnTo>
                <a:cubicBezTo>
                  <a:pt x="1080678" y="1081608"/>
                  <a:pt x="1131094" y="1132024"/>
                  <a:pt x="1192671" y="1132024"/>
                </a:cubicBezTo>
                <a:lnTo>
                  <a:pt x="1380381" y="1132024"/>
                </a:lnTo>
                <a:cubicBezTo>
                  <a:pt x="1441959" y="1132024"/>
                  <a:pt x="1492374" y="1081608"/>
                  <a:pt x="1492374" y="1020031"/>
                </a:cubicBezTo>
                <a:lnTo>
                  <a:pt x="1492374" y="729444"/>
                </a:lnTo>
                <a:cubicBezTo>
                  <a:pt x="1492374" y="667680"/>
                  <a:pt x="1442145" y="617451"/>
                  <a:pt x="1380381" y="617451"/>
                </a:cubicBezTo>
                <a:close/>
                <a:moveTo>
                  <a:pt x="1481956" y="1276201"/>
                </a:moveTo>
                <a:lnTo>
                  <a:pt x="61764" y="1276201"/>
                </a:lnTo>
                <a:cubicBezTo>
                  <a:pt x="27719" y="1276201"/>
                  <a:pt x="0" y="1303920"/>
                  <a:pt x="0" y="1337965"/>
                </a:cubicBezTo>
                <a:cubicBezTo>
                  <a:pt x="0" y="1372009"/>
                  <a:pt x="27719" y="1399729"/>
                  <a:pt x="61764" y="1399729"/>
                </a:cubicBezTo>
                <a:lnTo>
                  <a:pt x="1482142" y="1399729"/>
                </a:lnTo>
                <a:cubicBezTo>
                  <a:pt x="1516187" y="1399729"/>
                  <a:pt x="1543906" y="1372009"/>
                  <a:pt x="1543906" y="1337965"/>
                </a:cubicBezTo>
                <a:cubicBezTo>
                  <a:pt x="1543720" y="1303734"/>
                  <a:pt x="1516187" y="1276201"/>
                  <a:pt x="1481956" y="1276201"/>
                </a:cubicBezTo>
                <a:close/>
              </a:path>
            </a:pathLst>
          </a:custGeom>
          <a:solidFill>
            <a:schemeClr val="bg1"/>
          </a:solidFill>
          <a:ln w="1860" cap="flat">
            <a:noFill/>
            <a:miter/>
          </a:ln>
        </p:spPr>
        <p:txBody>
          <a:bodyPr vert="horz" wrap="square" lIns="91440" tIns="45720" rIns="91440" bIns="45720" rtlCol="0" anchor="ctr"/>
          <a:lstStyle/>
          <a:p>
            <a:pPr algn="l">
              <a:lnSpc>
                <a:spcPct val="110000"/>
              </a:lnSpc>
            </a:pPr>
            <a:endParaRPr kumimoji="1" lang="zh-CN" altLang="en-US"/>
          </a:p>
        </p:txBody>
      </p:sp>
      <p:sp>
        <p:nvSpPr>
          <p:cNvPr id="17" name="标题 1"/>
          <p:cNvSpPr txBox="1"/>
          <p:nvPr/>
        </p:nvSpPr>
        <p:spPr>
          <a:xfrm>
            <a:off x="-324000" y="319667"/>
            <a:ext cx="648000" cy="648000"/>
          </a:xfrm>
          <a:prstGeom prst="ellipse">
            <a:avLst/>
          </a:prstGeom>
          <a:noFill/>
          <a:ln w="114300" cap="sq">
            <a:solidFill>
              <a:schemeClr val="accent1"/>
            </a:solidFill>
            <a:miter/>
          </a:ln>
        </p:spPr>
        <p:txBody>
          <a:bodyPr vert="horz" wrap="square" lIns="91440" tIns="45720" rIns="91440" bIns="45720" rtlCol="0" anchor="ctr"/>
          <a:lstStyle/>
          <a:p>
            <a:pPr algn="ctr">
              <a:lnSpc>
                <a:spcPct val="110000"/>
              </a:lnSpc>
            </a:pPr>
            <a:endParaRPr kumimoji="1" lang="zh-CN" altLang="en-US"/>
          </a:p>
        </p:txBody>
      </p:sp>
      <p:sp>
        <p:nvSpPr>
          <p:cNvPr id="18" name="标题 1"/>
          <p:cNvSpPr txBox="1"/>
          <p:nvPr/>
        </p:nvSpPr>
        <p:spPr>
          <a:xfrm>
            <a:off x="660400" y="427667"/>
            <a:ext cx="10858500" cy="432000"/>
          </a:xfrm>
          <a:prstGeom prst="rect">
            <a:avLst/>
          </a:prstGeom>
          <a:noFill/>
          <a:ln>
            <a:noFill/>
          </a:ln>
        </p:spPr>
        <p:txBody>
          <a:bodyPr vert="horz" wrap="square" lIns="0" tIns="0" rIns="0" bIns="0" rtlCol="0" anchor="ctr"/>
          <a:lstStyle/>
          <a:p>
            <a:pPr algn="l">
              <a:lnSpc>
                <a:spcPct val="110000"/>
              </a:lnSpc>
            </a:pPr>
            <a:r>
              <a:rPr kumimoji="1" lang="en-US" altLang="zh-CN" sz="3200">
                <a:ln w="12700">
                  <a:noFill/>
                </a:ln>
                <a:solidFill>
                  <a:srgbClr val="262626">
                    <a:alpha val="100000"/>
                  </a:srgbClr>
                </a:solidFill>
                <a:latin typeface="Source Han Sans CN Bold" panose="020B0800000000000000" charset="-122"/>
                <a:ea typeface="Source Han Sans CN Bold" panose="020B0800000000000000" charset="-122"/>
                <a:cs typeface="Source Han Sans CN Bold" panose="020B0800000000000000" charset="-122"/>
              </a:rPr>
              <a:t>终止情形</a:t>
            </a:r>
            <a:endParaRPr kumimoji="1" lang="zh-CN" alt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txBox="1"/>
          <p:nvPr/>
        </p:nvSpPr>
        <p:spPr>
          <a:xfrm>
            <a:off x="0" y="0"/>
            <a:ext cx="12192000" cy="6858000"/>
          </a:xfrm>
          <a:prstGeom prst="rect">
            <a:avLst/>
          </a:prstGeom>
          <a:solidFill>
            <a:schemeClr val="bg1"/>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3" name="标题 1"/>
          <p:cNvSpPr txBox="1"/>
          <p:nvPr/>
        </p:nvSpPr>
        <p:spPr>
          <a:xfrm>
            <a:off x="707869" y="1585879"/>
            <a:ext cx="4040822" cy="2798930"/>
          </a:xfrm>
          <a:prstGeom prst="hexagon">
            <a:avLst/>
          </a:prstGeom>
          <a:solidFill>
            <a:schemeClr val="bg1"/>
          </a:solidFill>
          <a:ln w="12700" cap="sq">
            <a:solidFill>
              <a:schemeClr val="accent1"/>
            </a:solidFill>
            <a:miter/>
          </a:ln>
        </p:spPr>
        <p:txBody>
          <a:bodyPr vert="horz" wrap="square" lIns="91440" tIns="45720" rIns="91440" bIns="45720" rtlCol="0" anchor="ctr"/>
          <a:lstStyle/>
          <a:p>
            <a:pPr algn="ctr">
              <a:lnSpc>
                <a:spcPct val="110000"/>
              </a:lnSpc>
            </a:pPr>
            <a:endParaRPr kumimoji="1" lang="zh-CN" altLang="en-US"/>
          </a:p>
        </p:txBody>
      </p:sp>
      <p:sp>
        <p:nvSpPr>
          <p:cNvPr id="4" name="标题 1"/>
          <p:cNvSpPr txBox="1"/>
          <p:nvPr/>
        </p:nvSpPr>
        <p:spPr>
          <a:xfrm>
            <a:off x="4070077" y="3242755"/>
            <a:ext cx="4040822" cy="2798930"/>
          </a:xfrm>
          <a:prstGeom prst="hexagon">
            <a:avLst/>
          </a:prstGeom>
          <a:solidFill>
            <a:schemeClr val="bg1"/>
          </a:solidFill>
          <a:ln w="12700" cap="sq">
            <a:solidFill>
              <a:schemeClr val="accent2"/>
            </a:solidFill>
            <a:miter/>
          </a:ln>
        </p:spPr>
        <p:txBody>
          <a:bodyPr vert="horz" wrap="square" lIns="91440" tIns="45720" rIns="91440" bIns="45720" rtlCol="0" anchor="ctr"/>
          <a:lstStyle/>
          <a:p>
            <a:pPr algn="ctr">
              <a:lnSpc>
                <a:spcPct val="110000"/>
              </a:lnSpc>
            </a:pPr>
            <a:endParaRPr kumimoji="1" lang="zh-CN" altLang="en-US"/>
          </a:p>
        </p:txBody>
      </p:sp>
      <p:sp>
        <p:nvSpPr>
          <p:cNvPr id="5" name="标题 1"/>
          <p:cNvSpPr txBox="1"/>
          <p:nvPr/>
        </p:nvSpPr>
        <p:spPr>
          <a:xfrm>
            <a:off x="7443308" y="1585879"/>
            <a:ext cx="4040822" cy="2798930"/>
          </a:xfrm>
          <a:prstGeom prst="hexagon">
            <a:avLst/>
          </a:prstGeom>
          <a:solidFill>
            <a:schemeClr val="bg1"/>
          </a:solidFill>
          <a:ln w="12700" cap="sq">
            <a:solidFill>
              <a:schemeClr val="accent1"/>
            </a:solidFill>
            <a:miter/>
          </a:ln>
        </p:spPr>
        <p:txBody>
          <a:bodyPr vert="horz" wrap="square" lIns="91440" tIns="45720" rIns="91440" bIns="45720" rtlCol="0" anchor="ctr"/>
          <a:lstStyle/>
          <a:p>
            <a:pPr algn="ctr">
              <a:lnSpc>
                <a:spcPct val="110000"/>
              </a:lnSpc>
            </a:pPr>
            <a:endParaRPr kumimoji="1" lang="zh-CN" altLang="en-US"/>
          </a:p>
        </p:txBody>
      </p:sp>
      <p:sp>
        <p:nvSpPr>
          <p:cNvPr id="6" name="标题 1"/>
          <p:cNvSpPr txBox="1"/>
          <p:nvPr/>
        </p:nvSpPr>
        <p:spPr>
          <a:xfrm>
            <a:off x="1253856" y="2722973"/>
            <a:ext cx="2948849" cy="1207343"/>
          </a:xfrm>
          <a:prstGeom prst="rect">
            <a:avLst/>
          </a:prstGeom>
          <a:noFill/>
          <a:ln cap="sq">
            <a:noFill/>
          </a:ln>
        </p:spPr>
        <p:txBody>
          <a:bodyPr vert="horz" wrap="square" lIns="0" tIns="0" rIns="0" bIns="0" rtlCol="0" anchor="t"/>
          <a:lstStyle/>
          <a:p>
            <a:pPr algn="ctr">
              <a:lnSpc>
                <a:spcPct val="150000"/>
              </a:lnSpc>
            </a:pPr>
            <a:r>
              <a:rPr kumimoji="1" lang="en-US" altLang="zh-CN" sz="1400">
                <a:ln w="12700">
                  <a:noFill/>
                </a:ln>
                <a:solidFill>
                  <a:srgbClr val="262626">
                    <a:alpha val="100000"/>
                  </a:srgbClr>
                </a:solidFill>
                <a:latin typeface="Source Han Sans" panose="020B0500000000000000" charset="-122"/>
                <a:ea typeface="Source Han Sans" panose="020B0500000000000000" charset="-122"/>
                <a:cs typeface="Source Han Sans" panose="020B0500000000000000" charset="-122"/>
              </a:rPr>
              <a:t>对拟终止救助供养的特困人员，苏木镇人民政府、国营牧场应当及时告知。
确保特困人员知情权。</a:t>
            </a:r>
            <a:endParaRPr kumimoji="1" lang="zh-CN" altLang="en-US"/>
          </a:p>
        </p:txBody>
      </p:sp>
      <p:sp>
        <p:nvSpPr>
          <p:cNvPr id="7" name="标题 1"/>
          <p:cNvSpPr txBox="1"/>
          <p:nvPr/>
        </p:nvSpPr>
        <p:spPr>
          <a:xfrm>
            <a:off x="1253856" y="1964699"/>
            <a:ext cx="2948848" cy="676571"/>
          </a:xfrm>
          <a:prstGeom prst="rect">
            <a:avLst/>
          </a:prstGeom>
          <a:noFill/>
          <a:ln cap="sq">
            <a:noFill/>
          </a:ln>
        </p:spPr>
        <p:txBody>
          <a:bodyPr vert="horz" wrap="square" lIns="0" tIns="0" rIns="0" bIns="0" rtlCol="0" anchor="b"/>
          <a:lstStyle/>
          <a:p>
            <a:pPr algn="ctr">
              <a:lnSpc>
                <a:spcPct val="130000"/>
              </a:lnSpc>
            </a:pPr>
            <a:r>
              <a:rPr kumimoji="1" lang="en-US" altLang="zh-CN" sz="1600">
                <a:ln w="12700">
                  <a:noFill/>
                </a:ln>
                <a:solidFill>
                  <a:srgbClr val="CB8310">
                    <a:alpha val="100000"/>
                  </a:srgbClr>
                </a:solidFill>
                <a:latin typeface="Source Han Sans CN Bold" panose="020B0800000000000000" charset="-122"/>
                <a:ea typeface="Source Han Sans CN Bold" panose="020B0800000000000000" charset="-122"/>
                <a:cs typeface="Source Han Sans CN Bold" panose="020B0800000000000000" charset="-122"/>
              </a:rPr>
              <a:t>告知义务</a:t>
            </a:r>
            <a:endParaRPr kumimoji="1" lang="zh-CN" altLang="en-US"/>
          </a:p>
        </p:txBody>
      </p:sp>
      <p:sp>
        <p:nvSpPr>
          <p:cNvPr id="8" name="标题 1"/>
          <p:cNvSpPr txBox="1"/>
          <p:nvPr/>
        </p:nvSpPr>
        <p:spPr>
          <a:xfrm>
            <a:off x="4616064" y="4499866"/>
            <a:ext cx="2948849" cy="1207343"/>
          </a:xfrm>
          <a:prstGeom prst="rect">
            <a:avLst/>
          </a:prstGeom>
          <a:noFill/>
          <a:ln cap="sq">
            <a:noFill/>
          </a:ln>
        </p:spPr>
        <p:txBody>
          <a:bodyPr vert="horz" wrap="square" lIns="0" tIns="0" rIns="0" bIns="0" rtlCol="0" anchor="t"/>
          <a:lstStyle/>
          <a:p>
            <a:pPr algn="ctr">
              <a:lnSpc>
                <a:spcPct val="150000"/>
              </a:lnSpc>
            </a:pPr>
            <a:r>
              <a:rPr kumimoji="1" lang="en-US" altLang="zh-CN" sz="1400">
                <a:ln w="12700">
                  <a:noFill/>
                </a:ln>
                <a:solidFill>
                  <a:srgbClr val="262626">
                    <a:alpha val="100000"/>
                  </a:srgbClr>
                </a:solidFill>
                <a:latin typeface="Source Han Sans" panose="020B0500000000000000" charset="-122"/>
                <a:ea typeface="Source Han Sans" panose="020B0500000000000000" charset="-122"/>
                <a:cs typeface="Source Han Sans" panose="020B0500000000000000" charset="-122"/>
              </a:rPr>
              <a:t>苏木镇人民政府、国营牧场对不再符合救助供养条件的特困人员进行调查核实核准。
确保调查核实工作规范、有序。</a:t>
            </a:r>
            <a:endParaRPr kumimoji="1" lang="zh-CN" altLang="en-US"/>
          </a:p>
        </p:txBody>
      </p:sp>
      <p:sp>
        <p:nvSpPr>
          <p:cNvPr id="9" name="标题 1"/>
          <p:cNvSpPr txBox="1"/>
          <p:nvPr/>
        </p:nvSpPr>
        <p:spPr>
          <a:xfrm>
            <a:off x="4616064" y="3741592"/>
            <a:ext cx="2948848" cy="676571"/>
          </a:xfrm>
          <a:prstGeom prst="rect">
            <a:avLst/>
          </a:prstGeom>
          <a:noFill/>
          <a:ln cap="sq">
            <a:noFill/>
          </a:ln>
        </p:spPr>
        <p:txBody>
          <a:bodyPr vert="horz" wrap="square" lIns="0" tIns="0" rIns="0" bIns="0" rtlCol="0" anchor="b"/>
          <a:lstStyle/>
          <a:p>
            <a:pPr algn="ctr">
              <a:lnSpc>
                <a:spcPct val="130000"/>
              </a:lnSpc>
            </a:pPr>
            <a:r>
              <a:rPr kumimoji="1" lang="en-US" altLang="zh-CN" sz="1600">
                <a:ln w="12700">
                  <a:noFill/>
                </a:ln>
                <a:solidFill>
                  <a:srgbClr val="740000">
                    <a:alpha val="100000"/>
                  </a:srgbClr>
                </a:solidFill>
                <a:latin typeface="Source Han Sans CN Bold" panose="020B0800000000000000" charset="-122"/>
                <a:ea typeface="Source Han Sans CN Bold" panose="020B0800000000000000" charset="-122"/>
                <a:cs typeface="Source Han Sans CN Bold" panose="020B0800000000000000" charset="-122"/>
              </a:rPr>
              <a:t>调查核实</a:t>
            </a:r>
            <a:endParaRPr kumimoji="1" lang="zh-CN" altLang="en-US"/>
          </a:p>
        </p:txBody>
      </p:sp>
      <p:sp>
        <p:nvSpPr>
          <p:cNvPr id="10" name="标题 1"/>
          <p:cNvSpPr txBox="1"/>
          <p:nvPr/>
        </p:nvSpPr>
        <p:spPr>
          <a:xfrm>
            <a:off x="7989295" y="2782396"/>
            <a:ext cx="2948849" cy="1207343"/>
          </a:xfrm>
          <a:prstGeom prst="rect">
            <a:avLst/>
          </a:prstGeom>
          <a:noFill/>
          <a:ln cap="sq">
            <a:noFill/>
          </a:ln>
        </p:spPr>
        <p:txBody>
          <a:bodyPr vert="horz" wrap="square" lIns="0" tIns="0" rIns="0" bIns="0" rtlCol="0" anchor="t"/>
          <a:lstStyle/>
          <a:p>
            <a:pPr algn="ctr">
              <a:lnSpc>
                <a:spcPct val="150000"/>
              </a:lnSpc>
            </a:pPr>
            <a:r>
              <a:rPr kumimoji="1" lang="en-US" altLang="zh-CN" sz="1400">
                <a:ln w="12700">
                  <a:noFill/>
                </a:ln>
                <a:solidFill>
                  <a:srgbClr val="262626">
                    <a:alpha val="100000"/>
                  </a:srgbClr>
                </a:solidFill>
                <a:latin typeface="Source Han Sans" panose="020B0500000000000000" charset="-122"/>
                <a:ea typeface="Source Han Sans" panose="020B0500000000000000" charset="-122"/>
                <a:cs typeface="Source Han Sans" panose="020B0500000000000000" charset="-122"/>
              </a:rPr>
              <a:t>对终止供养无异议的，苏木镇人民政府、国营牧场应当作出终止决定并从下月起终止救助供养。
确保终止决定及时、准确。</a:t>
            </a:r>
            <a:endParaRPr kumimoji="1" lang="zh-CN" altLang="en-US"/>
          </a:p>
        </p:txBody>
      </p:sp>
      <p:sp>
        <p:nvSpPr>
          <p:cNvPr id="11" name="标题 1"/>
          <p:cNvSpPr txBox="1"/>
          <p:nvPr/>
        </p:nvSpPr>
        <p:spPr>
          <a:xfrm>
            <a:off x="7989295" y="2024122"/>
            <a:ext cx="2948848" cy="676571"/>
          </a:xfrm>
          <a:prstGeom prst="rect">
            <a:avLst/>
          </a:prstGeom>
          <a:noFill/>
          <a:ln cap="sq">
            <a:noFill/>
          </a:ln>
        </p:spPr>
        <p:txBody>
          <a:bodyPr vert="horz" wrap="square" lIns="0" tIns="0" rIns="0" bIns="0" rtlCol="0" anchor="b"/>
          <a:lstStyle/>
          <a:p>
            <a:pPr algn="ctr">
              <a:lnSpc>
                <a:spcPct val="130000"/>
              </a:lnSpc>
            </a:pPr>
            <a:r>
              <a:rPr kumimoji="1" lang="en-US" altLang="zh-CN" sz="1600">
                <a:ln w="12700">
                  <a:noFill/>
                </a:ln>
                <a:solidFill>
                  <a:srgbClr val="CB8310">
                    <a:alpha val="100000"/>
                  </a:srgbClr>
                </a:solidFill>
                <a:latin typeface="Source Han Sans CN Bold" panose="020B0800000000000000" charset="-122"/>
                <a:ea typeface="Source Han Sans CN Bold" panose="020B0800000000000000" charset="-122"/>
                <a:cs typeface="Source Han Sans CN Bold" panose="020B0800000000000000" charset="-122"/>
              </a:rPr>
              <a:t>终止决定</a:t>
            </a:r>
            <a:endParaRPr kumimoji="1" lang="zh-CN" altLang="en-US"/>
          </a:p>
        </p:txBody>
      </p:sp>
      <p:sp>
        <p:nvSpPr>
          <p:cNvPr id="12" name="标题 1"/>
          <p:cNvSpPr txBox="1"/>
          <p:nvPr/>
        </p:nvSpPr>
        <p:spPr>
          <a:xfrm>
            <a:off x="1056896" y="1232216"/>
            <a:ext cx="840201" cy="689023"/>
          </a:xfrm>
          <a:prstGeom prst="hexagon">
            <a:avLst/>
          </a:prstGeom>
          <a:solidFill>
            <a:schemeClr val="accent1"/>
          </a:solidFill>
          <a:ln w="12700" cap="sq">
            <a:solidFill>
              <a:schemeClr val="accent1"/>
            </a:solidFill>
            <a:miter/>
          </a:ln>
        </p:spPr>
        <p:txBody>
          <a:bodyPr vert="horz" wrap="square" lIns="91440" tIns="45720" rIns="91440" bIns="45720" rtlCol="0" anchor="ctr"/>
          <a:lstStyle/>
          <a:p>
            <a:pPr algn="ctr">
              <a:lnSpc>
                <a:spcPct val="110000"/>
              </a:lnSpc>
            </a:pPr>
            <a:endParaRPr kumimoji="1" lang="zh-CN" altLang="en-US"/>
          </a:p>
        </p:txBody>
      </p:sp>
      <p:sp>
        <p:nvSpPr>
          <p:cNvPr id="13" name="标题 1"/>
          <p:cNvSpPr txBox="1"/>
          <p:nvPr/>
        </p:nvSpPr>
        <p:spPr>
          <a:xfrm>
            <a:off x="4419104" y="2889092"/>
            <a:ext cx="840201" cy="689023"/>
          </a:xfrm>
          <a:prstGeom prst="hexagon">
            <a:avLst/>
          </a:prstGeom>
          <a:solidFill>
            <a:schemeClr val="accent2"/>
          </a:solidFill>
          <a:ln w="12700" cap="sq">
            <a:solidFill>
              <a:schemeClr val="accent2"/>
            </a:solidFill>
            <a:miter/>
          </a:ln>
        </p:spPr>
        <p:txBody>
          <a:bodyPr vert="horz" wrap="square" lIns="91440" tIns="45720" rIns="91440" bIns="45720" rtlCol="0" anchor="ctr"/>
          <a:lstStyle/>
          <a:p>
            <a:pPr algn="ctr">
              <a:lnSpc>
                <a:spcPct val="110000"/>
              </a:lnSpc>
            </a:pPr>
            <a:endParaRPr kumimoji="1" lang="zh-CN" altLang="en-US"/>
          </a:p>
        </p:txBody>
      </p:sp>
      <p:sp>
        <p:nvSpPr>
          <p:cNvPr id="14" name="标题 1"/>
          <p:cNvSpPr txBox="1"/>
          <p:nvPr/>
        </p:nvSpPr>
        <p:spPr>
          <a:xfrm>
            <a:off x="7792335" y="1232216"/>
            <a:ext cx="840201" cy="689023"/>
          </a:xfrm>
          <a:prstGeom prst="hexagon">
            <a:avLst/>
          </a:prstGeom>
          <a:solidFill>
            <a:schemeClr val="accent1"/>
          </a:solidFill>
          <a:ln w="12700" cap="sq">
            <a:solidFill>
              <a:schemeClr val="accent1"/>
            </a:solidFill>
            <a:miter/>
          </a:ln>
        </p:spPr>
        <p:txBody>
          <a:bodyPr vert="horz" wrap="square" lIns="91440" tIns="45720" rIns="91440" bIns="45720" rtlCol="0" anchor="ctr"/>
          <a:lstStyle/>
          <a:p>
            <a:pPr algn="ctr">
              <a:lnSpc>
                <a:spcPct val="110000"/>
              </a:lnSpc>
            </a:pPr>
            <a:endParaRPr kumimoji="1" lang="zh-CN" altLang="en-US"/>
          </a:p>
        </p:txBody>
      </p:sp>
      <p:sp>
        <p:nvSpPr>
          <p:cNvPr id="15" name="标题 1"/>
          <p:cNvSpPr txBox="1"/>
          <p:nvPr/>
        </p:nvSpPr>
        <p:spPr>
          <a:xfrm>
            <a:off x="1301655" y="1401386"/>
            <a:ext cx="350682" cy="350682"/>
          </a:xfrm>
          <a:custGeom>
            <a:avLst/>
            <a:gdLst>
              <a:gd name="connsiteX0" fmla="*/ 457070 w 720001"/>
              <a:gd name="connsiteY0" fmla="*/ 57166 h 720001"/>
              <a:gd name="connsiteX1" fmla="*/ 457070 w 720001"/>
              <a:gd name="connsiteY1" fmla="*/ 263017 h 720001"/>
              <a:gd name="connsiteX2" fmla="*/ 662921 w 720001"/>
              <a:gd name="connsiteY2" fmla="*/ 263017 h 720001"/>
              <a:gd name="connsiteX3" fmla="*/ 647393 w 720001"/>
              <a:gd name="connsiteY3" fmla="*/ 212704 h 720001"/>
              <a:gd name="connsiteX4" fmla="*/ 591008 w 720001"/>
              <a:gd name="connsiteY4" fmla="*/ 129079 h 720001"/>
              <a:gd name="connsiteX5" fmla="*/ 507383 w 720001"/>
              <a:gd name="connsiteY5" fmla="*/ 72694 h 720001"/>
              <a:gd name="connsiteX6" fmla="*/ 457070 w 720001"/>
              <a:gd name="connsiteY6" fmla="*/ 57166 h 720001"/>
              <a:gd name="connsiteX7" fmla="*/ 307952 w 720001"/>
              <a:gd name="connsiteY7" fmla="*/ 56386 h 720001"/>
              <a:gd name="connsiteX8" fmla="*/ 240115 w 720001"/>
              <a:gd name="connsiteY8" fmla="*/ 76251 h 720001"/>
              <a:gd name="connsiteX9" fmla="*/ 142092 w 720001"/>
              <a:gd name="connsiteY9" fmla="*/ 142179 h 720001"/>
              <a:gd name="connsiteX10" fmla="*/ 76077 w 720001"/>
              <a:gd name="connsiteY10" fmla="*/ 240116 h 720001"/>
              <a:gd name="connsiteX11" fmla="*/ 51874 w 720001"/>
              <a:gd name="connsiteY11" fmla="*/ 360000 h 720001"/>
              <a:gd name="connsiteX12" fmla="*/ 76077 w 720001"/>
              <a:gd name="connsiteY12" fmla="*/ 479885 h 720001"/>
              <a:gd name="connsiteX13" fmla="*/ 142092 w 720001"/>
              <a:gd name="connsiteY13" fmla="*/ 577822 h 720001"/>
              <a:gd name="connsiteX14" fmla="*/ 240029 w 720001"/>
              <a:gd name="connsiteY14" fmla="*/ 643837 h 720001"/>
              <a:gd name="connsiteX15" fmla="*/ 359913 w 720001"/>
              <a:gd name="connsiteY15" fmla="*/ 668039 h 720001"/>
              <a:gd name="connsiteX16" fmla="*/ 479798 w 720001"/>
              <a:gd name="connsiteY16" fmla="*/ 643837 h 720001"/>
              <a:gd name="connsiteX17" fmla="*/ 577735 w 720001"/>
              <a:gd name="connsiteY17" fmla="*/ 577822 h 720001"/>
              <a:gd name="connsiteX18" fmla="*/ 643750 w 720001"/>
              <a:gd name="connsiteY18" fmla="*/ 479885 h 720001"/>
              <a:gd name="connsiteX19" fmla="*/ 663615 w 720001"/>
              <a:gd name="connsiteY19" fmla="*/ 412049 h 720001"/>
              <a:gd name="connsiteX20" fmla="*/ 360000 w 720001"/>
              <a:gd name="connsiteY20" fmla="*/ 412049 h 720001"/>
              <a:gd name="connsiteX21" fmla="*/ 307952 w 720001"/>
              <a:gd name="connsiteY21" fmla="*/ 360000 h 720001"/>
              <a:gd name="connsiteX22" fmla="*/ 405022 w 720001"/>
              <a:gd name="connsiteY22" fmla="*/ 0 h 720001"/>
              <a:gd name="connsiteX23" fmla="*/ 720001 w 720001"/>
              <a:gd name="connsiteY23" fmla="*/ 314979 h 720001"/>
              <a:gd name="connsiteX24" fmla="*/ 405022 w 720001"/>
              <a:gd name="connsiteY24" fmla="*/ 314979 h 720001"/>
              <a:gd name="connsiteX25" fmla="*/ 360000 w 720001"/>
              <a:gd name="connsiteY25" fmla="*/ 0 h 720001"/>
              <a:gd name="connsiteX26" fmla="*/ 360000 w 720001"/>
              <a:gd name="connsiteY26" fmla="*/ 360000 h 720001"/>
              <a:gd name="connsiteX27" fmla="*/ 720001 w 720001"/>
              <a:gd name="connsiteY27" fmla="*/ 360000 h 720001"/>
              <a:gd name="connsiteX28" fmla="*/ 360000 w 720001"/>
              <a:gd name="connsiteY28" fmla="*/ 720001 h 720001"/>
              <a:gd name="connsiteX29" fmla="*/ 0 w 720001"/>
              <a:gd name="connsiteY29" fmla="*/ 360000 h 720001"/>
              <a:gd name="connsiteX30" fmla="*/ 360000 w 720001"/>
              <a:gd name="connsiteY30" fmla="*/ 0 h 720001"/>
            </a:gdLst>
            <a:ahLst/>
            <a:cxnLst/>
            <a:rect l="l" t="t" r="r" b="b"/>
            <a:pathLst>
              <a:path w="720001" h="720001">
                <a:moveTo>
                  <a:pt x="457070" y="57166"/>
                </a:moveTo>
                <a:lnTo>
                  <a:pt x="457070" y="263017"/>
                </a:lnTo>
                <a:lnTo>
                  <a:pt x="662921" y="263017"/>
                </a:lnTo>
                <a:cubicBezTo>
                  <a:pt x="659451" y="245755"/>
                  <a:pt x="654246" y="229012"/>
                  <a:pt x="647393" y="212704"/>
                </a:cubicBezTo>
                <a:cubicBezTo>
                  <a:pt x="634121" y="181388"/>
                  <a:pt x="615210" y="153282"/>
                  <a:pt x="591008" y="129079"/>
                </a:cubicBezTo>
                <a:cubicBezTo>
                  <a:pt x="566806" y="104877"/>
                  <a:pt x="538699" y="85966"/>
                  <a:pt x="507383" y="72694"/>
                </a:cubicBezTo>
                <a:cubicBezTo>
                  <a:pt x="491075" y="65755"/>
                  <a:pt x="474246" y="60636"/>
                  <a:pt x="457070" y="57166"/>
                </a:cubicBezTo>
                <a:close/>
                <a:moveTo>
                  <a:pt x="307952" y="56386"/>
                </a:moveTo>
                <a:cubicBezTo>
                  <a:pt x="284703" y="60376"/>
                  <a:pt x="262062" y="66969"/>
                  <a:pt x="240115" y="76251"/>
                </a:cubicBezTo>
                <a:cubicBezTo>
                  <a:pt x="203508" y="91778"/>
                  <a:pt x="170544" y="113986"/>
                  <a:pt x="142092" y="142179"/>
                </a:cubicBezTo>
                <a:cubicBezTo>
                  <a:pt x="113812" y="170545"/>
                  <a:pt x="91605" y="203422"/>
                  <a:pt x="76077" y="240116"/>
                </a:cubicBezTo>
                <a:cubicBezTo>
                  <a:pt x="60029" y="278111"/>
                  <a:pt x="51874" y="318362"/>
                  <a:pt x="51874" y="360000"/>
                </a:cubicBezTo>
                <a:cubicBezTo>
                  <a:pt x="51874" y="401639"/>
                  <a:pt x="60029" y="441976"/>
                  <a:pt x="76077" y="479885"/>
                </a:cubicBezTo>
                <a:cubicBezTo>
                  <a:pt x="91605" y="516579"/>
                  <a:pt x="113812" y="549543"/>
                  <a:pt x="142092" y="577822"/>
                </a:cubicBezTo>
                <a:cubicBezTo>
                  <a:pt x="170458" y="606102"/>
                  <a:pt x="203335" y="628309"/>
                  <a:pt x="240029" y="643837"/>
                </a:cubicBezTo>
                <a:cubicBezTo>
                  <a:pt x="278024" y="659885"/>
                  <a:pt x="318275" y="668039"/>
                  <a:pt x="359913" y="668039"/>
                </a:cubicBezTo>
                <a:cubicBezTo>
                  <a:pt x="401552" y="668039"/>
                  <a:pt x="441890" y="659885"/>
                  <a:pt x="479798" y="643837"/>
                </a:cubicBezTo>
                <a:cubicBezTo>
                  <a:pt x="516492" y="628309"/>
                  <a:pt x="549456" y="606102"/>
                  <a:pt x="577735" y="577822"/>
                </a:cubicBezTo>
                <a:cubicBezTo>
                  <a:pt x="606015" y="549456"/>
                  <a:pt x="628222" y="516579"/>
                  <a:pt x="643750" y="479885"/>
                </a:cubicBezTo>
                <a:cubicBezTo>
                  <a:pt x="653032" y="457938"/>
                  <a:pt x="659625" y="435297"/>
                  <a:pt x="663615" y="412049"/>
                </a:cubicBezTo>
                <a:lnTo>
                  <a:pt x="360000" y="412049"/>
                </a:lnTo>
                <a:cubicBezTo>
                  <a:pt x="331287" y="412049"/>
                  <a:pt x="307952" y="388714"/>
                  <a:pt x="307952" y="360000"/>
                </a:cubicBezTo>
                <a:close/>
                <a:moveTo>
                  <a:pt x="405022" y="0"/>
                </a:moveTo>
                <a:cubicBezTo>
                  <a:pt x="578950" y="0"/>
                  <a:pt x="720001" y="141051"/>
                  <a:pt x="720001" y="314979"/>
                </a:cubicBezTo>
                <a:lnTo>
                  <a:pt x="405022" y="314979"/>
                </a:lnTo>
                <a:close/>
                <a:moveTo>
                  <a:pt x="360000" y="0"/>
                </a:moveTo>
                <a:lnTo>
                  <a:pt x="360000" y="360000"/>
                </a:lnTo>
                <a:lnTo>
                  <a:pt x="720001" y="360000"/>
                </a:lnTo>
                <a:cubicBezTo>
                  <a:pt x="720001" y="558825"/>
                  <a:pt x="558824" y="720001"/>
                  <a:pt x="360000" y="720001"/>
                </a:cubicBezTo>
                <a:cubicBezTo>
                  <a:pt x="161176" y="720001"/>
                  <a:pt x="0" y="558825"/>
                  <a:pt x="0" y="360000"/>
                </a:cubicBezTo>
                <a:cubicBezTo>
                  <a:pt x="0" y="161176"/>
                  <a:pt x="161176" y="0"/>
                  <a:pt x="360000" y="0"/>
                </a:cubicBezTo>
                <a:close/>
              </a:path>
            </a:pathLst>
          </a:custGeom>
          <a:solidFill>
            <a:schemeClr val="bg1"/>
          </a:solidFill>
          <a:ln w="1860" cap="flat">
            <a:noFill/>
            <a:miter/>
          </a:ln>
        </p:spPr>
        <p:txBody>
          <a:bodyPr vert="horz" wrap="square" lIns="91440" tIns="45720" rIns="91440" bIns="45720" rtlCol="0" anchor="ctr"/>
          <a:lstStyle/>
          <a:p>
            <a:pPr algn="l">
              <a:lnSpc>
                <a:spcPct val="110000"/>
              </a:lnSpc>
            </a:pPr>
            <a:endParaRPr kumimoji="1" lang="zh-CN" altLang="en-US"/>
          </a:p>
        </p:txBody>
      </p:sp>
      <p:sp>
        <p:nvSpPr>
          <p:cNvPr id="16" name="标题 1"/>
          <p:cNvSpPr txBox="1"/>
          <p:nvPr/>
        </p:nvSpPr>
        <p:spPr>
          <a:xfrm>
            <a:off x="8037094" y="1417761"/>
            <a:ext cx="350682" cy="317933"/>
          </a:xfrm>
          <a:custGeom>
            <a:avLst/>
            <a:gdLst>
              <a:gd name="connsiteX0" fmla="*/ 351048 w 1543905"/>
              <a:gd name="connsiteY0" fmla="*/ 523317 h 1399728"/>
              <a:gd name="connsiteX1" fmla="*/ 351048 w 1543905"/>
              <a:gd name="connsiteY1" fmla="*/ 523317 h 1399728"/>
              <a:gd name="connsiteX2" fmla="*/ 351420 w 1543905"/>
              <a:gd name="connsiteY2" fmla="*/ 523503 h 1399728"/>
              <a:gd name="connsiteX3" fmla="*/ 351420 w 1543905"/>
              <a:gd name="connsiteY3" fmla="*/ 1020031 h 1399728"/>
              <a:gd name="connsiteX4" fmla="*/ 351048 w 1543905"/>
              <a:gd name="connsiteY4" fmla="*/ 1020403 h 1399728"/>
              <a:gd name="connsiteX5" fmla="*/ 163525 w 1543905"/>
              <a:gd name="connsiteY5" fmla="*/ 1020403 h 1399728"/>
              <a:gd name="connsiteX6" fmla="*/ 163153 w 1543905"/>
              <a:gd name="connsiteY6" fmla="*/ 1020031 h 1399728"/>
              <a:gd name="connsiteX7" fmla="*/ 163153 w 1543905"/>
              <a:gd name="connsiteY7" fmla="*/ 523503 h 1399728"/>
              <a:gd name="connsiteX8" fmla="*/ 163153 w 1543905"/>
              <a:gd name="connsiteY8" fmla="*/ 523317 h 1399728"/>
              <a:gd name="connsiteX9" fmla="*/ 163339 w 1543905"/>
              <a:gd name="connsiteY9" fmla="*/ 523131 h 1399728"/>
              <a:gd name="connsiteX10" fmla="*/ 351048 w 1543905"/>
              <a:gd name="connsiteY10" fmla="*/ 523131 h 1399728"/>
              <a:gd name="connsiteX11" fmla="*/ 351048 w 1543905"/>
              <a:gd name="connsiteY11" fmla="*/ 411696 h 1399728"/>
              <a:gd name="connsiteX12" fmla="*/ 163339 w 1543905"/>
              <a:gd name="connsiteY12" fmla="*/ 411696 h 1399728"/>
              <a:gd name="connsiteX13" fmla="*/ 51346 w 1543905"/>
              <a:gd name="connsiteY13" fmla="*/ 523689 h 1399728"/>
              <a:gd name="connsiteX14" fmla="*/ 51346 w 1543905"/>
              <a:gd name="connsiteY14" fmla="*/ 1020217 h 1399728"/>
              <a:gd name="connsiteX15" fmla="*/ 163339 w 1543905"/>
              <a:gd name="connsiteY15" fmla="*/ 1132210 h 1399728"/>
              <a:gd name="connsiteX16" fmla="*/ 351048 w 1543905"/>
              <a:gd name="connsiteY16" fmla="*/ 1132210 h 1399728"/>
              <a:gd name="connsiteX17" fmla="*/ 463042 w 1543905"/>
              <a:gd name="connsiteY17" fmla="*/ 1020217 h 1399728"/>
              <a:gd name="connsiteX18" fmla="*/ 463042 w 1543905"/>
              <a:gd name="connsiteY18" fmla="*/ 523503 h 1399728"/>
              <a:gd name="connsiteX19" fmla="*/ 351048 w 1543905"/>
              <a:gd name="connsiteY19" fmla="*/ 411696 h 1399728"/>
              <a:gd name="connsiteX20" fmla="*/ 865808 w 1543905"/>
              <a:gd name="connsiteY20" fmla="*/ 111621 h 1399728"/>
              <a:gd name="connsiteX21" fmla="*/ 866180 w 1543905"/>
              <a:gd name="connsiteY21" fmla="*/ 111807 h 1399728"/>
              <a:gd name="connsiteX22" fmla="*/ 866180 w 1543905"/>
              <a:gd name="connsiteY22" fmla="*/ 1020031 h 1399728"/>
              <a:gd name="connsiteX23" fmla="*/ 865808 w 1543905"/>
              <a:gd name="connsiteY23" fmla="*/ 1020403 h 1399728"/>
              <a:gd name="connsiteX24" fmla="*/ 678284 w 1543905"/>
              <a:gd name="connsiteY24" fmla="*/ 1020403 h 1399728"/>
              <a:gd name="connsiteX25" fmla="*/ 677912 w 1543905"/>
              <a:gd name="connsiteY25" fmla="*/ 1020031 h 1399728"/>
              <a:gd name="connsiteX26" fmla="*/ 677912 w 1543905"/>
              <a:gd name="connsiteY26" fmla="*/ 111993 h 1399728"/>
              <a:gd name="connsiteX27" fmla="*/ 677912 w 1543905"/>
              <a:gd name="connsiteY27" fmla="*/ 111807 h 1399728"/>
              <a:gd name="connsiteX28" fmla="*/ 678098 w 1543905"/>
              <a:gd name="connsiteY28" fmla="*/ 111621 h 1399728"/>
              <a:gd name="connsiteX29" fmla="*/ 865808 w 1543905"/>
              <a:gd name="connsiteY29" fmla="*/ 111621 h 1399728"/>
              <a:gd name="connsiteX30" fmla="*/ 865808 w 1543905"/>
              <a:gd name="connsiteY30" fmla="*/ 0 h 1399728"/>
              <a:gd name="connsiteX31" fmla="*/ 677912 w 1543905"/>
              <a:gd name="connsiteY31" fmla="*/ 0 h 1399728"/>
              <a:gd name="connsiteX32" fmla="*/ 565919 w 1543905"/>
              <a:gd name="connsiteY32" fmla="*/ 111993 h 1399728"/>
              <a:gd name="connsiteX33" fmla="*/ 565919 w 1543905"/>
              <a:gd name="connsiteY33" fmla="*/ 1020217 h 1399728"/>
              <a:gd name="connsiteX34" fmla="*/ 677912 w 1543905"/>
              <a:gd name="connsiteY34" fmla="*/ 1132210 h 1399728"/>
              <a:gd name="connsiteX35" fmla="*/ 865622 w 1543905"/>
              <a:gd name="connsiteY35" fmla="*/ 1132210 h 1399728"/>
              <a:gd name="connsiteX36" fmla="*/ 977615 w 1543905"/>
              <a:gd name="connsiteY36" fmla="*/ 1020217 h 1399728"/>
              <a:gd name="connsiteX37" fmla="*/ 977615 w 1543905"/>
              <a:gd name="connsiteY37" fmla="*/ 111993 h 1399728"/>
              <a:gd name="connsiteX38" fmla="*/ 865808 w 1543905"/>
              <a:gd name="connsiteY38" fmla="*/ 0 h 1399728"/>
              <a:gd name="connsiteX39" fmla="*/ 1380381 w 1543905"/>
              <a:gd name="connsiteY39" fmla="*/ 729072 h 1399728"/>
              <a:gd name="connsiteX40" fmla="*/ 1380753 w 1543905"/>
              <a:gd name="connsiteY40" fmla="*/ 729258 h 1399728"/>
              <a:gd name="connsiteX41" fmla="*/ 1380753 w 1543905"/>
              <a:gd name="connsiteY41" fmla="*/ 1020031 h 1399728"/>
              <a:gd name="connsiteX42" fmla="*/ 1380381 w 1543905"/>
              <a:gd name="connsiteY42" fmla="*/ 1020403 h 1399728"/>
              <a:gd name="connsiteX43" fmla="*/ 1192858 w 1543905"/>
              <a:gd name="connsiteY43" fmla="*/ 1020403 h 1399728"/>
              <a:gd name="connsiteX44" fmla="*/ 1192485 w 1543905"/>
              <a:gd name="connsiteY44" fmla="*/ 1020031 h 1399728"/>
              <a:gd name="connsiteX45" fmla="*/ 1192485 w 1543905"/>
              <a:gd name="connsiteY45" fmla="*/ 729444 h 1399728"/>
              <a:gd name="connsiteX46" fmla="*/ 1192485 w 1543905"/>
              <a:gd name="connsiteY46" fmla="*/ 729258 h 1399728"/>
              <a:gd name="connsiteX47" fmla="*/ 1192671 w 1543905"/>
              <a:gd name="connsiteY47" fmla="*/ 729072 h 1399728"/>
              <a:gd name="connsiteX48" fmla="*/ 1380381 w 1543905"/>
              <a:gd name="connsiteY48" fmla="*/ 729072 h 1399728"/>
              <a:gd name="connsiteX49" fmla="*/ 1380381 w 1543905"/>
              <a:gd name="connsiteY49" fmla="*/ 617451 h 1399728"/>
              <a:gd name="connsiteX50" fmla="*/ 1192671 w 1543905"/>
              <a:gd name="connsiteY50" fmla="*/ 617451 h 1399728"/>
              <a:gd name="connsiteX51" fmla="*/ 1080678 w 1543905"/>
              <a:gd name="connsiteY51" fmla="*/ 729444 h 1399728"/>
              <a:gd name="connsiteX52" fmla="*/ 1080678 w 1543905"/>
              <a:gd name="connsiteY52" fmla="*/ 1020031 h 1399728"/>
              <a:gd name="connsiteX53" fmla="*/ 1192671 w 1543905"/>
              <a:gd name="connsiteY53" fmla="*/ 1132024 h 1399728"/>
              <a:gd name="connsiteX54" fmla="*/ 1380381 w 1543905"/>
              <a:gd name="connsiteY54" fmla="*/ 1132024 h 1399728"/>
              <a:gd name="connsiteX55" fmla="*/ 1492374 w 1543905"/>
              <a:gd name="connsiteY55" fmla="*/ 1020031 h 1399728"/>
              <a:gd name="connsiteX56" fmla="*/ 1492374 w 1543905"/>
              <a:gd name="connsiteY56" fmla="*/ 729444 h 1399728"/>
              <a:gd name="connsiteX57" fmla="*/ 1380381 w 1543905"/>
              <a:gd name="connsiteY57" fmla="*/ 617451 h 1399728"/>
              <a:gd name="connsiteX58" fmla="*/ 1481956 w 1543905"/>
              <a:gd name="connsiteY58" fmla="*/ 1276201 h 1399728"/>
              <a:gd name="connsiteX59" fmla="*/ 61764 w 1543905"/>
              <a:gd name="connsiteY59" fmla="*/ 1276201 h 1399728"/>
              <a:gd name="connsiteX60" fmla="*/ 0 w 1543905"/>
              <a:gd name="connsiteY60" fmla="*/ 1337965 h 1399728"/>
              <a:gd name="connsiteX61" fmla="*/ 61764 w 1543905"/>
              <a:gd name="connsiteY61" fmla="*/ 1399729 h 1399728"/>
              <a:gd name="connsiteX62" fmla="*/ 1482142 w 1543905"/>
              <a:gd name="connsiteY62" fmla="*/ 1399729 h 1399728"/>
              <a:gd name="connsiteX63" fmla="*/ 1543906 w 1543905"/>
              <a:gd name="connsiteY63" fmla="*/ 1337965 h 1399728"/>
              <a:gd name="connsiteX64" fmla="*/ 1481956 w 1543905"/>
              <a:gd name="connsiteY64" fmla="*/ 1276201 h 1399728"/>
            </a:gdLst>
            <a:ahLst/>
            <a:cxnLst/>
            <a:rect l="l" t="t" r="r" b="b"/>
            <a:pathLst>
              <a:path w="1543905" h="1399728">
                <a:moveTo>
                  <a:pt x="351048" y="523317"/>
                </a:moveTo>
                <a:cubicBezTo>
                  <a:pt x="351234" y="523317"/>
                  <a:pt x="351234" y="523317"/>
                  <a:pt x="351048" y="523317"/>
                </a:cubicBezTo>
                <a:cubicBezTo>
                  <a:pt x="351234" y="523317"/>
                  <a:pt x="351420" y="523503"/>
                  <a:pt x="351420" y="523503"/>
                </a:cubicBezTo>
                <a:lnTo>
                  <a:pt x="351420" y="1020031"/>
                </a:lnTo>
                <a:lnTo>
                  <a:pt x="351048" y="1020403"/>
                </a:lnTo>
                <a:lnTo>
                  <a:pt x="163525" y="1020403"/>
                </a:lnTo>
                <a:lnTo>
                  <a:pt x="163153" y="1020031"/>
                </a:lnTo>
                <a:lnTo>
                  <a:pt x="163153" y="523503"/>
                </a:lnTo>
                <a:lnTo>
                  <a:pt x="163153" y="523317"/>
                </a:lnTo>
                <a:lnTo>
                  <a:pt x="163339" y="523131"/>
                </a:lnTo>
                <a:lnTo>
                  <a:pt x="351048" y="523131"/>
                </a:lnTo>
                <a:moveTo>
                  <a:pt x="351048" y="411696"/>
                </a:moveTo>
                <a:lnTo>
                  <a:pt x="163339" y="411696"/>
                </a:lnTo>
                <a:cubicBezTo>
                  <a:pt x="101575" y="411696"/>
                  <a:pt x="51346" y="461739"/>
                  <a:pt x="51346" y="523689"/>
                </a:cubicBezTo>
                <a:lnTo>
                  <a:pt x="51346" y="1020217"/>
                </a:lnTo>
                <a:cubicBezTo>
                  <a:pt x="51346" y="1081795"/>
                  <a:pt x="101761" y="1132210"/>
                  <a:pt x="163339" y="1132210"/>
                </a:cubicBezTo>
                <a:lnTo>
                  <a:pt x="351048" y="1132210"/>
                </a:lnTo>
                <a:cubicBezTo>
                  <a:pt x="412626" y="1132210"/>
                  <a:pt x="463042" y="1081795"/>
                  <a:pt x="463042" y="1020217"/>
                </a:cubicBezTo>
                <a:lnTo>
                  <a:pt x="463042" y="523503"/>
                </a:lnTo>
                <a:cubicBezTo>
                  <a:pt x="463042" y="461739"/>
                  <a:pt x="412998" y="411696"/>
                  <a:pt x="351048" y="411696"/>
                </a:cubicBezTo>
                <a:close/>
                <a:moveTo>
                  <a:pt x="865808" y="111621"/>
                </a:moveTo>
                <a:cubicBezTo>
                  <a:pt x="865994" y="111621"/>
                  <a:pt x="866180" y="111807"/>
                  <a:pt x="866180" y="111807"/>
                </a:cubicBezTo>
                <a:lnTo>
                  <a:pt x="866180" y="1020031"/>
                </a:lnTo>
                <a:lnTo>
                  <a:pt x="865808" y="1020403"/>
                </a:lnTo>
                <a:lnTo>
                  <a:pt x="678284" y="1020403"/>
                </a:lnTo>
                <a:lnTo>
                  <a:pt x="677912" y="1020031"/>
                </a:lnTo>
                <a:lnTo>
                  <a:pt x="677912" y="111993"/>
                </a:lnTo>
                <a:lnTo>
                  <a:pt x="677912" y="111807"/>
                </a:lnTo>
                <a:lnTo>
                  <a:pt x="678098" y="111621"/>
                </a:lnTo>
                <a:lnTo>
                  <a:pt x="865808" y="111621"/>
                </a:lnTo>
                <a:moveTo>
                  <a:pt x="865808" y="0"/>
                </a:moveTo>
                <a:lnTo>
                  <a:pt x="677912" y="0"/>
                </a:lnTo>
                <a:cubicBezTo>
                  <a:pt x="616148" y="0"/>
                  <a:pt x="565919" y="50043"/>
                  <a:pt x="565919" y="111993"/>
                </a:cubicBezTo>
                <a:lnTo>
                  <a:pt x="565919" y="1020217"/>
                </a:lnTo>
                <a:cubicBezTo>
                  <a:pt x="565919" y="1081795"/>
                  <a:pt x="616335" y="1132210"/>
                  <a:pt x="677912" y="1132210"/>
                </a:cubicBezTo>
                <a:lnTo>
                  <a:pt x="865622" y="1132210"/>
                </a:lnTo>
                <a:cubicBezTo>
                  <a:pt x="927199" y="1132210"/>
                  <a:pt x="977615" y="1081795"/>
                  <a:pt x="977615" y="1020217"/>
                </a:cubicBezTo>
                <a:lnTo>
                  <a:pt x="977615" y="111993"/>
                </a:lnTo>
                <a:cubicBezTo>
                  <a:pt x="977615" y="50043"/>
                  <a:pt x="927571" y="0"/>
                  <a:pt x="865808" y="0"/>
                </a:cubicBezTo>
                <a:close/>
                <a:moveTo>
                  <a:pt x="1380381" y="729072"/>
                </a:moveTo>
                <a:cubicBezTo>
                  <a:pt x="1380567" y="729072"/>
                  <a:pt x="1380753" y="729258"/>
                  <a:pt x="1380753" y="729258"/>
                </a:cubicBezTo>
                <a:lnTo>
                  <a:pt x="1380753" y="1020031"/>
                </a:lnTo>
                <a:lnTo>
                  <a:pt x="1380381" y="1020403"/>
                </a:lnTo>
                <a:lnTo>
                  <a:pt x="1192858" y="1020403"/>
                </a:lnTo>
                <a:lnTo>
                  <a:pt x="1192485" y="1020031"/>
                </a:lnTo>
                <a:lnTo>
                  <a:pt x="1192485" y="729444"/>
                </a:lnTo>
                <a:lnTo>
                  <a:pt x="1192485" y="729258"/>
                </a:lnTo>
                <a:lnTo>
                  <a:pt x="1192671" y="729072"/>
                </a:lnTo>
                <a:lnTo>
                  <a:pt x="1380381" y="729072"/>
                </a:lnTo>
                <a:moveTo>
                  <a:pt x="1380381" y="617451"/>
                </a:moveTo>
                <a:lnTo>
                  <a:pt x="1192671" y="617451"/>
                </a:lnTo>
                <a:cubicBezTo>
                  <a:pt x="1130908" y="617451"/>
                  <a:pt x="1080678" y="667494"/>
                  <a:pt x="1080678" y="729444"/>
                </a:cubicBezTo>
                <a:lnTo>
                  <a:pt x="1080678" y="1020031"/>
                </a:lnTo>
                <a:cubicBezTo>
                  <a:pt x="1080678" y="1081608"/>
                  <a:pt x="1131094" y="1132024"/>
                  <a:pt x="1192671" y="1132024"/>
                </a:cubicBezTo>
                <a:lnTo>
                  <a:pt x="1380381" y="1132024"/>
                </a:lnTo>
                <a:cubicBezTo>
                  <a:pt x="1441959" y="1132024"/>
                  <a:pt x="1492374" y="1081608"/>
                  <a:pt x="1492374" y="1020031"/>
                </a:cubicBezTo>
                <a:lnTo>
                  <a:pt x="1492374" y="729444"/>
                </a:lnTo>
                <a:cubicBezTo>
                  <a:pt x="1492374" y="667680"/>
                  <a:pt x="1442145" y="617451"/>
                  <a:pt x="1380381" y="617451"/>
                </a:cubicBezTo>
                <a:close/>
                <a:moveTo>
                  <a:pt x="1481956" y="1276201"/>
                </a:moveTo>
                <a:lnTo>
                  <a:pt x="61764" y="1276201"/>
                </a:lnTo>
                <a:cubicBezTo>
                  <a:pt x="27719" y="1276201"/>
                  <a:pt x="0" y="1303920"/>
                  <a:pt x="0" y="1337965"/>
                </a:cubicBezTo>
                <a:cubicBezTo>
                  <a:pt x="0" y="1372009"/>
                  <a:pt x="27719" y="1399729"/>
                  <a:pt x="61764" y="1399729"/>
                </a:cubicBezTo>
                <a:lnTo>
                  <a:pt x="1482142" y="1399729"/>
                </a:lnTo>
                <a:cubicBezTo>
                  <a:pt x="1516187" y="1399729"/>
                  <a:pt x="1543906" y="1372009"/>
                  <a:pt x="1543906" y="1337965"/>
                </a:cubicBezTo>
                <a:cubicBezTo>
                  <a:pt x="1543720" y="1303734"/>
                  <a:pt x="1516187" y="1276201"/>
                  <a:pt x="1481956" y="1276201"/>
                </a:cubicBezTo>
                <a:close/>
              </a:path>
            </a:pathLst>
          </a:custGeom>
          <a:solidFill>
            <a:schemeClr val="bg1"/>
          </a:solidFill>
          <a:ln w="1860" cap="flat">
            <a:noFill/>
            <a:miter/>
          </a:ln>
        </p:spPr>
        <p:txBody>
          <a:bodyPr vert="horz" wrap="square" lIns="91440" tIns="45720" rIns="91440" bIns="45720" rtlCol="0" anchor="ctr"/>
          <a:lstStyle/>
          <a:p>
            <a:pPr algn="l">
              <a:lnSpc>
                <a:spcPct val="110000"/>
              </a:lnSpc>
            </a:pPr>
            <a:endParaRPr kumimoji="1" lang="zh-CN" altLang="en-US"/>
          </a:p>
        </p:txBody>
      </p:sp>
      <p:sp>
        <p:nvSpPr>
          <p:cNvPr id="17" name="标题 1"/>
          <p:cNvSpPr txBox="1"/>
          <p:nvPr/>
        </p:nvSpPr>
        <p:spPr>
          <a:xfrm>
            <a:off x="4663863" y="3071401"/>
            <a:ext cx="350682" cy="324405"/>
          </a:xfrm>
          <a:custGeom>
            <a:avLst/>
            <a:gdLst>
              <a:gd name="connsiteX0" fmla="*/ 56258 w 778320"/>
              <a:gd name="connsiteY0" fmla="*/ 333700 h 720001"/>
              <a:gd name="connsiteX1" fmla="*/ 56258 w 778320"/>
              <a:gd name="connsiteY1" fmla="*/ 627457 h 720001"/>
              <a:gd name="connsiteX2" fmla="*/ 66946 w 778320"/>
              <a:gd name="connsiteY2" fmla="*/ 653054 h 720001"/>
              <a:gd name="connsiteX3" fmla="*/ 92544 w 778320"/>
              <a:gd name="connsiteY3" fmla="*/ 663743 h 720001"/>
              <a:gd name="connsiteX4" fmla="*/ 685683 w 778320"/>
              <a:gd name="connsiteY4" fmla="*/ 663743 h 720001"/>
              <a:gd name="connsiteX5" fmla="*/ 711281 w 778320"/>
              <a:gd name="connsiteY5" fmla="*/ 653054 h 720001"/>
              <a:gd name="connsiteX6" fmla="*/ 721969 w 778320"/>
              <a:gd name="connsiteY6" fmla="*/ 627457 h 720001"/>
              <a:gd name="connsiteX7" fmla="*/ 721969 w 778320"/>
              <a:gd name="connsiteY7" fmla="*/ 333700 h 720001"/>
              <a:gd name="connsiteX8" fmla="*/ 92544 w 778320"/>
              <a:gd name="connsiteY8" fmla="*/ 142049 h 720001"/>
              <a:gd name="connsiteX9" fmla="*/ 56258 w 778320"/>
              <a:gd name="connsiteY9" fmla="*/ 178336 h 720001"/>
              <a:gd name="connsiteX10" fmla="*/ 56258 w 778320"/>
              <a:gd name="connsiteY10" fmla="*/ 277443 h 720001"/>
              <a:gd name="connsiteX11" fmla="*/ 721969 w 778320"/>
              <a:gd name="connsiteY11" fmla="*/ 277443 h 720001"/>
              <a:gd name="connsiteX12" fmla="*/ 721969 w 778320"/>
              <a:gd name="connsiteY12" fmla="*/ 178336 h 720001"/>
              <a:gd name="connsiteX13" fmla="*/ 685683 w 778320"/>
              <a:gd name="connsiteY13" fmla="*/ 142049 h 720001"/>
              <a:gd name="connsiteX14" fmla="*/ 561355 w 778320"/>
              <a:gd name="connsiteY14" fmla="*/ 142049 h 720001"/>
              <a:gd name="connsiteX15" fmla="*/ 561355 w 778320"/>
              <a:gd name="connsiteY15" fmla="*/ 201026 h 720001"/>
              <a:gd name="connsiteX16" fmla="*/ 533226 w 778320"/>
              <a:gd name="connsiteY16" fmla="*/ 229249 h 720001"/>
              <a:gd name="connsiteX17" fmla="*/ 505097 w 778320"/>
              <a:gd name="connsiteY17" fmla="*/ 201120 h 720001"/>
              <a:gd name="connsiteX18" fmla="*/ 505097 w 778320"/>
              <a:gd name="connsiteY18" fmla="*/ 142049 h 720001"/>
              <a:gd name="connsiteX19" fmla="*/ 273129 w 778320"/>
              <a:gd name="connsiteY19" fmla="*/ 142049 h 720001"/>
              <a:gd name="connsiteX20" fmla="*/ 273129 w 778320"/>
              <a:gd name="connsiteY20" fmla="*/ 201026 h 720001"/>
              <a:gd name="connsiteX21" fmla="*/ 245001 w 778320"/>
              <a:gd name="connsiteY21" fmla="*/ 229249 h 720001"/>
              <a:gd name="connsiteX22" fmla="*/ 216872 w 778320"/>
              <a:gd name="connsiteY22" fmla="*/ 201120 h 720001"/>
              <a:gd name="connsiteX23" fmla="*/ 216872 w 778320"/>
              <a:gd name="connsiteY23" fmla="*/ 142049 h 720001"/>
              <a:gd name="connsiteX24" fmla="*/ 245001 w 778320"/>
              <a:gd name="connsiteY24" fmla="*/ 0 h 720001"/>
              <a:gd name="connsiteX25" fmla="*/ 273129 w 778320"/>
              <a:gd name="connsiteY25" fmla="*/ 28129 h 720001"/>
              <a:gd name="connsiteX26" fmla="*/ 273129 w 778320"/>
              <a:gd name="connsiteY26" fmla="*/ 85792 h 720001"/>
              <a:gd name="connsiteX27" fmla="*/ 505097 w 778320"/>
              <a:gd name="connsiteY27" fmla="*/ 85792 h 720001"/>
              <a:gd name="connsiteX28" fmla="*/ 505097 w 778320"/>
              <a:gd name="connsiteY28" fmla="*/ 28129 h 720001"/>
              <a:gd name="connsiteX29" fmla="*/ 533226 w 778320"/>
              <a:gd name="connsiteY29" fmla="*/ 0 h 720001"/>
              <a:gd name="connsiteX30" fmla="*/ 561355 w 778320"/>
              <a:gd name="connsiteY30" fmla="*/ 28129 h 720001"/>
              <a:gd name="connsiteX31" fmla="*/ 561355 w 778320"/>
              <a:gd name="connsiteY31" fmla="*/ 85792 h 720001"/>
              <a:gd name="connsiteX32" fmla="*/ 685683 w 778320"/>
              <a:gd name="connsiteY32" fmla="*/ 85792 h 720001"/>
              <a:gd name="connsiteX33" fmla="*/ 778320 w 778320"/>
              <a:gd name="connsiteY33" fmla="*/ 178336 h 720001"/>
              <a:gd name="connsiteX34" fmla="*/ 778320 w 778320"/>
              <a:gd name="connsiteY34" fmla="*/ 627457 h 720001"/>
              <a:gd name="connsiteX35" fmla="*/ 685777 w 778320"/>
              <a:gd name="connsiteY35" fmla="*/ 720001 h 720001"/>
              <a:gd name="connsiteX36" fmla="*/ 92544 w 778320"/>
              <a:gd name="connsiteY36" fmla="*/ 720001 h 720001"/>
              <a:gd name="connsiteX37" fmla="*/ 0 w 778320"/>
              <a:gd name="connsiteY37" fmla="*/ 627457 h 720001"/>
              <a:gd name="connsiteX38" fmla="*/ 0 w 778320"/>
              <a:gd name="connsiteY38" fmla="*/ 333700 h 720001"/>
              <a:gd name="connsiteX39" fmla="*/ 0 w 778320"/>
              <a:gd name="connsiteY39" fmla="*/ 277443 h 720001"/>
              <a:gd name="connsiteX40" fmla="*/ 0 w 778320"/>
              <a:gd name="connsiteY40" fmla="*/ 178336 h 720001"/>
              <a:gd name="connsiteX41" fmla="*/ 92544 w 778320"/>
              <a:gd name="connsiteY41" fmla="*/ 85792 h 720001"/>
              <a:gd name="connsiteX42" fmla="*/ 216872 w 778320"/>
              <a:gd name="connsiteY42" fmla="*/ 85792 h 720001"/>
              <a:gd name="connsiteX43" fmla="*/ 216872 w 778320"/>
              <a:gd name="connsiteY43" fmla="*/ 28129 h 720001"/>
              <a:gd name="connsiteX44" fmla="*/ 245001 w 778320"/>
              <a:gd name="connsiteY44" fmla="*/ 0 h 720001"/>
            </a:gdLst>
            <a:ahLst/>
            <a:cxnLst/>
            <a:rect l="l" t="t" r="r" b="b"/>
            <a:pathLst>
              <a:path w="778320" h="720001">
                <a:moveTo>
                  <a:pt x="56258" y="333700"/>
                </a:moveTo>
                <a:lnTo>
                  <a:pt x="56258" y="627457"/>
                </a:lnTo>
                <a:cubicBezTo>
                  <a:pt x="56258" y="637115"/>
                  <a:pt x="60008" y="646116"/>
                  <a:pt x="66946" y="653054"/>
                </a:cubicBezTo>
                <a:cubicBezTo>
                  <a:pt x="73885" y="659899"/>
                  <a:pt x="82980" y="663743"/>
                  <a:pt x="92544" y="663743"/>
                </a:cubicBezTo>
                <a:lnTo>
                  <a:pt x="685683" y="663743"/>
                </a:lnTo>
                <a:cubicBezTo>
                  <a:pt x="695341" y="663743"/>
                  <a:pt x="704342" y="659993"/>
                  <a:pt x="711281" y="653054"/>
                </a:cubicBezTo>
                <a:cubicBezTo>
                  <a:pt x="718125" y="646116"/>
                  <a:pt x="721969" y="637021"/>
                  <a:pt x="721969" y="627457"/>
                </a:cubicBezTo>
                <a:lnTo>
                  <a:pt x="721969" y="333700"/>
                </a:lnTo>
                <a:close/>
                <a:moveTo>
                  <a:pt x="92544" y="142049"/>
                </a:moveTo>
                <a:cubicBezTo>
                  <a:pt x="72478" y="142049"/>
                  <a:pt x="56258" y="158364"/>
                  <a:pt x="56258" y="178336"/>
                </a:cubicBezTo>
                <a:lnTo>
                  <a:pt x="56258" y="277443"/>
                </a:lnTo>
                <a:lnTo>
                  <a:pt x="721969" y="277443"/>
                </a:lnTo>
                <a:lnTo>
                  <a:pt x="721969" y="178336"/>
                </a:lnTo>
                <a:cubicBezTo>
                  <a:pt x="721969" y="158270"/>
                  <a:pt x="705655" y="142049"/>
                  <a:pt x="685683" y="142049"/>
                </a:cubicBezTo>
                <a:lnTo>
                  <a:pt x="561355" y="142049"/>
                </a:lnTo>
                <a:lnTo>
                  <a:pt x="561355" y="201026"/>
                </a:lnTo>
                <a:cubicBezTo>
                  <a:pt x="561355" y="216591"/>
                  <a:pt x="548790" y="229249"/>
                  <a:pt x="533226" y="229249"/>
                </a:cubicBezTo>
                <a:cubicBezTo>
                  <a:pt x="517661" y="229249"/>
                  <a:pt x="505097" y="216685"/>
                  <a:pt x="505097" y="201120"/>
                </a:cubicBezTo>
                <a:lnTo>
                  <a:pt x="505097" y="142049"/>
                </a:lnTo>
                <a:lnTo>
                  <a:pt x="273129" y="142049"/>
                </a:lnTo>
                <a:lnTo>
                  <a:pt x="273129" y="201026"/>
                </a:lnTo>
                <a:cubicBezTo>
                  <a:pt x="273129" y="216591"/>
                  <a:pt x="260565" y="229249"/>
                  <a:pt x="245001" y="229249"/>
                </a:cubicBezTo>
                <a:cubicBezTo>
                  <a:pt x="229436" y="229249"/>
                  <a:pt x="216872" y="216685"/>
                  <a:pt x="216872" y="201120"/>
                </a:cubicBezTo>
                <a:lnTo>
                  <a:pt x="216872" y="142049"/>
                </a:lnTo>
                <a:close/>
                <a:moveTo>
                  <a:pt x="245001" y="0"/>
                </a:moveTo>
                <a:cubicBezTo>
                  <a:pt x="260565" y="0"/>
                  <a:pt x="273129" y="12564"/>
                  <a:pt x="273129" y="28129"/>
                </a:cubicBezTo>
                <a:lnTo>
                  <a:pt x="273129" y="85792"/>
                </a:lnTo>
                <a:lnTo>
                  <a:pt x="505097" y="85792"/>
                </a:lnTo>
                <a:lnTo>
                  <a:pt x="505097" y="28129"/>
                </a:lnTo>
                <a:cubicBezTo>
                  <a:pt x="505097" y="12564"/>
                  <a:pt x="517661" y="0"/>
                  <a:pt x="533226" y="0"/>
                </a:cubicBezTo>
                <a:cubicBezTo>
                  <a:pt x="548790" y="0"/>
                  <a:pt x="561355" y="12564"/>
                  <a:pt x="561355" y="28129"/>
                </a:cubicBezTo>
                <a:lnTo>
                  <a:pt x="561355" y="85792"/>
                </a:lnTo>
                <a:lnTo>
                  <a:pt x="685683" y="85792"/>
                </a:lnTo>
                <a:cubicBezTo>
                  <a:pt x="736784" y="85792"/>
                  <a:pt x="778227" y="127235"/>
                  <a:pt x="778320" y="178336"/>
                </a:cubicBezTo>
                <a:lnTo>
                  <a:pt x="778320" y="627457"/>
                </a:lnTo>
                <a:cubicBezTo>
                  <a:pt x="778320" y="678370"/>
                  <a:pt x="736690" y="720001"/>
                  <a:pt x="685777" y="720001"/>
                </a:cubicBezTo>
                <a:lnTo>
                  <a:pt x="92544" y="720001"/>
                </a:lnTo>
                <a:cubicBezTo>
                  <a:pt x="41631" y="720001"/>
                  <a:pt x="0" y="678370"/>
                  <a:pt x="0" y="627457"/>
                </a:cubicBezTo>
                <a:lnTo>
                  <a:pt x="0" y="333700"/>
                </a:lnTo>
                <a:lnTo>
                  <a:pt x="0" y="277443"/>
                </a:lnTo>
                <a:lnTo>
                  <a:pt x="0" y="178336"/>
                </a:lnTo>
                <a:cubicBezTo>
                  <a:pt x="0" y="127235"/>
                  <a:pt x="41443" y="85792"/>
                  <a:pt x="92544" y="85792"/>
                </a:cubicBezTo>
                <a:lnTo>
                  <a:pt x="216872" y="85792"/>
                </a:lnTo>
                <a:lnTo>
                  <a:pt x="216872" y="28129"/>
                </a:lnTo>
                <a:cubicBezTo>
                  <a:pt x="216872" y="12564"/>
                  <a:pt x="229436" y="0"/>
                  <a:pt x="245001" y="0"/>
                </a:cubicBezTo>
                <a:close/>
              </a:path>
            </a:pathLst>
          </a:custGeom>
          <a:solidFill>
            <a:schemeClr val="bg1"/>
          </a:solidFill>
          <a:ln w="1860" cap="flat">
            <a:noFill/>
            <a:miter/>
          </a:ln>
        </p:spPr>
        <p:txBody>
          <a:bodyPr vert="horz" wrap="square" lIns="91440" tIns="45720" rIns="91440" bIns="45720" rtlCol="0" anchor="ctr"/>
          <a:lstStyle/>
          <a:p>
            <a:pPr algn="l">
              <a:lnSpc>
                <a:spcPct val="110000"/>
              </a:lnSpc>
            </a:pPr>
            <a:endParaRPr kumimoji="1" lang="zh-CN" altLang="en-US"/>
          </a:p>
        </p:txBody>
      </p:sp>
      <p:sp>
        <p:nvSpPr>
          <p:cNvPr id="18" name="标题 1"/>
          <p:cNvSpPr txBox="1"/>
          <p:nvPr/>
        </p:nvSpPr>
        <p:spPr>
          <a:xfrm>
            <a:off x="-324000" y="319667"/>
            <a:ext cx="648000" cy="648000"/>
          </a:xfrm>
          <a:prstGeom prst="ellipse">
            <a:avLst/>
          </a:prstGeom>
          <a:noFill/>
          <a:ln w="114300" cap="sq">
            <a:solidFill>
              <a:schemeClr val="accent1"/>
            </a:solidFill>
            <a:miter/>
          </a:ln>
        </p:spPr>
        <p:txBody>
          <a:bodyPr vert="horz" wrap="square" lIns="91440" tIns="45720" rIns="91440" bIns="45720" rtlCol="0" anchor="ctr"/>
          <a:lstStyle/>
          <a:p>
            <a:pPr algn="ctr">
              <a:lnSpc>
                <a:spcPct val="110000"/>
              </a:lnSpc>
            </a:pPr>
            <a:endParaRPr kumimoji="1" lang="zh-CN" altLang="en-US"/>
          </a:p>
        </p:txBody>
      </p:sp>
      <p:sp>
        <p:nvSpPr>
          <p:cNvPr id="19" name="标题 1"/>
          <p:cNvSpPr txBox="1"/>
          <p:nvPr/>
        </p:nvSpPr>
        <p:spPr>
          <a:xfrm>
            <a:off x="660400" y="427667"/>
            <a:ext cx="10858500" cy="432000"/>
          </a:xfrm>
          <a:prstGeom prst="rect">
            <a:avLst/>
          </a:prstGeom>
          <a:noFill/>
          <a:ln>
            <a:noFill/>
          </a:ln>
        </p:spPr>
        <p:txBody>
          <a:bodyPr vert="horz" wrap="square" lIns="0" tIns="0" rIns="0" bIns="0" rtlCol="0" anchor="ctr"/>
          <a:lstStyle/>
          <a:p>
            <a:pPr algn="l">
              <a:lnSpc>
                <a:spcPct val="110000"/>
              </a:lnSpc>
            </a:pPr>
            <a:r>
              <a:rPr kumimoji="1" lang="en-US" altLang="zh-CN" sz="3200">
                <a:ln w="12700">
                  <a:noFill/>
                </a:ln>
                <a:solidFill>
                  <a:srgbClr val="262626">
                    <a:alpha val="100000"/>
                  </a:srgbClr>
                </a:solidFill>
                <a:latin typeface="Source Han Sans CN Bold" panose="020B0800000000000000" charset="-122"/>
                <a:ea typeface="Source Han Sans CN Bold" panose="020B0800000000000000" charset="-122"/>
                <a:cs typeface="Source Han Sans CN Bold" panose="020B0800000000000000" charset="-122"/>
              </a:rPr>
              <a:t>终止程序</a:t>
            </a:r>
            <a:endParaRPr kumimoji="1" lang="zh-CN" alt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txBox="1"/>
          <p:nvPr/>
        </p:nvSpPr>
        <p:spPr>
          <a:xfrm>
            <a:off x="0" y="0"/>
            <a:ext cx="12192000" cy="6858000"/>
          </a:xfrm>
          <a:prstGeom prst="rect">
            <a:avLst/>
          </a:prstGeom>
          <a:solidFill>
            <a:schemeClr val="bg1"/>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3" name="标题 1"/>
          <p:cNvSpPr txBox="1"/>
          <p:nvPr>
            <p:custDataLst>
              <p:tags r:id="rId1"/>
            </p:custDataLst>
          </p:nvPr>
        </p:nvSpPr>
        <p:spPr>
          <a:xfrm>
            <a:off x="966715" y="1415886"/>
            <a:ext cx="3425732" cy="1108363"/>
          </a:xfrm>
          <a:prstGeom prst="rect">
            <a:avLst/>
          </a:prstGeom>
          <a:gradFill>
            <a:gsLst>
              <a:gs pos="0">
                <a:schemeClr val="accent1">
                  <a:lumMod val="20000"/>
                  <a:lumOff val="80000"/>
                </a:schemeClr>
              </a:gs>
              <a:gs pos="55000">
                <a:schemeClr val="accent1">
                  <a:lumMod val="60000"/>
                  <a:lumOff val="40000"/>
                  <a:alpha val="85000"/>
                </a:schemeClr>
              </a:gs>
              <a:gs pos="100000">
                <a:schemeClr val="accent1"/>
              </a:gs>
            </a:gsLst>
            <a:lin ang="1200000" scaled="0"/>
          </a:gradFill>
          <a:ln w="12700" cap="sq">
            <a:noFill/>
            <a:miter/>
          </a:ln>
        </p:spPr>
        <p:txBody>
          <a:bodyPr vert="horz" wrap="square" lIns="0" tIns="0" rIns="0" bIns="0" rtlCol="0" anchor="ctr"/>
          <a:lstStyle/>
          <a:p>
            <a:pPr algn="ctr">
              <a:lnSpc>
                <a:spcPct val="110000"/>
              </a:lnSpc>
            </a:pPr>
            <a:endParaRPr kumimoji="1" lang="zh-CN" altLang="en-US"/>
          </a:p>
        </p:txBody>
      </p:sp>
      <p:sp>
        <p:nvSpPr>
          <p:cNvPr id="4" name="标题 1"/>
          <p:cNvSpPr txBox="1"/>
          <p:nvPr>
            <p:custDataLst>
              <p:tags r:id="rId2"/>
            </p:custDataLst>
          </p:nvPr>
        </p:nvSpPr>
        <p:spPr>
          <a:xfrm>
            <a:off x="966715" y="3415556"/>
            <a:ext cx="3425732" cy="2200729"/>
          </a:xfrm>
          <a:prstGeom prst="rect">
            <a:avLst/>
          </a:prstGeom>
          <a:noFill/>
          <a:ln w="12700" cap="sq">
            <a:solidFill>
              <a:schemeClr val="accent1"/>
            </a:solidFill>
            <a:miter/>
          </a:ln>
        </p:spPr>
        <p:txBody>
          <a:bodyPr vert="horz" wrap="square" lIns="91440" tIns="45720" rIns="91440" bIns="45720" rtlCol="0" anchor="ctr"/>
          <a:lstStyle/>
          <a:p>
            <a:pPr algn="ctr">
              <a:lnSpc>
                <a:spcPct val="110000"/>
              </a:lnSpc>
            </a:pPr>
            <a:endParaRPr kumimoji="1" lang="zh-CN" altLang="en-US"/>
          </a:p>
        </p:txBody>
      </p:sp>
      <p:sp>
        <p:nvSpPr>
          <p:cNvPr id="5" name="标题 1"/>
          <p:cNvSpPr txBox="1"/>
          <p:nvPr>
            <p:custDataLst>
              <p:tags r:id="rId3"/>
            </p:custDataLst>
          </p:nvPr>
        </p:nvSpPr>
        <p:spPr>
          <a:xfrm>
            <a:off x="1094704" y="1520815"/>
            <a:ext cx="943429" cy="898504"/>
          </a:xfrm>
          <a:prstGeom prst="pentagon">
            <a:avLst/>
          </a:prstGeom>
          <a:solidFill>
            <a:schemeClr val="accent1"/>
          </a:solidFill>
          <a:ln w="12700" cap="sq">
            <a:noFill/>
            <a:miter/>
          </a:ln>
          <a:effectLst>
            <a:outerShdw blurRad="127000" dist="38100" dir="8100000" algn="tr" rotWithShape="0">
              <a:schemeClr val="accent1">
                <a:lumMod val="75000"/>
                <a:alpha val="40000"/>
              </a:schemeClr>
            </a:outerShdw>
          </a:effectLst>
        </p:spPr>
        <p:txBody>
          <a:bodyPr vert="horz" wrap="square" lIns="0" tIns="0" rIns="0" bIns="0" rtlCol="0" anchor="ctr"/>
          <a:lstStyle/>
          <a:p>
            <a:pPr algn="ctr">
              <a:lnSpc>
                <a:spcPct val="110000"/>
              </a:lnSpc>
            </a:pPr>
            <a:endParaRPr kumimoji="1" lang="zh-CN" altLang="en-US"/>
          </a:p>
        </p:txBody>
      </p:sp>
      <p:sp>
        <p:nvSpPr>
          <p:cNvPr id="6" name="标题 1"/>
          <p:cNvSpPr txBox="1"/>
          <p:nvPr>
            <p:custDataLst>
              <p:tags r:id="rId4"/>
            </p:custDataLst>
          </p:nvPr>
        </p:nvSpPr>
        <p:spPr>
          <a:xfrm>
            <a:off x="1331307" y="1756912"/>
            <a:ext cx="470223" cy="426311"/>
          </a:xfrm>
          <a:custGeom>
            <a:avLst/>
            <a:gdLst>
              <a:gd name="connsiteX0" fmla="*/ 31770 w 794163"/>
              <a:gd name="connsiteY0" fmla="*/ 656460 h 720001"/>
              <a:gd name="connsiteX1" fmla="*/ 762297 w 794163"/>
              <a:gd name="connsiteY1" fmla="*/ 656460 h 720001"/>
              <a:gd name="connsiteX2" fmla="*/ 794163 w 794163"/>
              <a:gd name="connsiteY2" fmla="*/ 688230 h 720001"/>
              <a:gd name="connsiteX3" fmla="*/ 762392 w 794163"/>
              <a:gd name="connsiteY3" fmla="*/ 720001 h 720001"/>
              <a:gd name="connsiteX4" fmla="*/ 31770 w 794163"/>
              <a:gd name="connsiteY4" fmla="*/ 720001 h 720001"/>
              <a:gd name="connsiteX5" fmla="*/ 0 w 794163"/>
              <a:gd name="connsiteY5" fmla="*/ 688230 h 720001"/>
              <a:gd name="connsiteX6" fmla="*/ 31770 w 794163"/>
              <a:gd name="connsiteY6" fmla="*/ 656460 h 720001"/>
              <a:gd name="connsiteX7" fmla="*/ 613493 w 794163"/>
              <a:gd name="connsiteY7" fmla="*/ 317608 h 720001"/>
              <a:gd name="connsiteX8" fmla="*/ 710048 w 794163"/>
              <a:gd name="connsiteY8" fmla="*/ 317608 h 720001"/>
              <a:gd name="connsiteX9" fmla="*/ 767655 w 794163"/>
              <a:gd name="connsiteY9" fmla="*/ 375216 h 720001"/>
              <a:gd name="connsiteX10" fmla="*/ 767655 w 794163"/>
              <a:gd name="connsiteY10" fmla="*/ 524689 h 720001"/>
              <a:gd name="connsiteX11" fmla="*/ 710048 w 794163"/>
              <a:gd name="connsiteY11" fmla="*/ 582297 h 720001"/>
              <a:gd name="connsiteX12" fmla="*/ 613493 w 794163"/>
              <a:gd name="connsiteY12" fmla="*/ 582297 h 720001"/>
              <a:gd name="connsiteX13" fmla="*/ 555885 w 794163"/>
              <a:gd name="connsiteY13" fmla="*/ 524689 h 720001"/>
              <a:gd name="connsiteX14" fmla="*/ 555885 w 794163"/>
              <a:gd name="connsiteY14" fmla="*/ 375216 h 720001"/>
              <a:gd name="connsiteX15" fmla="*/ 613493 w 794163"/>
              <a:gd name="connsiteY15" fmla="*/ 317608 h 720001"/>
              <a:gd name="connsiteX16" fmla="*/ 84019 w 794163"/>
              <a:gd name="connsiteY16" fmla="*/ 211770 h 720001"/>
              <a:gd name="connsiteX17" fmla="*/ 180574 w 794163"/>
              <a:gd name="connsiteY17" fmla="*/ 211770 h 720001"/>
              <a:gd name="connsiteX18" fmla="*/ 238182 w 794163"/>
              <a:gd name="connsiteY18" fmla="*/ 269282 h 720001"/>
              <a:gd name="connsiteX19" fmla="*/ 238182 w 794163"/>
              <a:gd name="connsiteY19" fmla="*/ 524785 h 720001"/>
              <a:gd name="connsiteX20" fmla="*/ 180574 w 794163"/>
              <a:gd name="connsiteY20" fmla="*/ 582393 h 720001"/>
              <a:gd name="connsiteX21" fmla="*/ 84019 w 794163"/>
              <a:gd name="connsiteY21" fmla="*/ 582393 h 720001"/>
              <a:gd name="connsiteX22" fmla="*/ 26411 w 794163"/>
              <a:gd name="connsiteY22" fmla="*/ 524785 h 720001"/>
              <a:gd name="connsiteX23" fmla="*/ 26411 w 794163"/>
              <a:gd name="connsiteY23" fmla="*/ 269378 h 720001"/>
              <a:gd name="connsiteX24" fmla="*/ 84019 w 794163"/>
              <a:gd name="connsiteY24" fmla="*/ 211770 h 720001"/>
              <a:gd name="connsiteX25" fmla="*/ 348708 w 794163"/>
              <a:gd name="connsiteY25" fmla="*/ 0 h 720001"/>
              <a:gd name="connsiteX26" fmla="*/ 445359 w 794163"/>
              <a:gd name="connsiteY26" fmla="*/ 0 h 720001"/>
              <a:gd name="connsiteX27" fmla="*/ 502871 w 794163"/>
              <a:gd name="connsiteY27" fmla="*/ 57607 h 720001"/>
              <a:gd name="connsiteX28" fmla="*/ 502871 w 794163"/>
              <a:gd name="connsiteY28" fmla="*/ 524785 h 720001"/>
              <a:gd name="connsiteX29" fmla="*/ 445263 w 794163"/>
              <a:gd name="connsiteY29" fmla="*/ 582393 h 720001"/>
              <a:gd name="connsiteX30" fmla="*/ 348708 w 794163"/>
              <a:gd name="connsiteY30" fmla="*/ 582393 h 720001"/>
              <a:gd name="connsiteX31" fmla="*/ 291100 w 794163"/>
              <a:gd name="connsiteY31" fmla="*/ 524785 h 720001"/>
              <a:gd name="connsiteX32" fmla="*/ 291100 w 794163"/>
              <a:gd name="connsiteY32" fmla="*/ 57607 h 720001"/>
              <a:gd name="connsiteX33" fmla="*/ 348708 w 794163"/>
              <a:gd name="connsiteY33" fmla="*/ 0 h 720001"/>
            </a:gdLst>
            <a:ahLst/>
            <a:cxnLst/>
            <a:rect l="l" t="t" r="r" b="b"/>
            <a:pathLst>
              <a:path w="794163" h="720001">
                <a:moveTo>
                  <a:pt x="31770" y="656460"/>
                </a:moveTo>
                <a:lnTo>
                  <a:pt x="762297" y="656460"/>
                </a:lnTo>
                <a:cubicBezTo>
                  <a:pt x="779904" y="656460"/>
                  <a:pt x="794067" y="670622"/>
                  <a:pt x="794163" y="688230"/>
                </a:cubicBezTo>
                <a:cubicBezTo>
                  <a:pt x="794163" y="705742"/>
                  <a:pt x="779904" y="720001"/>
                  <a:pt x="762392" y="720001"/>
                </a:cubicBezTo>
                <a:lnTo>
                  <a:pt x="31770" y="720001"/>
                </a:lnTo>
                <a:cubicBezTo>
                  <a:pt x="14258" y="720001"/>
                  <a:pt x="0" y="705742"/>
                  <a:pt x="0" y="688230"/>
                </a:cubicBezTo>
                <a:cubicBezTo>
                  <a:pt x="0" y="670718"/>
                  <a:pt x="14258" y="656460"/>
                  <a:pt x="31770" y="656460"/>
                </a:cubicBezTo>
                <a:close/>
                <a:moveTo>
                  <a:pt x="613493" y="317608"/>
                </a:moveTo>
                <a:lnTo>
                  <a:pt x="710048" y="317608"/>
                </a:lnTo>
                <a:cubicBezTo>
                  <a:pt x="741818" y="317608"/>
                  <a:pt x="767655" y="343445"/>
                  <a:pt x="767655" y="375216"/>
                </a:cubicBezTo>
                <a:lnTo>
                  <a:pt x="767655" y="524689"/>
                </a:lnTo>
                <a:cubicBezTo>
                  <a:pt x="767655" y="556364"/>
                  <a:pt x="741723" y="582297"/>
                  <a:pt x="710048" y="582297"/>
                </a:cubicBezTo>
                <a:lnTo>
                  <a:pt x="613493" y="582297"/>
                </a:lnTo>
                <a:cubicBezTo>
                  <a:pt x="581818" y="582297"/>
                  <a:pt x="555885" y="556364"/>
                  <a:pt x="555885" y="524689"/>
                </a:cubicBezTo>
                <a:lnTo>
                  <a:pt x="555885" y="375216"/>
                </a:lnTo>
                <a:cubicBezTo>
                  <a:pt x="555885" y="343349"/>
                  <a:pt x="581722" y="317608"/>
                  <a:pt x="613493" y="317608"/>
                </a:cubicBezTo>
                <a:close/>
                <a:moveTo>
                  <a:pt x="84019" y="211770"/>
                </a:moveTo>
                <a:lnTo>
                  <a:pt x="180574" y="211770"/>
                </a:lnTo>
                <a:cubicBezTo>
                  <a:pt x="212440" y="211770"/>
                  <a:pt x="238182" y="237512"/>
                  <a:pt x="238182" y="269282"/>
                </a:cubicBezTo>
                <a:lnTo>
                  <a:pt x="238182" y="524785"/>
                </a:lnTo>
                <a:cubicBezTo>
                  <a:pt x="238182" y="556460"/>
                  <a:pt x="212248" y="582393"/>
                  <a:pt x="180574" y="582393"/>
                </a:cubicBezTo>
                <a:lnTo>
                  <a:pt x="84019" y="582393"/>
                </a:lnTo>
                <a:cubicBezTo>
                  <a:pt x="52344" y="582393"/>
                  <a:pt x="26411" y="556460"/>
                  <a:pt x="26411" y="524785"/>
                </a:cubicBezTo>
                <a:lnTo>
                  <a:pt x="26411" y="269378"/>
                </a:lnTo>
                <a:cubicBezTo>
                  <a:pt x="26411" y="237512"/>
                  <a:pt x="52248" y="211770"/>
                  <a:pt x="84019" y="211770"/>
                </a:cubicBezTo>
                <a:close/>
                <a:moveTo>
                  <a:pt x="348708" y="0"/>
                </a:moveTo>
                <a:lnTo>
                  <a:pt x="445359" y="0"/>
                </a:lnTo>
                <a:cubicBezTo>
                  <a:pt x="477129" y="0"/>
                  <a:pt x="502871" y="25741"/>
                  <a:pt x="502871" y="57607"/>
                </a:cubicBezTo>
                <a:lnTo>
                  <a:pt x="502871" y="524785"/>
                </a:lnTo>
                <a:cubicBezTo>
                  <a:pt x="502871" y="556460"/>
                  <a:pt x="476937" y="582393"/>
                  <a:pt x="445263" y="582393"/>
                </a:cubicBezTo>
                <a:lnTo>
                  <a:pt x="348708" y="582393"/>
                </a:lnTo>
                <a:cubicBezTo>
                  <a:pt x="317033" y="582393"/>
                  <a:pt x="291100" y="556460"/>
                  <a:pt x="291100" y="524785"/>
                </a:cubicBezTo>
                <a:lnTo>
                  <a:pt x="291100" y="57607"/>
                </a:lnTo>
                <a:cubicBezTo>
                  <a:pt x="291100" y="25741"/>
                  <a:pt x="316937" y="0"/>
                  <a:pt x="348708" y="0"/>
                </a:cubicBezTo>
                <a:close/>
              </a:path>
            </a:pathLst>
          </a:custGeom>
          <a:solidFill>
            <a:schemeClr val="bg1"/>
          </a:solidFill>
          <a:ln w="9525" cap="flat">
            <a:noFill/>
            <a:miter/>
          </a:ln>
        </p:spPr>
        <p:txBody>
          <a:bodyPr vert="horz" wrap="square" lIns="0" tIns="0" rIns="0" bIns="0" rtlCol="0" anchor="ctr"/>
          <a:lstStyle/>
          <a:p>
            <a:pPr algn="ctr">
              <a:lnSpc>
                <a:spcPct val="110000"/>
              </a:lnSpc>
            </a:pPr>
            <a:endParaRPr kumimoji="1" lang="zh-CN" altLang="en-US"/>
          </a:p>
        </p:txBody>
      </p:sp>
      <p:sp>
        <p:nvSpPr>
          <p:cNvPr id="7" name="标题 1"/>
          <p:cNvSpPr txBox="1"/>
          <p:nvPr>
            <p:custDataLst>
              <p:tags r:id="rId5"/>
            </p:custDataLst>
          </p:nvPr>
        </p:nvSpPr>
        <p:spPr>
          <a:xfrm>
            <a:off x="2499848" y="2624528"/>
            <a:ext cx="359466" cy="725715"/>
          </a:xfrm>
          <a:prstGeom prst="downArrow">
            <a:avLst/>
          </a:prstGeom>
          <a:solidFill>
            <a:schemeClr val="accent1"/>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8" name="标题 1"/>
          <p:cNvSpPr txBox="1"/>
          <p:nvPr>
            <p:custDataLst>
              <p:tags r:id="rId6"/>
            </p:custDataLst>
          </p:nvPr>
        </p:nvSpPr>
        <p:spPr>
          <a:xfrm>
            <a:off x="1120865" y="3605747"/>
            <a:ext cx="3117432" cy="1456009"/>
          </a:xfrm>
          <a:prstGeom prst="rect">
            <a:avLst/>
          </a:prstGeom>
          <a:noFill/>
          <a:ln>
            <a:noFill/>
          </a:ln>
        </p:spPr>
        <p:txBody>
          <a:bodyPr vert="horz" wrap="square" lIns="0" tIns="0" rIns="0" bIns="0" rtlCol="0" anchor="t"/>
          <a:lstStyle/>
          <a:p>
            <a:pPr algn="l">
              <a:lnSpc>
                <a:spcPct val="150000"/>
              </a:lnSpc>
            </a:pPr>
            <a:r>
              <a:rPr kumimoji="1" lang="en-US" altLang="zh-CN" sz="1400">
                <a:ln w="12700">
                  <a:noFill/>
                </a:ln>
                <a:solidFill>
                  <a:srgbClr val="262626">
                    <a:alpha val="100000"/>
                  </a:srgbClr>
                </a:solidFill>
                <a:latin typeface="Source Han Sans" panose="020B0500000000000000" charset="-122"/>
                <a:ea typeface="Source Han Sans" panose="020B0500000000000000" charset="-122"/>
                <a:cs typeface="Source Han Sans" panose="020B0500000000000000" charset="-122"/>
              </a:rPr>
              <a:t>对终止救助供养的原特困人员，符合最低生活保障、临时救助等其他社会救助条件的，应当按规定及时纳入相应救助范围。
确保特困人员权益得到保障。</a:t>
            </a:r>
            <a:endParaRPr kumimoji="1" lang="zh-CN" altLang="en-US"/>
          </a:p>
        </p:txBody>
      </p:sp>
      <p:sp>
        <p:nvSpPr>
          <p:cNvPr id="9" name="标题 1"/>
          <p:cNvSpPr txBox="1"/>
          <p:nvPr>
            <p:custDataLst>
              <p:tags r:id="rId7"/>
            </p:custDataLst>
          </p:nvPr>
        </p:nvSpPr>
        <p:spPr>
          <a:xfrm>
            <a:off x="7891814" y="1415886"/>
            <a:ext cx="3425732" cy="1108363"/>
          </a:xfrm>
          <a:prstGeom prst="rect">
            <a:avLst/>
          </a:prstGeom>
          <a:gradFill>
            <a:gsLst>
              <a:gs pos="0">
                <a:schemeClr val="accent1">
                  <a:lumMod val="20000"/>
                  <a:lumOff val="80000"/>
                </a:schemeClr>
              </a:gs>
              <a:gs pos="55000">
                <a:schemeClr val="accent1">
                  <a:lumMod val="60000"/>
                  <a:lumOff val="40000"/>
                  <a:alpha val="85000"/>
                </a:schemeClr>
              </a:gs>
              <a:gs pos="100000">
                <a:schemeClr val="accent1"/>
              </a:gs>
            </a:gsLst>
            <a:lin ang="1200000" scaled="0"/>
          </a:gra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10" name="标题 1"/>
          <p:cNvSpPr txBox="1"/>
          <p:nvPr>
            <p:custDataLst>
              <p:tags r:id="rId8"/>
            </p:custDataLst>
          </p:nvPr>
        </p:nvSpPr>
        <p:spPr>
          <a:xfrm>
            <a:off x="7891814" y="3415556"/>
            <a:ext cx="3425732" cy="2200729"/>
          </a:xfrm>
          <a:prstGeom prst="rect">
            <a:avLst/>
          </a:prstGeom>
          <a:noFill/>
          <a:ln w="12700" cap="sq">
            <a:solidFill>
              <a:schemeClr val="accent1"/>
            </a:solidFill>
            <a:miter/>
          </a:ln>
        </p:spPr>
        <p:txBody>
          <a:bodyPr vert="horz" wrap="square" lIns="91440" tIns="45720" rIns="91440" bIns="45720" rtlCol="0" anchor="ctr"/>
          <a:lstStyle/>
          <a:p>
            <a:pPr algn="ctr">
              <a:lnSpc>
                <a:spcPct val="110000"/>
              </a:lnSpc>
            </a:pPr>
            <a:endParaRPr kumimoji="1" lang="zh-CN" altLang="en-US"/>
          </a:p>
        </p:txBody>
      </p:sp>
      <p:sp>
        <p:nvSpPr>
          <p:cNvPr id="11" name="标题 1"/>
          <p:cNvSpPr txBox="1"/>
          <p:nvPr>
            <p:custDataLst>
              <p:tags r:id="rId9"/>
            </p:custDataLst>
          </p:nvPr>
        </p:nvSpPr>
        <p:spPr>
          <a:xfrm>
            <a:off x="8055427" y="1520815"/>
            <a:ext cx="943429" cy="898504"/>
          </a:xfrm>
          <a:prstGeom prst="pentagon">
            <a:avLst/>
          </a:prstGeom>
          <a:solidFill>
            <a:schemeClr val="accent1"/>
          </a:solidFill>
          <a:ln w="12700" cap="sq">
            <a:noFill/>
            <a:miter/>
          </a:ln>
          <a:effectLst>
            <a:outerShdw blurRad="127000" dist="38100" dir="8100000" algn="tr" rotWithShape="0">
              <a:schemeClr val="accent1">
                <a:lumMod val="75000"/>
                <a:alpha val="40000"/>
              </a:schemeClr>
            </a:outerShdw>
          </a:effectLst>
        </p:spPr>
        <p:txBody>
          <a:bodyPr vert="horz" wrap="square" lIns="0" tIns="0" rIns="0" bIns="0" rtlCol="0" anchor="ctr"/>
          <a:lstStyle/>
          <a:p>
            <a:pPr algn="ctr">
              <a:lnSpc>
                <a:spcPct val="110000"/>
              </a:lnSpc>
            </a:pPr>
            <a:endParaRPr kumimoji="1" lang="zh-CN" altLang="en-US"/>
          </a:p>
        </p:txBody>
      </p:sp>
      <p:sp>
        <p:nvSpPr>
          <p:cNvPr id="12" name="标题 1"/>
          <p:cNvSpPr txBox="1"/>
          <p:nvPr>
            <p:custDataLst>
              <p:tags r:id="rId10"/>
            </p:custDataLst>
          </p:nvPr>
        </p:nvSpPr>
        <p:spPr>
          <a:xfrm>
            <a:off x="8296720" y="1756912"/>
            <a:ext cx="460842" cy="426311"/>
          </a:xfrm>
          <a:custGeom>
            <a:avLst/>
            <a:gdLst>
              <a:gd name="connsiteX0" fmla="*/ 2136435 w 5834559"/>
              <a:gd name="connsiteY0" fmla="*/ 643126 h 5397372"/>
              <a:gd name="connsiteX1" fmla="*/ 3716657 w 5834559"/>
              <a:gd name="connsiteY1" fmla="*/ 643126 h 5397372"/>
              <a:gd name="connsiteX2" fmla="*/ 3716657 w 5834559"/>
              <a:gd name="connsiteY2" fmla="*/ 1064855 h 5397372"/>
              <a:gd name="connsiteX3" fmla="*/ 2136435 w 5834559"/>
              <a:gd name="connsiteY3" fmla="*/ 1064855 h 5397372"/>
              <a:gd name="connsiteX4" fmla="*/ 693741 w 5834559"/>
              <a:gd name="connsiteY4" fmla="*/ 643126 h 5397372"/>
              <a:gd name="connsiteX5" fmla="*/ 1550121 w 5834559"/>
              <a:gd name="connsiteY5" fmla="*/ 643126 h 5397372"/>
              <a:gd name="connsiteX6" fmla="*/ 1550121 w 5834559"/>
              <a:gd name="connsiteY6" fmla="*/ 1064855 h 5397372"/>
              <a:gd name="connsiteX7" fmla="*/ 693741 w 5834559"/>
              <a:gd name="connsiteY7" fmla="*/ 1064855 h 5397372"/>
              <a:gd name="connsiteX8" fmla="*/ 421729 w 5834559"/>
              <a:gd name="connsiteY8" fmla="*/ 1336867 h 5397372"/>
              <a:gd name="connsiteX9" fmla="*/ 421729 w 5834559"/>
              <a:gd name="connsiteY9" fmla="*/ 2079805 h 5397372"/>
              <a:gd name="connsiteX10" fmla="*/ 5412133 w 5834559"/>
              <a:gd name="connsiteY10" fmla="*/ 2079805 h 5397372"/>
              <a:gd name="connsiteX11" fmla="*/ 5412133 w 5834559"/>
              <a:gd name="connsiteY11" fmla="*/ 1336867 h 5397372"/>
              <a:gd name="connsiteX12" fmla="*/ 5140113 w 5834559"/>
              <a:gd name="connsiteY12" fmla="*/ 1064855 h 5397372"/>
              <a:gd name="connsiteX13" fmla="*/ 4302971 w 5834559"/>
              <a:gd name="connsiteY13" fmla="*/ 1064855 h 5397372"/>
              <a:gd name="connsiteX14" fmla="*/ 4302971 w 5834559"/>
              <a:gd name="connsiteY14" fmla="*/ 643126 h 5397372"/>
              <a:gd name="connsiteX15" fmla="*/ 5140113 w 5834559"/>
              <a:gd name="connsiteY15" fmla="*/ 643126 h 5397372"/>
              <a:gd name="connsiteX16" fmla="*/ 5834559 w 5834559"/>
              <a:gd name="connsiteY16" fmla="*/ 1336867 h 5397372"/>
              <a:gd name="connsiteX17" fmla="*/ 5834559 w 5834559"/>
              <a:gd name="connsiteY17" fmla="*/ 4703631 h 5397372"/>
              <a:gd name="connsiteX18" fmla="*/ 5140818 w 5834559"/>
              <a:gd name="connsiteY18" fmla="*/ 5397372 h 5397372"/>
              <a:gd name="connsiteX19" fmla="*/ 693741 w 5834559"/>
              <a:gd name="connsiteY19" fmla="*/ 5397372 h 5397372"/>
              <a:gd name="connsiteX20" fmla="*/ 0 w 5834559"/>
              <a:gd name="connsiteY20" fmla="*/ 4703631 h 5397372"/>
              <a:gd name="connsiteX21" fmla="*/ 0 w 5834559"/>
              <a:gd name="connsiteY21" fmla="*/ 2501529 h 5397372"/>
              <a:gd name="connsiteX22" fmla="*/ 0 w 5834559"/>
              <a:gd name="connsiteY22" fmla="*/ 2079805 h 5397372"/>
              <a:gd name="connsiteX23" fmla="*/ 0 w 5834559"/>
              <a:gd name="connsiteY23" fmla="*/ 1336867 h 5397372"/>
              <a:gd name="connsiteX24" fmla="*/ 693741 w 5834559"/>
              <a:gd name="connsiteY24" fmla="*/ 643126 h 5397372"/>
              <a:gd name="connsiteX25" fmla="*/ 3997242 w 5834559"/>
              <a:gd name="connsiteY25" fmla="*/ 0 h 5397372"/>
              <a:gd name="connsiteX26" fmla="*/ 4208106 w 5834559"/>
              <a:gd name="connsiteY26" fmla="*/ 210864 h 5397372"/>
              <a:gd name="connsiteX27" fmla="*/ 4208106 w 5834559"/>
              <a:gd name="connsiteY27" fmla="*/ 1506961 h 5397372"/>
              <a:gd name="connsiteX28" fmla="*/ 3997242 w 5834559"/>
              <a:gd name="connsiteY28" fmla="*/ 1718528 h 5397372"/>
              <a:gd name="connsiteX29" fmla="*/ 3786378 w 5834559"/>
              <a:gd name="connsiteY29" fmla="*/ 1507664 h 5397372"/>
              <a:gd name="connsiteX30" fmla="*/ 3786378 w 5834559"/>
              <a:gd name="connsiteY30" fmla="*/ 210864 h 5397372"/>
              <a:gd name="connsiteX31" fmla="*/ 3997242 w 5834559"/>
              <a:gd name="connsiteY31" fmla="*/ 0 h 5397372"/>
              <a:gd name="connsiteX32" fmla="*/ 1836609 w 5834559"/>
              <a:gd name="connsiteY32" fmla="*/ 0 h 5397372"/>
              <a:gd name="connsiteX33" fmla="*/ 2047469 w 5834559"/>
              <a:gd name="connsiteY33" fmla="*/ 210864 h 5397372"/>
              <a:gd name="connsiteX34" fmla="*/ 2047469 w 5834559"/>
              <a:gd name="connsiteY34" fmla="*/ 1506961 h 5397372"/>
              <a:gd name="connsiteX35" fmla="*/ 1836609 w 5834559"/>
              <a:gd name="connsiteY35" fmla="*/ 1718528 h 5397372"/>
              <a:gd name="connsiteX36" fmla="*/ 1625745 w 5834559"/>
              <a:gd name="connsiteY36" fmla="*/ 1507664 h 5397372"/>
              <a:gd name="connsiteX37" fmla="*/ 1625745 w 5834559"/>
              <a:gd name="connsiteY37" fmla="*/ 210864 h 5397372"/>
              <a:gd name="connsiteX38" fmla="*/ 1836609 w 5834559"/>
              <a:gd name="connsiteY38" fmla="*/ 0 h 5397372"/>
            </a:gdLst>
            <a:ahLst/>
            <a:cxnLst/>
            <a:rect l="l" t="t" r="r" b="b"/>
            <a:pathLst>
              <a:path w="5834559" h="5397372">
                <a:moveTo>
                  <a:pt x="2136435" y="643126"/>
                </a:moveTo>
                <a:lnTo>
                  <a:pt x="3716657" y="643126"/>
                </a:lnTo>
                <a:lnTo>
                  <a:pt x="3716657" y="1064855"/>
                </a:lnTo>
                <a:lnTo>
                  <a:pt x="2136435" y="1064855"/>
                </a:lnTo>
                <a:close/>
                <a:moveTo>
                  <a:pt x="693741" y="643126"/>
                </a:moveTo>
                <a:lnTo>
                  <a:pt x="1550121" y="643126"/>
                </a:lnTo>
                <a:lnTo>
                  <a:pt x="1550121" y="1064855"/>
                </a:lnTo>
                <a:lnTo>
                  <a:pt x="693741" y="1064855"/>
                </a:lnTo>
                <a:cubicBezTo>
                  <a:pt x="543320" y="1064855"/>
                  <a:pt x="421729" y="1187151"/>
                  <a:pt x="421729" y="1336867"/>
                </a:cubicBezTo>
                <a:lnTo>
                  <a:pt x="421729" y="2079805"/>
                </a:lnTo>
                <a:lnTo>
                  <a:pt x="5412133" y="2079805"/>
                </a:lnTo>
                <a:lnTo>
                  <a:pt x="5412133" y="1336867"/>
                </a:lnTo>
                <a:cubicBezTo>
                  <a:pt x="5412133" y="1186446"/>
                  <a:pt x="5289830" y="1064855"/>
                  <a:pt x="5140113" y="1064855"/>
                </a:cubicBezTo>
                <a:lnTo>
                  <a:pt x="4302971" y="1064855"/>
                </a:lnTo>
                <a:lnTo>
                  <a:pt x="4302971" y="643126"/>
                </a:lnTo>
                <a:lnTo>
                  <a:pt x="5140113" y="643126"/>
                </a:lnTo>
                <a:cubicBezTo>
                  <a:pt x="5523184" y="643126"/>
                  <a:pt x="5833854" y="953797"/>
                  <a:pt x="5834559" y="1336867"/>
                </a:cubicBezTo>
                <a:lnTo>
                  <a:pt x="5834559" y="4703631"/>
                </a:lnTo>
                <a:cubicBezTo>
                  <a:pt x="5834559" y="5085292"/>
                  <a:pt x="5522479" y="5397372"/>
                  <a:pt x="5140818" y="5397372"/>
                </a:cubicBezTo>
                <a:lnTo>
                  <a:pt x="693741" y="5397372"/>
                </a:lnTo>
                <a:cubicBezTo>
                  <a:pt x="312080" y="5397372"/>
                  <a:pt x="0" y="5085292"/>
                  <a:pt x="0" y="4703631"/>
                </a:cubicBezTo>
                <a:lnTo>
                  <a:pt x="0" y="2501529"/>
                </a:lnTo>
                <a:lnTo>
                  <a:pt x="0" y="2079805"/>
                </a:lnTo>
                <a:lnTo>
                  <a:pt x="0" y="1336867"/>
                </a:lnTo>
                <a:cubicBezTo>
                  <a:pt x="0" y="953797"/>
                  <a:pt x="310671" y="643126"/>
                  <a:pt x="693741" y="643126"/>
                </a:cubicBezTo>
                <a:close/>
                <a:moveTo>
                  <a:pt x="3997242" y="0"/>
                </a:moveTo>
                <a:cubicBezTo>
                  <a:pt x="4113920" y="0"/>
                  <a:pt x="4208106" y="94186"/>
                  <a:pt x="4208106" y="210864"/>
                </a:cubicBezTo>
                <a:lnTo>
                  <a:pt x="4208106" y="1506961"/>
                </a:lnTo>
                <a:cubicBezTo>
                  <a:pt x="4208106" y="1623639"/>
                  <a:pt x="4113920" y="1718528"/>
                  <a:pt x="3997242" y="1718528"/>
                </a:cubicBezTo>
                <a:cubicBezTo>
                  <a:pt x="3880564" y="1718528"/>
                  <a:pt x="3786378" y="1624342"/>
                  <a:pt x="3786378" y="1507664"/>
                </a:cubicBezTo>
                <a:lnTo>
                  <a:pt x="3786378" y="210864"/>
                </a:lnTo>
                <a:cubicBezTo>
                  <a:pt x="3786378" y="94186"/>
                  <a:pt x="3880564" y="0"/>
                  <a:pt x="3997242" y="0"/>
                </a:cubicBezTo>
                <a:close/>
                <a:moveTo>
                  <a:pt x="1836609" y="0"/>
                </a:moveTo>
                <a:cubicBezTo>
                  <a:pt x="1953287" y="0"/>
                  <a:pt x="2047469" y="94186"/>
                  <a:pt x="2047469" y="210864"/>
                </a:cubicBezTo>
                <a:lnTo>
                  <a:pt x="2047469" y="1506961"/>
                </a:lnTo>
                <a:cubicBezTo>
                  <a:pt x="2047469" y="1623639"/>
                  <a:pt x="1953287" y="1718528"/>
                  <a:pt x="1836609" y="1718528"/>
                </a:cubicBezTo>
                <a:cubicBezTo>
                  <a:pt x="1719932" y="1718528"/>
                  <a:pt x="1625745" y="1624342"/>
                  <a:pt x="1625745" y="1507664"/>
                </a:cubicBezTo>
                <a:lnTo>
                  <a:pt x="1625745" y="210864"/>
                </a:lnTo>
                <a:cubicBezTo>
                  <a:pt x="1625745" y="94186"/>
                  <a:pt x="1719932" y="0"/>
                  <a:pt x="1836609" y="0"/>
                </a:cubicBezTo>
                <a:close/>
              </a:path>
            </a:pathLst>
          </a:custGeom>
          <a:solidFill>
            <a:schemeClr val="bg1"/>
          </a:solidFill>
          <a:ln w="9525" cap="flat">
            <a:noFill/>
            <a:miter/>
          </a:ln>
        </p:spPr>
        <p:txBody>
          <a:bodyPr vert="horz" wrap="square" lIns="91440" tIns="45720" rIns="91440" bIns="45720" rtlCol="0" anchor="ctr"/>
          <a:lstStyle/>
          <a:p>
            <a:pPr algn="l">
              <a:lnSpc>
                <a:spcPct val="110000"/>
              </a:lnSpc>
            </a:pPr>
            <a:endParaRPr kumimoji="1" lang="zh-CN" altLang="en-US"/>
          </a:p>
        </p:txBody>
      </p:sp>
      <p:sp>
        <p:nvSpPr>
          <p:cNvPr id="13" name="标题 1"/>
          <p:cNvSpPr txBox="1"/>
          <p:nvPr>
            <p:custDataLst>
              <p:tags r:id="rId11"/>
            </p:custDataLst>
          </p:nvPr>
        </p:nvSpPr>
        <p:spPr>
          <a:xfrm>
            <a:off x="9424947" y="2624528"/>
            <a:ext cx="359466" cy="725715"/>
          </a:xfrm>
          <a:prstGeom prst="downArrow">
            <a:avLst/>
          </a:prstGeom>
          <a:solidFill>
            <a:schemeClr val="accent1"/>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14" name="标题 1"/>
          <p:cNvSpPr txBox="1"/>
          <p:nvPr>
            <p:custDataLst>
              <p:tags r:id="rId12"/>
            </p:custDataLst>
          </p:nvPr>
        </p:nvSpPr>
        <p:spPr>
          <a:xfrm>
            <a:off x="7973621" y="3605747"/>
            <a:ext cx="3262119" cy="1456009"/>
          </a:xfrm>
          <a:prstGeom prst="rect">
            <a:avLst/>
          </a:prstGeom>
          <a:noFill/>
          <a:ln>
            <a:noFill/>
          </a:ln>
        </p:spPr>
        <p:txBody>
          <a:bodyPr vert="horz" wrap="square" lIns="0" tIns="0" rIns="0" bIns="0" rtlCol="0" anchor="t"/>
          <a:lstStyle/>
          <a:p>
            <a:pPr algn="l">
              <a:lnSpc>
                <a:spcPct val="150000"/>
              </a:lnSpc>
            </a:pPr>
            <a:r>
              <a:rPr kumimoji="1" lang="en-US" altLang="zh-CN" sz="1400">
                <a:ln w="12700">
                  <a:noFill/>
                </a:ln>
                <a:solidFill>
                  <a:srgbClr val="262626">
                    <a:alpha val="100000"/>
                  </a:srgbClr>
                </a:solidFill>
                <a:latin typeface="Source Han Sans" panose="020B0500000000000000" charset="-122"/>
                <a:ea typeface="Source Han Sans" panose="020B0500000000000000" charset="-122"/>
                <a:cs typeface="Source Han Sans" panose="020B0500000000000000" charset="-122"/>
              </a:rPr>
              <a:t>特困人员认定过程中，未作出规定或不符合国家、自治区、呼伦贝尔市出台的最新政策规定的事项，按照国家、自治区、呼伦贝尔市有关规定执行。
确保政策衔接顺畅。</a:t>
            </a:r>
            <a:endParaRPr kumimoji="1" lang="zh-CN" altLang="en-US"/>
          </a:p>
        </p:txBody>
      </p:sp>
      <p:sp>
        <p:nvSpPr>
          <p:cNvPr id="15" name="标题 1"/>
          <p:cNvSpPr txBox="1"/>
          <p:nvPr>
            <p:custDataLst>
              <p:tags r:id="rId13"/>
            </p:custDataLst>
          </p:nvPr>
        </p:nvSpPr>
        <p:spPr>
          <a:xfrm>
            <a:off x="4429265" y="1415886"/>
            <a:ext cx="3425732" cy="1108363"/>
          </a:xfrm>
          <a:prstGeom prst="rect">
            <a:avLst/>
          </a:prstGeom>
          <a:gradFill>
            <a:gsLst>
              <a:gs pos="0">
                <a:schemeClr val="accent2">
                  <a:lumMod val="20000"/>
                  <a:lumOff val="80000"/>
                </a:schemeClr>
              </a:gs>
              <a:gs pos="55000">
                <a:schemeClr val="accent2">
                  <a:alpha val="85000"/>
                </a:schemeClr>
              </a:gs>
              <a:gs pos="100000">
                <a:schemeClr val="accent2"/>
              </a:gs>
            </a:gsLst>
            <a:lin ang="1200000" scaled="0"/>
          </a:gra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16" name="标题 1"/>
          <p:cNvSpPr txBox="1"/>
          <p:nvPr>
            <p:custDataLst>
              <p:tags r:id="rId14"/>
            </p:custDataLst>
          </p:nvPr>
        </p:nvSpPr>
        <p:spPr>
          <a:xfrm>
            <a:off x="4429265" y="3415556"/>
            <a:ext cx="3425732" cy="2200729"/>
          </a:xfrm>
          <a:prstGeom prst="rect">
            <a:avLst/>
          </a:prstGeom>
          <a:noFill/>
          <a:ln w="12700" cap="sq">
            <a:solidFill>
              <a:schemeClr val="accent2"/>
            </a:solidFill>
            <a:miter/>
          </a:ln>
        </p:spPr>
        <p:txBody>
          <a:bodyPr vert="horz" wrap="square" lIns="91440" tIns="45720" rIns="91440" bIns="45720" rtlCol="0" anchor="ctr"/>
          <a:lstStyle/>
          <a:p>
            <a:pPr algn="ctr">
              <a:lnSpc>
                <a:spcPct val="110000"/>
              </a:lnSpc>
            </a:pPr>
            <a:endParaRPr kumimoji="1" lang="zh-CN" altLang="en-US"/>
          </a:p>
        </p:txBody>
      </p:sp>
      <p:sp>
        <p:nvSpPr>
          <p:cNvPr id="17" name="标题 1"/>
          <p:cNvSpPr txBox="1"/>
          <p:nvPr>
            <p:custDataLst>
              <p:tags r:id="rId15"/>
            </p:custDataLst>
          </p:nvPr>
        </p:nvSpPr>
        <p:spPr>
          <a:xfrm>
            <a:off x="4592879" y="1520815"/>
            <a:ext cx="943429" cy="898504"/>
          </a:xfrm>
          <a:prstGeom prst="pentagon">
            <a:avLst/>
          </a:prstGeom>
          <a:solidFill>
            <a:schemeClr val="accent2"/>
          </a:solidFill>
          <a:ln w="12700" cap="sq">
            <a:noFill/>
            <a:miter/>
          </a:ln>
          <a:effectLst>
            <a:outerShdw blurRad="127000" dist="38100" dir="8100000" algn="tr" rotWithShape="0">
              <a:schemeClr val="accent2">
                <a:lumMod val="50000"/>
                <a:alpha val="40000"/>
              </a:schemeClr>
            </a:outerShdw>
          </a:effectLst>
        </p:spPr>
        <p:txBody>
          <a:bodyPr vert="horz" wrap="square" lIns="91440" tIns="45720" rIns="91440" bIns="45720" rtlCol="0" anchor="ctr"/>
          <a:lstStyle/>
          <a:p>
            <a:pPr algn="ctr">
              <a:lnSpc>
                <a:spcPct val="110000"/>
              </a:lnSpc>
            </a:pPr>
            <a:endParaRPr kumimoji="1" lang="zh-CN" altLang="en-US"/>
          </a:p>
        </p:txBody>
      </p:sp>
      <p:sp>
        <p:nvSpPr>
          <p:cNvPr id="18" name="标题 1"/>
          <p:cNvSpPr txBox="1"/>
          <p:nvPr>
            <p:custDataLst>
              <p:tags r:id="rId16"/>
            </p:custDataLst>
          </p:nvPr>
        </p:nvSpPr>
        <p:spPr>
          <a:xfrm>
            <a:off x="4859605" y="1756912"/>
            <a:ext cx="409977" cy="426311"/>
          </a:xfrm>
          <a:custGeom>
            <a:avLst/>
            <a:gdLst>
              <a:gd name="connsiteX0" fmla="*/ 198153 w 692417"/>
              <a:gd name="connsiteY0" fmla="*/ 663680 h 720001"/>
              <a:gd name="connsiteX1" fmla="*/ 239787 w 692417"/>
              <a:gd name="connsiteY1" fmla="*/ 663680 h 720001"/>
              <a:gd name="connsiteX2" fmla="*/ 295235 w 692417"/>
              <a:gd name="connsiteY2" fmla="*/ 663680 h 720001"/>
              <a:gd name="connsiteX3" fmla="*/ 397182 w 692417"/>
              <a:gd name="connsiteY3" fmla="*/ 663680 h 720001"/>
              <a:gd name="connsiteX4" fmla="*/ 452630 w 692417"/>
              <a:gd name="connsiteY4" fmla="*/ 663680 h 720001"/>
              <a:gd name="connsiteX5" fmla="*/ 494264 w 692417"/>
              <a:gd name="connsiteY5" fmla="*/ 663680 h 720001"/>
              <a:gd name="connsiteX6" fmla="*/ 522425 w 692417"/>
              <a:gd name="connsiteY6" fmla="*/ 691841 h 720001"/>
              <a:gd name="connsiteX7" fmla="*/ 494264 w 692417"/>
              <a:gd name="connsiteY7" fmla="*/ 720001 h 720001"/>
              <a:gd name="connsiteX8" fmla="*/ 452630 w 692417"/>
              <a:gd name="connsiteY8" fmla="*/ 720001 h 720001"/>
              <a:gd name="connsiteX9" fmla="*/ 397182 w 692417"/>
              <a:gd name="connsiteY9" fmla="*/ 720001 h 720001"/>
              <a:gd name="connsiteX10" fmla="*/ 295235 w 692417"/>
              <a:gd name="connsiteY10" fmla="*/ 720001 h 720001"/>
              <a:gd name="connsiteX11" fmla="*/ 239787 w 692417"/>
              <a:gd name="connsiteY11" fmla="*/ 720001 h 720001"/>
              <a:gd name="connsiteX12" fmla="*/ 198153 w 692417"/>
              <a:gd name="connsiteY12" fmla="*/ 720001 h 720001"/>
              <a:gd name="connsiteX13" fmla="*/ 169992 w 692417"/>
              <a:gd name="connsiteY13" fmla="*/ 691841 h 720001"/>
              <a:gd name="connsiteX14" fmla="*/ 198153 w 692417"/>
              <a:gd name="connsiteY14" fmla="*/ 663680 h 720001"/>
              <a:gd name="connsiteX15" fmla="*/ 154400 w 692417"/>
              <a:gd name="connsiteY15" fmla="*/ 572143 h 720001"/>
              <a:gd name="connsiteX16" fmla="*/ 154241 w 692417"/>
              <a:gd name="connsiteY16" fmla="*/ 572597 h 720001"/>
              <a:gd name="connsiteX17" fmla="*/ 160423 w 692417"/>
              <a:gd name="connsiteY17" fmla="*/ 572597 h 720001"/>
              <a:gd name="connsiteX18" fmla="*/ 346215 w 692417"/>
              <a:gd name="connsiteY18" fmla="*/ 0 h 720001"/>
              <a:gd name="connsiteX19" fmla="*/ 456041 w 692417"/>
              <a:gd name="connsiteY19" fmla="*/ 22341 h 720001"/>
              <a:gd name="connsiteX20" fmla="*/ 545873 w 692417"/>
              <a:gd name="connsiteY20" fmla="*/ 82980 h 720001"/>
              <a:gd name="connsiteX21" fmla="*/ 606513 w 692417"/>
              <a:gd name="connsiteY21" fmla="*/ 172812 h 720001"/>
              <a:gd name="connsiteX22" fmla="*/ 628853 w 692417"/>
              <a:gd name="connsiteY22" fmla="*/ 282638 h 720001"/>
              <a:gd name="connsiteX23" fmla="*/ 628853 w 692417"/>
              <a:gd name="connsiteY23" fmla="*/ 493091 h 720001"/>
              <a:gd name="connsiteX24" fmla="*/ 687990 w 692417"/>
              <a:gd name="connsiteY24" fmla="*/ 585551 h 720001"/>
              <a:gd name="connsiteX25" fmla="*/ 688929 w 692417"/>
              <a:gd name="connsiteY25" fmla="*/ 614275 h 720001"/>
              <a:gd name="connsiteX26" fmla="*/ 664336 w 692417"/>
              <a:gd name="connsiteY26" fmla="*/ 628918 h 720001"/>
              <a:gd name="connsiteX27" fmla="*/ 28189 w 692417"/>
              <a:gd name="connsiteY27" fmla="*/ 628918 h 720001"/>
              <a:gd name="connsiteX28" fmla="*/ 3596 w 692417"/>
              <a:gd name="connsiteY28" fmla="*/ 614462 h 720001"/>
              <a:gd name="connsiteX29" fmla="*/ 4159 w 692417"/>
              <a:gd name="connsiteY29" fmla="*/ 585927 h 720001"/>
              <a:gd name="connsiteX30" fmla="*/ 63578 w 692417"/>
              <a:gd name="connsiteY30" fmla="*/ 489336 h 720001"/>
              <a:gd name="connsiteX31" fmla="*/ 63578 w 692417"/>
              <a:gd name="connsiteY31" fmla="*/ 282638 h 720001"/>
              <a:gd name="connsiteX32" fmla="*/ 85919 w 692417"/>
              <a:gd name="connsiteY32" fmla="*/ 172812 h 720001"/>
              <a:gd name="connsiteX33" fmla="*/ 146558 w 692417"/>
              <a:gd name="connsiteY33" fmla="*/ 82980 h 720001"/>
              <a:gd name="connsiteX34" fmla="*/ 236389 w 692417"/>
              <a:gd name="connsiteY34" fmla="*/ 22341 h 720001"/>
              <a:gd name="connsiteX35" fmla="*/ 346215 w 692417"/>
              <a:gd name="connsiteY35" fmla="*/ 0 h 720001"/>
            </a:gdLst>
            <a:ahLst/>
            <a:cxnLst/>
            <a:rect l="l" t="t" r="r" b="b"/>
            <a:pathLst>
              <a:path w="692417" h="720001">
                <a:moveTo>
                  <a:pt x="198153" y="663680"/>
                </a:moveTo>
                <a:lnTo>
                  <a:pt x="239787" y="663680"/>
                </a:lnTo>
                <a:lnTo>
                  <a:pt x="295235" y="663680"/>
                </a:lnTo>
                <a:lnTo>
                  <a:pt x="397182" y="663680"/>
                </a:lnTo>
                <a:lnTo>
                  <a:pt x="452630" y="663680"/>
                </a:lnTo>
                <a:lnTo>
                  <a:pt x="494264" y="663680"/>
                </a:lnTo>
                <a:cubicBezTo>
                  <a:pt x="509847" y="663680"/>
                  <a:pt x="522425" y="676259"/>
                  <a:pt x="522425" y="691841"/>
                </a:cubicBezTo>
                <a:cubicBezTo>
                  <a:pt x="522425" y="707423"/>
                  <a:pt x="509753" y="720001"/>
                  <a:pt x="494264" y="720001"/>
                </a:cubicBezTo>
                <a:lnTo>
                  <a:pt x="452630" y="720001"/>
                </a:lnTo>
                <a:lnTo>
                  <a:pt x="397182" y="720001"/>
                </a:lnTo>
                <a:lnTo>
                  <a:pt x="295235" y="720001"/>
                </a:lnTo>
                <a:lnTo>
                  <a:pt x="239787" y="720001"/>
                </a:lnTo>
                <a:lnTo>
                  <a:pt x="198153" y="720001"/>
                </a:lnTo>
                <a:cubicBezTo>
                  <a:pt x="182571" y="720001"/>
                  <a:pt x="169992" y="707423"/>
                  <a:pt x="169992" y="691841"/>
                </a:cubicBezTo>
                <a:cubicBezTo>
                  <a:pt x="169992" y="676259"/>
                  <a:pt x="182571" y="663680"/>
                  <a:pt x="198153" y="663680"/>
                </a:cubicBezTo>
                <a:close/>
                <a:moveTo>
                  <a:pt x="154400" y="572143"/>
                </a:moveTo>
                <a:lnTo>
                  <a:pt x="154241" y="572597"/>
                </a:lnTo>
                <a:lnTo>
                  <a:pt x="160423" y="572597"/>
                </a:lnTo>
                <a:close/>
                <a:moveTo>
                  <a:pt x="346215" y="0"/>
                </a:moveTo>
                <a:cubicBezTo>
                  <a:pt x="384232" y="0"/>
                  <a:pt x="421122" y="7510"/>
                  <a:pt x="456041" y="22341"/>
                </a:cubicBezTo>
                <a:cubicBezTo>
                  <a:pt x="489646" y="36609"/>
                  <a:pt x="519872" y="57072"/>
                  <a:pt x="545873" y="82980"/>
                </a:cubicBezTo>
                <a:cubicBezTo>
                  <a:pt x="571875" y="108981"/>
                  <a:pt x="592245" y="139207"/>
                  <a:pt x="606513" y="172812"/>
                </a:cubicBezTo>
                <a:cubicBezTo>
                  <a:pt x="621344" y="207637"/>
                  <a:pt x="628853" y="244621"/>
                  <a:pt x="628853" y="282638"/>
                </a:cubicBezTo>
                <a:lnTo>
                  <a:pt x="628853" y="493091"/>
                </a:lnTo>
                <a:lnTo>
                  <a:pt x="687990" y="585551"/>
                </a:lnTo>
                <a:cubicBezTo>
                  <a:pt x="693528" y="594187"/>
                  <a:pt x="693904" y="605263"/>
                  <a:pt x="688929" y="614275"/>
                </a:cubicBezTo>
                <a:cubicBezTo>
                  <a:pt x="684048" y="623286"/>
                  <a:pt x="674567" y="628918"/>
                  <a:pt x="664336" y="628918"/>
                </a:cubicBezTo>
                <a:lnTo>
                  <a:pt x="28189" y="628918"/>
                </a:lnTo>
                <a:cubicBezTo>
                  <a:pt x="17958" y="628918"/>
                  <a:pt x="8571" y="623380"/>
                  <a:pt x="3596" y="614462"/>
                </a:cubicBezTo>
                <a:cubicBezTo>
                  <a:pt x="-1380" y="605545"/>
                  <a:pt x="-1192" y="594656"/>
                  <a:pt x="4159" y="585927"/>
                </a:cubicBezTo>
                <a:lnTo>
                  <a:pt x="63578" y="489336"/>
                </a:lnTo>
                <a:lnTo>
                  <a:pt x="63578" y="282638"/>
                </a:lnTo>
                <a:cubicBezTo>
                  <a:pt x="63578" y="244621"/>
                  <a:pt x="71087" y="207731"/>
                  <a:pt x="85919" y="172812"/>
                </a:cubicBezTo>
                <a:cubicBezTo>
                  <a:pt x="100186" y="139207"/>
                  <a:pt x="120650" y="108981"/>
                  <a:pt x="146558" y="82980"/>
                </a:cubicBezTo>
                <a:cubicBezTo>
                  <a:pt x="172465" y="56978"/>
                  <a:pt x="202785" y="36609"/>
                  <a:pt x="236389" y="22341"/>
                </a:cubicBezTo>
                <a:cubicBezTo>
                  <a:pt x="271214" y="7510"/>
                  <a:pt x="308199" y="0"/>
                  <a:pt x="346215" y="0"/>
                </a:cubicBezTo>
                <a:close/>
              </a:path>
            </a:pathLst>
          </a:custGeom>
          <a:solidFill>
            <a:schemeClr val="bg1"/>
          </a:solidFill>
          <a:ln w="9525" cap="flat">
            <a:noFill/>
            <a:miter/>
          </a:ln>
        </p:spPr>
        <p:txBody>
          <a:bodyPr vert="horz" wrap="square" lIns="91440" tIns="45720" rIns="91440" bIns="45720" rtlCol="0" anchor="ctr"/>
          <a:lstStyle/>
          <a:p>
            <a:pPr algn="l">
              <a:lnSpc>
                <a:spcPct val="110000"/>
              </a:lnSpc>
            </a:pPr>
            <a:endParaRPr kumimoji="1" lang="zh-CN" altLang="en-US"/>
          </a:p>
        </p:txBody>
      </p:sp>
      <p:sp>
        <p:nvSpPr>
          <p:cNvPr id="19" name="标题 1"/>
          <p:cNvSpPr txBox="1"/>
          <p:nvPr>
            <p:custDataLst>
              <p:tags r:id="rId17"/>
            </p:custDataLst>
          </p:nvPr>
        </p:nvSpPr>
        <p:spPr>
          <a:xfrm>
            <a:off x="5962398" y="2624528"/>
            <a:ext cx="359466" cy="725715"/>
          </a:xfrm>
          <a:prstGeom prst="downArrow">
            <a:avLst/>
          </a:prstGeom>
          <a:solidFill>
            <a:schemeClr val="accent2"/>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20" name="标题 1"/>
          <p:cNvSpPr txBox="1"/>
          <p:nvPr>
            <p:custDataLst>
              <p:tags r:id="rId18"/>
            </p:custDataLst>
          </p:nvPr>
        </p:nvSpPr>
        <p:spPr>
          <a:xfrm>
            <a:off x="4583415" y="3580853"/>
            <a:ext cx="3117432" cy="1456009"/>
          </a:xfrm>
          <a:prstGeom prst="rect">
            <a:avLst/>
          </a:prstGeom>
          <a:noFill/>
          <a:ln>
            <a:noFill/>
          </a:ln>
        </p:spPr>
        <p:txBody>
          <a:bodyPr vert="horz" wrap="square" lIns="0" tIns="0" rIns="0" bIns="0" rtlCol="0" anchor="t"/>
          <a:lstStyle/>
          <a:p>
            <a:pPr algn="l">
              <a:lnSpc>
                <a:spcPct val="150000"/>
              </a:lnSpc>
            </a:pPr>
            <a:r>
              <a:rPr kumimoji="1" lang="en-US" altLang="zh-CN" sz="1400">
                <a:ln w="12700">
                  <a:noFill/>
                </a:ln>
                <a:solidFill>
                  <a:srgbClr val="262626">
                    <a:alpha val="100000"/>
                  </a:srgbClr>
                </a:solidFill>
                <a:latin typeface="Source Han Sans" panose="020B0500000000000000" charset="-122"/>
                <a:ea typeface="Source Han Sans" panose="020B0500000000000000" charset="-122"/>
                <a:cs typeface="Source Han Sans" panose="020B0500000000000000" charset="-122"/>
              </a:rPr>
              <a:t>特困人员实行定期核查，动态管理，旗民政局每半年开展一次经济状况信息化核对，苏木镇人民政府、国营牧场每年开展一次入户核查。
确保特困人员信息及时更新。</a:t>
            </a:r>
            <a:endParaRPr kumimoji="1" lang="zh-CN" altLang="en-US"/>
          </a:p>
        </p:txBody>
      </p:sp>
      <p:sp>
        <p:nvSpPr>
          <p:cNvPr id="21" name="标题 1"/>
          <p:cNvSpPr txBox="1"/>
          <p:nvPr>
            <p:custDataLst>
              <p:tags r:id="rId19"/>
            </p:custDataLst>
          </p:nvPr>
        </p:nvSpPr>
        <p:spPr>
          <a:xfrm>
            <a:off x="2074950" y="1544425"/>
            <a:ext cx="2276635" cy="874894"/>
          </a:xfrm>
          <a:prstGeom prst="rect">
            <a:avLst/>
          </a:prstGeom>
          <a:noFill/>
          <a:ln>
            <a:noFill/>
          </a:ln>
        </p:spPr>
        <p:txBody>
          <a:bodyPr vert="horz" wrap="square" lIns="91440" tIns="45720" rIns="91440" bIns="45720" rtlCol="0" anchor="ctr"/>
          <a:lstStyle/>
          <a:p>
            <a:pPr algn="l">
              <a:lnSpc>
                <a:spcPct val="120000"/>
              </a:lnSpc>
            </a:pPr>
            <a:r>
              <a:rPr kumimoji="1" lang="en-US" altLang="zh-CN" sz="1600">
                <a:ln w="12700">
                  <a:noFill/>
                </a:ln>
                <a:solidFill>
                  <a:srgbClr val="FFFFFF">
                    <a:alpha val="100000"/>
                  </a:srgbClr>
                </a:solidFill>
                <a:latin typeface="Source Han Sans CN Bold" panose="020B0800000000000000" charset="-122"/>
                <a:ea typeface="Source Han Sans CN Bold" panose="020B0800000000000000" charset="-122"/>
                <a:cs typeface="Source Han Sans CN Bold" panose="020B0800000000000000" charset="-122"/>
              </a:rPr>
              <a:t>其他救助</a:t>
            </a:r>
            <a:endParaRPr kumimoji="1" lang="zh-CN" altLang="en-US"/>
          </a:p>
        </p:txBody>
      </p:sp>
      <p:sp>
        <p:nvSpPr>
          <p:cNvPr id="22" name="标题 1"/>
          <p:cNvSpPr txBox="1"/>
          <p:nvPr>
            <p:custDataLst>
              <p:tags r:id="rId20"/>
            </p:custDataLst>
          </p:nvPr>
        </p:nvSpPr>
        <p:spPr>
          <a:xfrm>
            <a:off x="5571257" y="1544425"/>
            <a:ext cx="2276635" cy="874894"/>
          </a:xfrm>
          <a:prstGeom prst="rect">
            <a:avLst/>
          </a:prstGeom>
          <a:noFill/>
          <a:ln>
            <a:noFill/>
          </a:ln>
        </p:spPr>
        <p:txBody>
          <a:bodyPr vert="horz" wrap="square" lIns="91440" tIns="45720" rIns="91440" bIns="45720" rtlCol="0" anchor="ctr"/>
          <a:lstStyle/>
          <a:p>
            <a:pPr algn="l">
              <a:lnSpc>
                <a:spcPct val="120000"/>
              </a:lnSpc>
            </a:pPr>
            <a:r>
              <a:rPr kumimoji="1" lang="en-US" altLang="zh-CN" sz="1600">
                <a:ln w="12700">
                  <a:noFill/>
                </a:ln>
                <a:solidFill>
                  <a:srgbClr val="FFFFFF">
                    <a:alpha val="100000"/>
                  </a:srgbClr>
                </a:solidFill>
                <a:latin typeface="Source Han Sans CN Bold" panose="020B0800000000000000" charset="-122"/>
                <a:ea typeface="Source Han Sans CN Bold" panose="020B0800000000000000" charset="-122"/>
                <a:cs typeface="Source Han Sans CN Bold" panose="020B0800000000000000" charset="-122"/>
              </a:rPr>
              <a:t>动态管理</a:t>
            </a:r>
            <a:endParaRPr kumimoji="1" lang="zh-CN" altLang="en-US"/>
          </a:p>
        </p:txBody>
      </p:sp>
      <p:sp>
        <p:nvSpPr>
          <p:cNvPr id="23" name="标题 1"/>
          <p:cNvSpPr txBox="1"/>
          <p:nvPr>
            <p:custDataLst>
              <p:tags r:id="rId21"/>
            </p:custDataLst>
          </p:nvPr>
        </p:nvSpPr>
        <p:spPr>
          <a:xfrm>
            <a:off x="9035673" y="1544425"/>
            <a:ext cx="2276635" cy="874894"/>
          </a:xfrm>
          <a:prstGeom prst="rect">
            <a:avLst/>
          </a:prstGeom>
          <a:noFill/>
          <a:ln>
            <a:noFill/>
          </a:ln>
        </p:spPr>
        <p:txBody>
          <a:bodyPr vert="horz" wrap="square" lIns="91440" tIns="45720" rIns="91440" bIns="45720" rtlCol="0" anchor="ctr"/>
          <a:lstStyle/>
          <a:p>
            <a:pPr algn="l">
              <a:lnSpc>
                <a:spcPct val="120000"/>
              </a:lnSpc>
            </a:pPr>
            <a:r>
              <a:rPr kumimoji="1" lang="en-US" altLang="zh-CN" sz="1600">
                <a:ln w="12700">
                  <a:noFill/>
                </a:ln>
                <a:solidFill>
                  <a:srgbClr val="FFFFFF">
                    <a:alpha val="100000"/>
                  </a:srgbClr>
                </a:solidFill>
                <a:latin typeface="Source Han Sans CN Bold" panose="020B0800000000000000" charset="-122"/>
                <a:ea typeface="Source Han Sans CN Bold" panose="020B0800000000000000" charset="-122"/>
                <a:cs typeface="Source Han Sans CN Bold" panose="020B0800000000000000" charset="-122"/>
              </a:rPr>
              <a:t>政策衔接</a:t>
            </a:r>
            <a:endParaRPr kumimoji="1" lang="zh-CN" altLang="en-US"/>
          </a:p>
        </p:txBody>
      </p:sp>
      <p:sp>
        <p:nvSpPr>
          <p:cNvPr id="24" name="标题 1"/>
          <p:cNvSpPr txBox="1"/>
          <p:nvPr/>
        </p:nvSpPr>
        <p:spPr>
          <a:xfrm>
            <a:off x="-324000" y="319667"/>
            <a:ext cx="648000" cy="648000"/>
          </a:xfrm>
          <a:prstGeom prst="ellipse">
            <a:avLst/>
          </a:prstGeom>
          <a:noFill/>
          <a:ln w="114300" cap="sq">
            <a:solidFill>
              <a:schemeClr val="accent1"/>
            </a:solidFill>
            <a:miter/>
          </a:ln>
        </p:spPr>
        <p:txBody>
          <a:bodyPr vert="horz" wrap="square" lIns="91440" tIns="45720" rIns="91440" bIns="45720" rtlCol="0" anchor="ctr"/>
          <a:lstStyle/>
          <a:p>
            <a:pPr algn="ctr">
              <a:lnSpc>
                <a:spcPct val="110000"/>
              </a:lnSpc>
            </a:pPr>
            <a:endParaRPr kumimoji="1" lang="zh-CN" altLang="en-US"/>
          </a:p>
        </p:txBody>
      </p:sp>
      <p:sp>
        <p:nvSpPr>
          <p:cNvPr id="25" name="标题 1"/>
          <p:cNvSpPr txBox="1"/>
          <p:nvPr/>
        </p:nvSpPr>
        <p:spPr>
          <a:xfrm>
            <a:off x="660400" y="427667"/>
            <a:ext cx="10858500" cy="432000"/>
          </a:xfrm>
          <a:prstGeom prst="rect">
            <a:avLst/>
          </a:prstGeom>
          <a:noFill/>
          <a:ln>
            <a:noFill/>
          </a:ln>
        </p:spPr>
        <p:txBody>
          <a:bodyPr vert="horz" wrap="square" lIns="0" tIns="0" rIns="0" bIns="0" rtlCol="0" anchor="ctr"/>
          <a:lstStyle/>
          <a:p>
            <a:pPr algn="l">
              <a:lnSpc>
                <a:spcPct val="110000"/>
              </a:lnSpc>
            </a:pPr>
            <a:r>
              <a:rPr kumimoji="1" lang="en-US" altLang="zh-CN" sz="3200">
                <a:ln w="12700">
                  <a:noFill/>
                </a:ln>
                <a:solidFill>
                  <a:srgbClr val="262626">
                    <a:alpha val="100000"/>
                  </a:srgbClr>
                </a:solidFill>
                <a:latin typeface="Source Han Sans CN Bold" panose="020B0800000000000000" charset="-122"/>
                <a:ea typeface="Source Han Sans CN Bold" panose="020B0800000000000000" charset="-122"/>
                <a:cs typeface="Source Han Sans CN Bold" panose="020B0800000000000000" charset="-122"/>
              </a:rPr>
              <a:t>后续保障</a:t>
            </a:r>
            <a:endParaRPr kumimoji="1" lang="zh-CN" alt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txBox="1"/>
          <p:nvPr/>
        </p:nvSpPr>
        <p:spPr>
          <a:xfrm>
            <a:off x="0" y="0"/>
            <a:ext cx="12192000" cy="6858000"/>
          </a:xfrm>
          <a:prstGeom prst="rect">
            <a:avLst/>
          </a:prstGeom>
          <a:solidFill>
            <a:schemeClr val="bg1"/>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3" name="标题 1"/>
          <p:cNvSpPr txBox="1"/>
          <p:nvPr/>
        </p:nvSpPr>
        <p:spPr>
          <a:xfrm flipH="1">
            <a:off x="5562350" y="-14061"/>
            <a:ext cx="4517118" cy="6891111"/>
          </a:xfrm>
          <a:custGeom>
            <a:avLst/>
            <a:gdLst>
              <a:gd name="connsiteX0" fmla="*/ 0 w 4517118"/>
              <a:gd name="connsiteY0" fmla="*/ 4536 h 6891111"/>
              <a:gd name="connsiteX1" fmla="*/ 2596696 w 4517118"/>
              <a:gd name="connsiteY1" fmla="*/ 0 h 6891111"/>
              <a:gd name="connsiteX2" fmla="*/ 4517118 w 4517118"/>
              <a:gd name="connsiteY2" fmla="*/ 6872061 h 6891111"/>
              <a:gd name="connsiteX3" fmla="*/ 1924050 w 4517118"/>
              <a:gd name="connsiteY3" fmla="*/ 6891111 h 6891111"/>
              <a:gd name="connsiteX4" fmla="*/ 0 w 4517118"/>
              <a:gd name="connsiteY4" fmla="*/ 4536 h 6891111"/>
            </a:gdLst>
            <a:ahLst/>
            <a:cxnLst/>
            <a:rect l="l" t="t" r="r" b="b"/>
            <a:pathLst>
              <a:path w="4517118" h="6891111">
                <a:moveTo>
                  <a:pt x="0" y="4536"/>
                </a:moveTo>
                <a:lnTo>
                  <a:pt x="2596696" y="0"/>
                </a:lnTo>
                <a:lnTo>
                  <a:pt x="4517118" y="6872061"/>
                </a:lnTo>
                <a:lnTo>
                  <a:pt x="1924050" y="6891111"/>
                </a:lnTo>
                <a:lnTo>
                  <a:pt x="0" y="4536"/>
                </a:lnTo>
                <a:close/>
              </a:path>
            </a:pathLst>
          </a:custGeom>
          <a:solidFill>
            <a:schemeClr val="accent1">
              <a:alpha val="20000"/>
            </a:schemeClr>
          </a:solidFill>
          <a:ln cap="sq">
            <a:noFill/>
            <a:prstDash val="solid"/>
            <a:miter/>
          </a:ln>
        </p:spPr>
        <p:txBody>
          <a:bodyPr vert="horz" wrap="square" lIns="91440" tIns="45720" rIns="91440" bIns="45720" rtlCol="0" anchor="ctr"/>
          <a:lstStyle/>
          <a:p>
            <a:pPr algn="ctr">
              <a:lnSpc>
                <a:spcPct val="110000"/>
              </a:lnSpc>
            </a:pPr>
            <a:endParaRPr kumimoji="1" lang="zh-CN" altLang="en-US"/>
          </a:p>
        </p:txBody>
      </p:sp>
      <p:pic>
        <p:nvPicPr>
          <p:cNvPr id="4" name="图片 3"/>
          <p:cNvPicPr>
            <a:picLocks noChangeAspect="1"/>
          </p:cNvPicPr>
          <p:nvPr/>
        </p:nvPicPr>
        <p:blipFill>
          <a:blip r:embed="rId1">
            <a:alphaModFix amt="100000"/>
          </a:blip>
          <a:srcRect l="39332" r="16810"/>
          <a:stretch>
            <a:fillRect/>
          </a:stretch>
        </p:blipFill>
        <p:spPr>
          <a:xfrm flipH="1">
            <a:off x="6018868" y="-5608"/>
            <a:ext cx="4516024" cy="6863608"/>
          </a:xfrm>
          <a:custGeom>
            <a:avLst/>
            <a:gdLst/>
            <a:ahLst/>
            <a:cxnLst/>
            <a:rect l="l" t="t" r="r" b="b"/>
            <a:pathLst>
              <a:path w="4516024" h="6863608">
                <a:moveTo>
                  <a:pt x="0" y="0"/>
                </a:moveTo>
                <a:lnTo>
                  <a:pt x="2597964" y="0"/>
                </a:lnTo>
                <a:lnTo>
                  <a:pt x="4516024" y="6863608"/>
                </a:lnTo>
                <a:lnTo>
                  <a:pt x="1917634" y="6863608"/>
                </a:lnTo>
                <a:lnTo>
                  <a:pt x="0" y="0"/>
                </a:lnTo>
                <a:close/>
              </a:path>
            </a:pathLst>
          </a:custGeom>
          <a:noFill/>
          <a:ln>
            <a:noFill/>
          </a:ln>
        </p:spPr>
      </p:pic>
      <p:sp>
        <p:nvSpPr>
          <p:cNvPr id="5" name="标题 1"/>
          <p:cNvSpPr txBox="1"/>
          <p:nvPr/>
        </p:nvSpPr>
        <p:spPr>
          <a:xfrm flipH="1">
            <a:off x="8557532" y="-9526"/>
            <a:ext cx="4726668" cy="6867525"/>
          </a:xfrm>
          <a:custGeom>
            <a:avLst/>
            <a:gdLst>
              <a:gd name="connsiteX0" fmla="*/ 0 w 4726668"/>
              <a:gd name="connsiteY0" fmla="*/ 0 h 6867525"/>
              <a:gd name="connsiteX1" fmla="*/ 2825296 w 4726668"/>
              <a:gd name="connsiteY1" fmla="*/ 4989 h 6867525"/>
              <a:gd name="connsiteX2" fmla="*/ 4726668 w 4726668"/>
              <a:gd name="connsiteY2" fmla="*/ 6867525 h 6867525"/>
              <a:gd name="connsiteX3" fmla="*/ 9525 w 4726668"/>
              <a:gd name="connsiteY3" fmla="*/ 6867525 h 6867525"/>
              <a:gd name="connsiteX4" fmla="*/ 0 w 4726668"/>
              <a:gd name="connsiteY4" fmla="*/ 0 h 6867525"/>
            </a:gdLst>
            <a:ahLst/>
            <a:cxnLst/>
            <a:rect l="l" t="t" r="r" b="b"/>
            <a:pathLst>
              <a:path w="4726668" h="6867525">
                <a:moveTo>
                  <a:pt x="0" y="0"/>
                </a:moveTo>
                <a:lnTo>
                  <a:pt x="2825296" y="4989"/>
                </a:lnTo>
                <a:lnTo>
                  <a:pt x="4726668" y="6867525"/>
                </a:lnTo>
                <a:lnTo>
                  <a:pt x="9525" y="6867525"/>
                </a:lnTo>
                <a:lnTo>
                  <a:pt x="0" y="0"/>
                </a:lnTo>
                <a:close/>
              </a:path>
            </a:pathLst>
          </a:custGeom>
          <a:solidFill>
            <a:schemeClr val="accent1"/>
          </a:solidFill>
          <a:ln cap="sq">
            <a:noFill/>
            <a:prstDash val="solid"/>
            <a:miter/>
          </a:ln>
        </p:spPr>
        <p:txBody>
          <a:bodyPr vert="horz" wrap="square" lIns="91440" tIns="45720" rIns="91440" bIns="45720" rtlCol="0" anchor="ctr"/>
          <a:lstStyle/>
          <a:p>
            <a:pPr algn="ctr">
              <a:lnSpc>
                <a:spcPct val="110000"/>
              </a:lnSpc>
            </a:pPr>
            <a:endParaRPr kumimoji="1" lang="zh-CN" altLang="en-US"/>
          </a:p>
        </p:txBody>
      </p:sp>
      <p:sp>
        <p:nvSpPr>
          <p:cNvPr id="6" name="标题 1"/>
          <p:cNvSpPr txBox="1"/>
          <p:nvPr/>
        </p:nvSpPr>
        <p:spPr>
          <a:xfrm>
            <a:off x="1544602" y="1461580"/>
            <a:ext cx="4096443" cy="307777"/>
          </a:xfrm>
          <a:prstGeom prst="rect">
            <a:avLst/>
          </a:prstGeom>
          <a:noFill/>
          <a:ln>
            <a:noFill/>
          </a:ln>
        </p:spPr>
        <p:txBody>
          <a:bodyPr vert="horz" wrap="square" lIns="0" tIns="0" rIns="0" bIns="0" rtlCol="0" anchor="b"/>
          <a:lstStyle/>
          <a:p>
            <a:pPr algn="r">
              <a:lnSpc>
                <a:spcPct val="130000"/>
              </a:lnSpc>
            </a:pPr>
            <a:r>
              <a:rPr kumimoji="1" lang="en-US" altLang="zh-CN" sz="1600">
                <a:ln w="12700">
                  <a:noFill/>
                </a:ln>
                <a:solidFill>
                  <a:srgbClr val="262626">
                    <a:alpha val="100000"/>
                  </a:srgbClr>
                </a:solidFill>
                <a:latin typeface="Source Han Sans CN Bold" panose="020B0800000000000000" charset="-122"/>
                <a:ea typeface="Source Han Sans CN Bold" panose="020B0800000000000000" charset="-122"/>
                <a:cs typeface="Source Han Sans CN Bold" panose="020B0800000000000000" charset="-122"/>
              </a:rPr>
              <a:t>定期核查</a:t>
            </a:r>
            <a:endParaRPr kumimoji="1" lang="zh-CN" altLang="en-US"/>
          </a:p>
        </p:txBody>
      </p:sp>
      <p:sp>
        <p:nvSpPr>
          <p:cNvPr id="7" name="标题 1"/>
          <p:cNvSpPr txBox="1"/>
          <p:nvPr/>
        </p:nvSpPr>
        <p:spPr>
          <a:xfrm>
            <a:off x="1544603" y="1793394"/>
            <a:ext cx="4096443" cy="1137709"/>
          </a:xfrm>
          <a:prstGeom prst="rect">
            <a:avLst/>
          </a:prstGeom>
          <a:noFill/>
          <a:ln>
            <a:noFill/>
          </a:ln>
        </p:spPr>
        <p:txBody>
          <a:bodyPr vert="horz" wrap="square" lIns="0" tIns="0" rIns="0" bIns="0" rtlCol="0" anchor="t"/>
          <a:lstStyle/>
          <a:p>
            <a:pPr algn="r">
              <a:lnSpc>
                <a:spcPct val="150000"/>
              </a:lnSpc>
            </a:pPr>
            <a:r>
              <a:rPr kumimoji="1" lang="en-US" altLang="zh-CN" sz="1400">
                <a:ln w="12700">
                  <a:noFill/>
                </a:ln>
                <a:solidFill>
                  <a:srgbClr val="262626">
                    <a:alpha val="100000"/>
                  </a:srgbClr>
                </a:solidFill>
                <a:latin typeface="Source Han Sans" panose="020B0500000000000000" charset="-122"/>
                <a:ea typeface="Source Han Sans" panose="020B0500000000000000" charset="-122"/>
                <a:cs typeface="Source Han Sans" panose="020B0500000000000000" charset="-122"/>
              </a:rPr>
              <a:t>特困人员实行定期核查，动态管理，确保信息准确。
确保特困人员信息及时更新。</a:t>
            </a:r>
            <a:endParaRPr kumimoji="1" lang="zh-CN" altLang="en-US"/>
          </a:p>
        </p:txBody>
      </p:sp>
      <p:cxnSp>
        <p:nvCxnSpPr>
          <p:cNvPr id="8" name="标题 1"/>
          <p:cNvCxnSpPr/>
          <p:nvPr/>
        </p:nvCxnSpPr>
        <p:spPr>
          <a:xfrm flipH="1">
            <a:off x="5870227" y="1947260"/>
            <a:ext cx="820469" cy="0"/>
          </a:xfrm>
          <a:prstGeom prst="line">
            <a:avLst/>
          </a:prstGeom>
          <a:noFill/>
          <a:ln w="28575" cap="sq">
            <a:solidFill>
              <a:schemeClr val="bg1">
                <a:lumMod val="85000"/>
              </a:schemeClr>
            </a:solidFill>
            <a:miter/>
          </a:ln>
        </p:spPr>
      </p:cxnSp>
      <p:sp>
        <p:nvSpPr>
          <p:cNvPr id="9" name="标题 1"/>
          <p:cNvSpPr txBox="1"/>
          <p:nvPr/>
        </p:nvSpPr>
        <p:spPr>
          <a:xfrm flipH="1">
            <a:off x="6129363" y="1491198"/>
            <a:ext cx="302196" cy="302196"/>
          </a:xfrm>
          <a:custGeom>
            <a:avLst/>
            <a:gdLst>
              <a:gd name="connsiteX0" fmla="*/ 438553 w 720000"/>
              <a:gd name="connsiteY0" fmla="*/ 189601 h 720000"/>
              <a:gd name="connsiteX1" fmla="*/ 503636 w 720000"/>
              <a:gd name="connsiteY1" fmla="*/ 216365 h 720000"/>
              <a:gd name="connsiteX2" fmla="*/ 503636 w 720000"/>
              <a:gd name="connsiteY2" fmla="*/ 346445 h 720000"/>
              <a:gd name="connsiteX3" fmla="*/ 362260 w 720000"/>
              <a:gd name="connsiteY3" fmla="*/ 487907 h 720000"/>
              <a:gd name="connsiteX4" fmla="*/ 191861 w 720000"/>
              <a:gd name="connsiteY4" fmla="*/ 528226 h 720000"/>
              <a:gd name="connsiteX5" fmla="*/ 232180 w 720000"/>
              <a:gd name="connsiteY5" fmla="*/ 357827 h 720000"/>
              <a:gd name="connsiteX6" fmla="*/ 373556 w 720000"/>
              <a:gd name="connsiteY6" fmla="*/ 216452 h 720000"/>
              <a:gd name="connsiteX7" fmla="*/ 438553 w 720000"/>
              <a:gd name="connsiteY7" fmla="*/ 189601 h 720000"/>
              <a:gd name="connsiteX8" fmla="*/ 438553 w 720000"/>
              <a:gd name="connsiteY8" fmla="*/ 141636 h 720000"/>
              <a:gd name="connsiteX9" fmla="*/ 339581 w 720000"/>
              <a:gd name="connsiteY9" fmla="*/ 182476 h 720000"/>
              <a:gd name="connsiteX10" fmla="*/ 198205 w 720000"/>
              <a:gd name="connsiteY10" fmla="*/ 323852 h 720000"/>
              <a:gd name="connsiteX11" fmla="*/ 141637 w 720000"/>
              <a:gd name="connsiteY11" fmla="*/ 578364 h 720000"/>
              <a:gd name="connsiteX12" fmla="*/ 396149 w 720000"/>
              <a:gd name="connsiteY12" fmla="*/ 521796 h 720000"/>
              <a:gd name="connsiteX13" fmla="*/ 537524 w 720000"/>
              <a:gd name="connsiteY13" fmla="*/ 380420 h 720000"/>
              <a:gd name="connsiteX14" fmla="*/ 537524 w 720000"/>
              <a:gd name="connsiteY14" fmla="*/ 182476 h 720000"/>
              <a:gd name="connsiteX15" fmla="*/ 438553 w 720000"/>
              <a:gd name="connsiteY15" fmla="*/ 141636 h 720000"/>
              <a:gd name="connsiteX16" fmla="*/ 120000 w 720000"/>
              <a:gd name="connsiteY16" fmla="*/ 0 h 720000"/>
              <a:gd name="connsiteX17" fmla="*/ 600000 w 720000"/>
              <a:gd name="connsiteY17" fmla="*/ 0 h 720000"/>
              <a:gd name="connsiteX18" fmla="*/ 720000 w 720000"/>
              <a:gd name="connsiteY18" fmla="*/ 120000 h 720000"/>
              <a:gd name="connsiteX19" fmla="*/ 720000 w 720000"/>
              <a:gd name="connsiteY19" fmla="*/ 600000 h 720000"/>
              <a:gd name="connsiteX20" fmla="*/ 600000 w 720000"/>
              <a:gd name="connsiteY20" fmla="*/ 720000 h 720000"/>
              <a:gd name="connsiteX21" fmla="*/ 120000 w 720000"/>
              <a:gd name="connsiteY21" fmla="*/ 720000 h 720000"/>
              <a:gd name="connsiteX22" fmla="*/ 0 w 720000"/>
              <a:gd name="connsiteY22" fmla="*/ 600000 h 720000"/>
              <a:gd name="connsiteX23" fmla="*/ 0 w 720000"/>
              <a:gd name="connsiteY23" fmla="*/ 120000 h 720000"/>
              <a:gd name="connsiteX24" fmla="*/ 120000 w 720000"/>
              <a:gd name="connsiteY24" fmla="*/ 0 h 720000"/>
            </a:gdLst>
            <a:ahLst/>
            <a:cxnLst/>
            <a:rect l="l" t="t" r="r" b="b"/>
            <a:pathLst>
              <a:path w="720000" h="720000">
                <a:moveTo>
                  <a:pt x="438553" y="189601"/>
                </a:moveTo>
                <a:cubicBezTo>
                  <a:pt x="463230" y="189601"/>
                  <a:pt x="486344" y="199073"/>
                  <a:pt x="503636" y="216365"/>
                </a:cubicBezTo>
                <a:cubicBezTo>
                  <a:pt x="539523" y="252252"/>
                  <a:pt x="539523" y="310557"/>
                  <a:pt x="503636" y="346445"/>
                </a:cubicBezTo>
                <a:lnTo>
                  <a:pt x="362260" y="487907"/>
                </a:lnTo>
                <a:cubicBezTo>
                  <a:pt x="342622" y="507545"/>
                  <a:pt x="266503" y="522665"/>
                  <a:pt x="191861" y="528226"/>
                </a:cubicBezTo>
                <a:cubicBezTo>
                  <a:pt x="197336" y="453584"/>
                  <a:pt x="212456" y="377465"/>
                  <a:pt x="232180" y="357827"/>
                </a:cubicBezTo>
                <a:lnTo>
                  <a:pt x="373556" y="216452"/>
                </a:lnTo>
                <a:cubicBezTo>
                  <a:pt x="390761" y="199073"/>
                  <a:pt x="413875" y="189601"/>
                  <a:pt x="438553" y="189601"/>
                </a:cubicBezTo>
                <a:close/>
                <a:moveTo>
                  <a:pt x="438553" y="141636"/>
                </a:moveTo>
                <a:cubicBezTo>
                  <a:pt x="402666" y="141636"/>
                  <a:pt x="366778" y="155278"/>
                  <a:pt x="339581" y="182476"/>
                </a:cubicBezTo>
                <a:lnTo>
                  <a:pt x="198205" y="323852"/>
                </a:lnTo>
                <a:cubicBezTo>
                  <a:pt x="143723" y="378335"/>
                  <a:pt x="141637" y="578364"/>
                  <a:pt x="141637" y="578364"/>
                </a:cubicBezTo>
                <a:cubicBezTo>
                  <a:pt x="141637" y="578364"/>
                  <a:pt x="341753" y="576278"/>
                  <a:pt x="396149" y="521796"/>
                </a:cubicBezTo>
                <a:lnTo>
                  <a:pt x="537524" y="380420"/>
                </a:lnTo>
                <a:cubicBezTo>
                  <a:pt x="592007" y="325938"/>
                  <a:pt x="592007" y="236872"/>
                  <a:pt x="537524" y="182476"/>
                </a:cubicBezTo>
                <a:cubicBezTo>
                  <a:pt x="510327" y="155191"/>
                  <a:pt x="474440" y="141636"/>
                  <a:pt x="438553" y="141636"/>
                </a:cubicBezTo>
                <a:close/>
                <a:moveTo>
                  <a:pt x="120000" y="0"/>
                </a:moveTo>
                <a:lnTo>
                  <a:pt x="600000" y="0"/>
                </a:lnTo>
                <a:cubicBezTo>
                  <a:pt x="666040" y="0"/>
                  <a:pt x="720000" y="54048"/>
                  <a:pt x="720000" y="120000"/>
                </a:cubicBezTo>
                <a:lnTo>
                  <a:pt x="720000" y="600000"/>
                </a:lnTo>
                <a:cubicBezTo>
                  <a:pt x="720000" y="666039"/>
                  <a:pt x="666040" y="720000"/>
                  <a:pt x="600000" y="720000"/>
                </a:cubicBezTo>
                <a:lnTo>
                  <a:pt x="120000" y="720000"/>
                </a:lnTo>
                <a:cubicBezTo>
                  <a:pt x="53961" y="720000"/>
                  <a:pt x="0" y="666039"/>
                  <a:pt x="0" y="600000"/>
                </a:cubicBezTo>
                <a:lnTo>
                  <a:pt x="0" y="120000"/>
                </a:lnTo>
                <a:cubicBezTo>
                  <a:pt x="0" y="53961"/>
                  <a:pt x="53961" y="0"/>
                  <a:pt x="120000" y="0"/>
                </a:cubicBezTo>
                <a:close/>
              </a:path>
            </a:pathLst>
          </a:custGeom>
          <a:solidFill>
            <a:schemeClr val="accent1"/>
          </a:solidFill>
          <a:ln cap="sq">
            <a:noFill/>
            <a:prstDash val="solid"/>
            <a:miter/>
          </a:ln>
        </p:spPr>
        <p:txBody>
          <a:bodyPr vert="horz" wrap="square" lIns="91440" tIns="45720" rIns="91440" bIns="45720" rtlCol="0" anchor="ctr"/>
          <a:lstStyle/>
          <a:p>
            <a:pPr algn="l">
              <a:lnSpc>
                <a:spcPct val="110000"/>
              </a:lnSpc>
            </a:pPr>
            <a:endParaRPr kumimoji="1" lang="zh-CN" altLang="en-US"/>
          </a:p>
        </p:txBody>
      </p:sp>
      <p:sp>
        <p:nvSpPr>
          <p:cNvPr id="10" name="标题 1"/>
          <p:cNvSpPr txBox="1"/>
          <p:nvPr/>
        </p:nvSpPr>
        <p:spPr>
          <a:xfrm>
            <a:off x="1115477" y="3124055"/>
            <a:ext cx="4096443" cy="307777"/>
          </a:xfrm>
          <a:prstGeom prst="rect">
            <a:avLst/>
          </a:prstGeom>
          <a:noFill/>
          <a:ln>
            <a:noFill/>
          </a:ln>
        </p:spPr>
        <p:txBody>
          <a:bodyPr vert="horz" wrap="square" lIns="0" tIns="0" rIns="0" bIns="0" rtlCol="0" anchor="b"/>
          <a:lstStyle/>
          <a:p>
            <a:pPr algn="r">
              <a:lnSpc>
                <a:spcPct val="130000"/>
              </a:lnSpc>
            </a:pPr>
            <a:r>
              <a:rPr kumimoji="1" lang="en-US" altLang="zh-CN" sz="1600">
                <a:ln w="12700">
                  <a:noFill/>
                </a:ln>
                <a:solidFill>
                  <a:srgbClr val="262626">
                    <a:alpha val="100000"/>
                  </a:srgbClr>
                </a:solidFill>
                <a:latin typeface="Source Han Sans CN Bold" panose="020B0800000000000000" charset="-122"/>
                <a:ea typeface="Source Han Sans CN Bold" panose="020B0800000000000000" charset="-122"/>
                <a:cs typeface="Source Han Sans CN Bold" panose="020B0800000000000000" charset="-122"/>
              </a:rPr>
              <a:t>政策衔接</a:t>
            </a:r>
            <a:endParaRPr kumimoji="1" lang="zh-CN" altLang="en-US"/>
          </a:p>
        </p:txBody>
      </p:sp>
      <p:sp>
        <p:nvSpPr>
          <p:cNvPr id="11" name="标题 1"/>
          <p:cNvSpPr txBox="1"/>
          <p:nvPr/>
        </p:nvSpPr>
        <p:spPr>
          <a:xfrm>
            <a:off x="1128449" y="3459700"/>
            <a:ext cx="4096443" cy="1137709"/>
          </a:xfrm>
          <a:prstGeom prst="rect">
            <a:avLst/>
          </a:prstGeom>
          <a:noFill/>
          <a:ln>
            <a:noFill/>
          </a:ln>
        </p:spPr>
        <p:txBody>
          <a:bodyPr vert="horz" wrap="square" lIns="0" tIns="0" rIns="0" bIns="0" rtlCol="0" anchor="t"/>
          <a:lstStyle/>
          <a:p>
            <a:pPr algn="r">
              <a:lnSpc>
                <a:spcPct val="150000"/>
              </a:lnSpc>
            </a:pPr>
            <a:r>
              <a:rPr kumimoji="1" lang="en-US" altLang="zh-CN" sz="1400">
                <a:ln w="12700">
                  <a:noFill/>
                </a:ln>
                <a:solidFill>
                  <a:srgbClr val="262626">
                    <a:alpha val="100000"/>
                  </a:srgbClr>
                </a:solidFill>
                <a:latin typeface="Source Han Sans" panose="020B0500000000000000" charset="-122"/>
                <a:ea typeface="Source Han Sans" panose="020B0500000000000000" charset="-122"/>
                <a:cs typeface="Source Han Sans" panose="020B0500000000000000" charset="-122"/>
              </a:rPr>
              <a:t>特困人员认定过程中，未作出规定或不符合国家、自治区、呼伦贝尔市出台的最新政策规定的事项，按照国家、自治区、呼伦贝尔市有关规定执行。
确保政策衔接顺畅。</a:t>
            </a:r>
            <a:endParaRPr kumimoji="1" lang="zh-CN" altLang="en-US"/>
          </a:p>
        </p:txBody>
      </p:sp>
      <p:cxnSp>
        <p:nvCxnSpPr>
          <p:cNvPr id="12" name="标题 1"/>
          <p:cNvCxnSpPr/>
          <p:nvPr/>
        </p:nvCxnSpPr>
        <p:spPr>
          <a:xfrm flipH="1">
            <a:off x="5459992" y="3486659"/>
            <a:ext cx="820469" cy="0"/>
          </a:xfrm>
          <a:prstGeom prst="line">
            <a:avLst/>
          </a:prstGeom>
          <a:noFill/>
          <a:ln w="28575" cap="sq">
            <a:solidFill>
              <a:schemeClr val="bg1">
                <a:lumMod val="85000"/>
              </a:schemeClr>
            </a:solidFill>
            <a:miter/>
          </a:ln>
        </p:spPr>
      </p:cxnSp>
      <p:sp>
        <p:nvSpPr>
          <p:cNvPr id="13" name="标题 1"/>
          <p:cNvSpPr txBox="1"/>
          <p:nvPr/>
        </p:nvSpPr>
        <p:spPr>
          <a:xfrm flipH="1">
            <a:off x="5719128" y="3057722"/>
            <a:ext cx="302196" cy="273975"/>
          </a:xfrm>
          <a:custGeom>
            <a:avLst/>
            <a:gdLst>
              <a:gd name="connsiteX0" fmla="*/ 31770 w 794163"/>
              <a:gd name="connsiteY0" fmla="*/ 656460 h 720001"/>
              <a:gd name="connsiteX1" fmla="*/ 762297 w 794163"/>
              <a:gd name="connsiteY1" fmla="*/ 656460 h 720001"/>
              <a:gd name="connsiteX2" fmla="*/ 794163 w 794163"/>
              <a:gd name="connsiteY2" fmla="*/ 688230 h 720001"/>
              <a:gd name="connsiteX3" fmla="*/ 762392 w 794163"/>
              <a:gd name="connsiteY3" fmla="*/ 720001 h 720001"/>
              <a:gd name="connsiteX4" fmla="*/ 31770 w 794163"/>
              <a:gd name="connsiteY4" fmla="*/ 720001 h 720001"/>
              <a:gd name="connsiteX5" fmla="*/ 0 w 794163"/>
              <a:gd name="connsiteY5" fmla="*/ 688230 h 720001"/>
              <a:gd name="connsiteX6" fmla="*/ 31770 w 794163"/>
              <a:gd name="connsiteY6" fmla="*/ 656460 h 720001"/>
              <a:gd name="connsiteX7" fmla="*/ 613493 w 794163"/>
              <a:gd name="connsiteY7" fmla="*/ 317608 h 720001"/>
              <a:gd name="connsiteX8" fmla="*/ 710048 w 794163"/>
              <a:gd name="connsiteY8" fmla="*/ 317608 h 720001"/>
              <a:gd name="connsiteX9" fmla="*/ 767655 w 794163"/>
              <a:gd name="connsiteY9" fmla="*/ 375216 h 720001"/>
              <a:gd name="connsiteX10" fmla="*/ 767655 w 794163"/>
              <a:gd name="connsiteY10" fmla="*/ 524689 h 720001"/>
              <a:gd name="connsiteX11" fmla="*/ 710048 w 794163"/>
              <a:gd name="connsiteY11" fmla="*/ 582297 h 720001"/>
              <a:gd name="connsiteX12" fmla="*/ 613493 w 794163"/>
              <a:gd name="connsiteY12" fmla="*/ 582297 h 720001"/>
              <a:gd name="connsiteX13" fmla="*/ 555885 w 794163"/>
              <a:gd name="connsiteY13" fmla="*/ 524689 h 720001"/>
              <a:gd name="connsiteX14" fmla="*/ 555885 w 794163"/>
              <a:gd name="connsiteY14" fmla="*/ 375216 h 720001"/>
              <a:gd name="connsiteX15" fmla="*/ 613493 w 794163"/>
              <a:gd name="connsiteY15" fmla="*/ 317608 h 720001"/>
              <a:gd name="connsiteX16" fmla="*/ 84019 w 794163"/>
              <a:gd name="connsiteY16" fmla="*/ 211770 h 720001"/>
              <a:gd name="connsiteX17" fmla="*/ 180574 w 794163"/>
              <a:gd name="connsiteY17" fmla="*/ 211770 h 720001"/>
              <a:gd name="connsiteX18" fmla="*/ 238182 w 794163"/>
              <a:gd name="connsiteY18" fmla="*/ 269282 h 720001"/>
              <a:gd name="connsiteX19" fmla="*/ 238182 w 794163"/>
              <a:gd name="connsiteY19" fmla="*/ 524785 h 720001"/>
              <a:gd name="connsiteX20" fmla="*/ 180574 w 794163"/>
              <a:gd name="connsiteY20" fmla="*/ 582393 h 720001"/>
              <a:gd name="connsiteX21" fmla="*/ 84019 w 794163"/>
              <a:gd name="connsiteY21" fmla="*/ 582393 h 720001"/>
              <a:gd name="connsiteX22" fmla="*/ 26411 w 794163"/>
              <a:gd name="connsiteY22" fmla="*/ 524785 h 720001"/>
              <a:gd name="connsiteX23" fmla="*/ 26411 w 794163"/>
              <a:gd name="connsiteY23" fmla="*/ 269378 h 720001"/>
              <a:gd name="connsiteX24" fmla="*/ 84019 w 794163"/>
              <a:gd name="connsiteY24" fmla="*/ 211770 h 720001"/>
              <a:gd name="connsiteX25" fmla="*/ 348708 w 794163"/>
              <a:gd name="connsiteY25" fmla="*/ 0 h 720001"/>
              <a:gd name="connsiteX26" fmla="*/ 445359 w 794163"/>
              <a:gd name="connsiteY26" fmla="*/ 0 h 720001"/>
              <a:gd name="connsiteX27" fmla="*/ 502871 w 794163"/>
              <a:gd name="connsiteY27" fmla="*/ 57607 h 720001"/>
              <a:gd name="connsiteX28" fmla="*/ 502871 w 794163"/>
              <a:gd name="connsiteY28" fmla="*/ 524785 h 720001"/>
              <a:gd name="connsiteX29" fmla="*/ 445263 w 794163"/>
              <a:gd name="connsiteY29" fmla="*/ 582393 h 720001"/>
              <a:gd name="connsiteX30" fmla="*/ 348708 w 794163"/>
              <a:gd name="connsiteY30" fmla="*/ 582393 h 720001"/>
              <a:gd name="connsiteX31" fmla="*/ 291100 w 794163"/>
              <a:gd name="connsiteY31" fmla="*/ 524785 h 720001"/>
              <a:gd name="connsiteX32" fmla="*/ 291100 w 794163"/>
              <a:gd name="connsiteY32" fmla="*/ 57607 h 720001"/>
              <a:gd name="connsiteX33" fmla="*/ 348708 w 794163"/>
              <a:gd name="connsiteY33" fmla="*/ 0 h 720001"/>
            </a:gdLst>
            <a:ahLst/>
            <a:cxnLst/>
            <a:rect l="l" t="t" r="r" b="b"/>
            <a:pathLst>
              <a:path w="794163" h="720001">
                <a:moveTo>
                  <a:pt x="31770" y="656460"/>
                </a:moveTo>
                <a:lnTo>
                  <a:pt x="762297" y="656460"/>
                </a:lnTo>
                <a:cubicBezTo>
                  <a:pt x="779904" y="656460"/>
                  <a:pt x="794067" y="670622"/>
                  <a:pt x="794163" y="688230"/>
                </a:cubicBezTo>
                <a:cubicBezTo>
                  <a:pt x="794163" y="705742"/>
                  <a:pt x="779904" y="720001"/>
                  <a:pt x="762392" y="720001"/>
                </a:cubicBezTo>
                <a:lnTo>
                  <a:pt x="31770" y="720001"/>
                </a:lnTo>
                <a:cubicBezTo>
                  <a:pt x="14258" y="720001"/>
                  <a:pt x="0" y="705742"/>
                  <a:pt x="0" y="688230"/>
                </a:cubicBezTo>
                <a:cubicBezTo>
                  <a:pt x="0" y="670718"/>
                  <a:pt x="14258" y="656460"/>
                  <a:pt x="31770" y="656460"/>
                </a:cubicBezTo>
                <a:close/>
                <a:moveTo>
                  <a:pt x="613493" y="317608"/>
                </a:moveTo>
                <a:lnTo>
                  <a:pt x="710048" y="317608"/>
                </a:lnTo>
                <a:cubicBezTo>
                  <a:pt x="741818" y="317608"/>
                  <a:pt x="767655" y="343445"/>
                  <a:pt x="767655" y="375216"/>
                </a:cubicBezTo>
                <a:lnTo>
                  <a:pt x="767655" y="524689"/>
                </a:lnTo>
                <a:cubicBezTo>
                  <a:pt x="767655" y="556364"/>
                  <a:pt x="741723" y="582297"/>
                  <a:pt x="710048" y="582297"/>
                </a:cubicBezTo>
                <a:lnTo>
                  <a:pt x="613493" y="582297"/>
                </a:lnTo>
                <a:cubicBezTo>
                  <a:pt x="581818" y="582297"/>
                  <a:pt x="555885" y="556364"/>
                  <a:pt x="555885" y="524689"/>
                </a:cubicBezTo>
                <a:lnTo>
                  <a:pt x="555885" y="375216"/>
                </a:lnTo>
                <a:cubicBezTo>
                  <a:pt x="555885" y="343349"/>
                  <a:pt x="581722" y="317608"/>
                  <a:pt x="613493" y="317608"/>
                </a:cubicBezTo>
                <a:close/>
                <a:moveTo>
                  <a:pt x="84019" y="211770"/>
                </a:moveTo>
                <a:lnTo>
                  <a:pt x="180574" y="211770"/>
                </a:lnTo>
                <a:cubicBezTo>
                  <a:pt x="212440" y="211770"/>
                  <a:pt x="238182" y="237512"/>
                  <a:pt x="238182" y="269282"/>
                </a:cubicBezTo>
                <a:lnTo>
                  <a:pt x="238182" y="524785"/>
                </a:lnTo>
                <a:cubicBezTo>
                  <a:pt x="238182" y="556460"/>
                  <a:pt x="212248" y="582393"/>
                  <a:pt x="180574" y="582393"/>
                </a:cubicBezTo>
                <a:lnTo>
                  <a:pt x="84019" y="582393"/>
                </a:lnTo>
                <a:cubicBezTo>
                  <a:pt x="52344" y="582393"/>
                  <a:pt x="26411" y="556460"/>
                  <a:pt x="26411" y="524785"/>
                </a:cubicBezTo>
                <a:lnTo>
                  <a:pt x="26411" y="269378"/>
                </a:lnTo>
                <a:cubicBezTo>
                  <a:pt x="26411" y="237512"/>
                  <a:pt x="52248" y="211770"/>
                  <a:pt x="84019" y="211770"/>
                </a:cubicBezTo>
                <a:close/>
                <a:moveTo>
                  <a:pt x="348708" y="0"/>
                </a:moveTo>
                <a:lnTo>
                  <a:pt x="445359" y="0"/>
                </a:lnTo>
                <a:cubicBezTo>
                  <a:pt x="477129" y="0"/>
                  <a:pt x="502871" y="25741"/>
                  <a:pt x="502871" y="57607"/>
                </a:cubicBezTo>
                <a:lnTo>
                  <a:pt x="502871" y="524785"/>
                </a:lnTo>
                <a:cubicBezTo>
                  <a:pt x="502871" y="556460"/>
                  <a:pt x="476937" y="582393"/>
                  <a:pt x="445263" y="582393"/>
                </a:cubicBezTo>
                <a:lnTo>
                  <a:pt x="348708" y="582393"/>
                </a:lnTo>
                <a:cubicBezTo>
                  <a:pt x="317033" y="582393"/>
                  <a:pt x="291100" y="556460"/>
                  <a:pt x="291100" y="524785"/>
                </a:cubicBezTo>
                <a:lnTo>
                  <a:pt x="291100" y="57607"/>
                </a:lnTo>
                <a:cubicBezTo>
                  <a:pt x="291100" y="25741"/>
                  <a:pt x="316937" y="0"/>
                  <a:pt x="348708" y="0"/>
                </a:cubicBezTo>
                <a:close/>
              </a:path>
            </a:pathLst>
          </a:custGeom>
          <a:solidFill>
            <a:schemeClr val="accent1"/>
          </a:solidFill>
          <a:ln cap="sq">
            <a:noFill/>
            <a:prstDash val="solid"/>
            <a:miter/>
          </a:ln>
        </p:spPr>
        <p:txBody>
          <a:bodyPr vert="horz" wrap="square" lIns="91440" tIns="45720" rIns="91440" bIns="45720" rtlCol="0" anchor="ctr"/>
          <a:lstStyle/>
          <a:p>
            <a:pPr algn="ctr">
              <a:lnSpc>
                <a:spcPct val="110000"/>
              </a:lnSpc>
            </a:pPr>
            <a:endParaRPr kumimoji="1" lang="zh-CN" altLang="en-US"/>
          </a:p>
        </p:txBody>
      </p:sp>
      <p:cxnSp>
        <p:nvCxnSpPr>
          <p:cNvPr id="14" name="标题 1"/>
          <p:cNvCxnSpPr/>
          <p:nvPr/>
        </p:nvCxnSpPr>
        <p:spPr>
          <a:xfrm flipH="1">
            <a:off x="4970816" y="5163356"/>
            <a:ext cx="820469" cy="0"/>
          </a:xfrm>
          <a:prstGeom prst="line">
            <a:avLst/>
          </a:prstGeom>
          <a:noFill/>
          <a:ln w="28575" cap="sq">
            <a:solidFill>
              <a:schemeClr val="bg1">
                <a:lumMod val="85000"/>
              </a:schemeClr>
            </a:solidFill>
            <a:miter/>
          </a:ln>
        </p:spPr>
      </p:cxnSp>
      <p:sp>
        <p:nvSpPr>
          <p:cNvPr id="15" name="标题 1"/>
          <p:cNvSpPr txBox="1"/>
          <p:nvPr/>
        </p:nvSpPr>
        <p:spPr>
          <a:xfrm>
            <a:off x="688649" y="4761902"/>
            <a:ext cx="4096443" cy="307777"/>
          </a:xfrm>
          <a:prstGeom prst="rect">
            <a:avLst/>
          </a:prstGeom>
          <a:noFill/>
          <a:ln>
            <a:noFill/>
          </a:ln>
        </p:spPr>
        <p:txBody>
          <a:bodyPr vert="horz" wrap="square" lIns="0" tIns="0" rIns="0" bIns="0" rtlCol="0" anchor="b"/>
          <a:lstStyle/>
          <a:p>
            <a:pPr algn="r">
              <a:lnSpc>
                <a:spcPct val="130000"/>
              </a:lnSpc>
            </a:pPr>
            <a:r>
              <a:rPr kumimoji="1" lang="en-US" altLang="zh-CN" sz="1600">
                <a:ln w="12700">
                  <a:noFill/>
                </a:ln>
                <a:solidFill>
                  <a:srgbClr val="262626">
                    <a:alpha val="100000"/>
                  </a:srgbClr>
                </a:solidFill>
                <a:latin typeface="Source Han Sans CN Bold" panose="020B0800000000000000" charset="-122"/>
                <a:ea typeface="Source Han Sans CN Bold" panose="020B0800000000000000" charset="-122"/>
                <a:cs typeface="Source Han Sans CN Bold" panose="020B0800000000000000" charset="-122"/>
              </a:rPr>
              <a:t>动态管理</a:t>
            </a:r>
            <a:endParaRPr kumimoji="1" lang="zh-CN" altLang="en-US"/>
          </a:p>
        </p:txBody>
      </p:sp>
      <p:sp>
        <p:nvSpPr>
          <p:cNvPr id="16" name="标题 1"/>
          <p:cNvSpPr txBox="1"/>
          <p:nvPr/>
        </p:nvSpPr>
        <p:spPr>
          <a:xfrm>
            <a:off x="688650" y="5097991"/>
            <a:ext cx="4096443" cy="1137709"/>
          </a:xfrm>
          <a:prstGeom prst="rect">
            <a:avLst/>
          </a:prstGeom>
          <a:noFill/>
          <a:ln>
            <a:noFill/>
          </a:ln>
        </p:spPr>
        <p:txBody>
          <a:bodyPr vert="horz" wrap="square" lIns="0" tIns="0" rIns="0" bIns="0" rtlCol="0" anchor="t"/>
          <a:lstStyle/>
          <a:p>
            <a:pPr algn="r">
              <a:lnSpc>
                <a:spcPct val="150000"/>
              </a:lnSpc>
            </a:pPr>
            <a:r>
              <a:rPr kumimoji="1" lang="en-US" altLang="zh-CN" sz="1400">
                <a:ln w="12700">
                  <a:noFill/>
                </a:ln>
                <a:solidFill>
                  <a:srgbClr val="262626">
                    <a:alpha val="100000"/>
                  </a:srgbClr>
                </a:solidFill>
                <a:latin typeface="Source Han Sans" panose="020B0500000000000000" charset="-122"/>
                <a:ea typeface="Source Han Sans" panose="020B0500000000000000" charset="-122"/>
                <a:cs typeface="Source Han Sans" panose="020B0500000000000000" charset="-122"/>
              </a:rPr>
              <a:t>苏木镇人民政府、国营牧场每年开展一次入户核查，确保特困人员信息准确。
确保特困人员信息及时更新。</a:t>
            </a:r>
            <a:endParaRPr kumimoji="1" lang="zh-CN" altLang="en-US"/>
          </a:p>
        </p:txBody>
      </p:sp>
      <p:sp>
        <p:nvSpPr>
          <p:cNvPr id="17" name="标题 1"/>
          <p:cNvSpPr txBox="1"/>
          <p:nvPr/>
        </p:nvSpPr>
        <p:spPr>
          <a:xfrm flipH="1">
            <a:off x="5229952" y="4724028"/>
            <a:ext cx="302196" cy="279552"/>
          </a:xfrm>
          <a:custGeom>
            <a:avLst/>
            <a:gdLst>
              <a:gd name="connsiteX0" fmla="*/ 2136435 w 5834559"/>
              <a:gd name="connsiteY0" fmla="*/ 643126 h 5397372"/>
              <a:gd name="connsiteX1" fmla="*/ 3716657 w 5834559"/>
              <a:gd name="connsiteY1" fmla="*/ 643126 h 5397372"/>
              <a:gd name="connsiteX2" fmla="*/ 3716657 w 5834559"/>
              <a:gd name="connsiteY2" fmla="*/ 1064855 h 5397372"/>
              <a:gd name="connsiteX3" fmla="*/ 2136435 w 5834559"/>
              <a:gd name="connsiteY3" fmla="*/ 1064855 h 5397372"/>
              <a:gd name="connsiteX4" fmla="*/ 693741 w 5834559"/>
              <a:gd name="connsiteY4" fmla="*/ 643126 h 5397372"/>
              <a:gd name="connsiteX5" fmla="*/ 1550121 w 5834559"/>
              <a:gd name="connsiteY5" fmla="*/ 643126 h 5397372"/>
              <a:gd name="connsiteX6" fmla="*/ 1550121 w 5834559"/>
              <a:gd name="connsiteY6" fmla="*/ 1064855 h 5397372"/>
              <a:gd name="connsiteX7" fmla="*/ 693741 w 5834559"/>
              <a:gd name="connsiteY7" fmla="*/ 1064855 h 5397372"/>
              <a:gd name="connsiteX8" fmla="*/ 421729 w 5834559"/>
              <a:gd name="connsiteY8" fmla="*/ 1336867 h 5397372"/>
              <a:gd name="connsiteX9" fmla="*/ 421729 w 5834559"/>
              <a:gd name="connsiteY9" fmla="*/ 2079805 h 5397372"/>
              <a:gd name="connsiteX10" fmla="*/ 5412133 w 5834559"/>
              <a:gd name="connsiteY10" fmla="*/ 2079805 h 5397372"/>
              <a:gd name="connsiteX11" fmla="*/ 5412133 w 5834559"/>
              <a:gd name="connsiteY11" fmla="*/ 1336867 h 5397372"/>
              <a:gd name="connsiteX12" fmla="*/ 5140113 w 5834559"/>
              <a:gd name="connsiteY12" fmla="*/ 1064855 h 5397372"/>
              <a:gd name="connsiteX13" fmla="*/ 4302971 w 5834559"/>
              <a:gd name="connsiteY13" fmla="*/ 1064855 h 5397372"/>
              <a:gd name="connsiteX14" fmla="*/ 4302971 w 5834559"/>
              <a:gd name="connsiteY14" fmla="*/ 643126 h 5397372"/>
              <a:gd name="connsiteX15" fmla="*/ 5140113 w 5834559"/>
              <a:gd name="connsiteY15" fmla="*/ 643126 h 5397372"/>
              <a:gd name="connsiteX16" fmla="*/ 5834559 w 5834559"/>
              <a:gd name="connsiteY16" fmla="*/ 1336867 h 5397372"/>
              <a:gd name="connsiteX17" fmla="*/ 5834559 w 5834559"/>
              <a:gd name="connsiteY17" fmla="*/ 4703631 h 5397372"/>
              <a:gd name="connsiteX18" fmla="*/ 5140818 w 5834559"/>
              <a:gd name="connsiteY18" fmla="*/ 5397372 h 5397372"/>
              <a:gd name="connsiteX19" fmla="*/ 693741 w 5834559"/>
              <a:gd name="connsiteY19" fmla="*/ 5397372 h 5397372"/>
              <a:gd name="connsiteX20" fmla="*/ 0 w 5834559"/>
              <a:gd name="connsiteY20" fmla="*/ 4703631 h 5397372"/>
              <a:gd name="connsiteX21" fmla="*/ 0 w 5834559"/>
              <a:gd name="connsiteY21" fmla="*/ 2501529 h 5397372"/>
              <a:gd name="connsiteX22" fmla="*/ 0 w 5834559"/>
              <a:gd name="connsiteY22" fmla="*/ 2079805 h 5397372"/>
              <a:gd name="connsiteX23" fmla="*/ 0 w 5834559"/>
              <a:gd name="connsiteY23" fmla="*/ 1336867 h 5397372"/>
              <a:gd name="connsiteX24" fmla="*/ 693741 w 5834559"/>
              <a:gd name="connsiteY24" fmla="*/ 643126 h 5397372"/>
              <a:gd name="connsiteX25" fmla="*/ 3997242 w 5834559"/>
              <a:gd name="connsiteY25" fmla="*/ 0 h 5397372"/>
              <a:gd name="connsiteX26" fmla="*/ 4208106 w 5834559"/>
              <a:gd name="connsiteY26" fmla="*/ 210864 h 5397372"/>
              <a:gd name="connsiteX27" fmla="*/ 4208106 w 5834559"/>
              <a:gd name="connsiteY27" fmla="*/ 1506961 h 5397372"/>
              <a:gd name="connsiteX28" fmla="*/ 3997242 w 5834559"/>
              <a:gd name="connsiteY28" fmla="*/ 1718528 h 5397372"/>
              <a:gd name="connsiteX29" fmla="*/ 3786378 w 5834559"/>
              <a:gd name="connsiteY29" fmla="*/ 1507664 h 5397372"/>
              <a:gd name="connsiteX30" fmla="*/ 3786378 w 5834559"/>
              <a:gd name="connsiteY30" fmla="*/ 210864 h 5397372"/>
              <a:gd name="connsiteX31" fmla="*/ 3997242 w 5834559"/>
              <a:gd name="connsiteY31" fmla="*/ 0 h 5397372"/>
              <a:gd name="connsiteX32" fmla="*/ 1836609 w 5834559"/>
              <a:gd name="connsiteY32" fmla="*/ 0 h 5397372"/>
              <a:gd name="connsiteX33" fmla="*/ 2047469 w 5834559"/>
              <a:gd name="connsiteY33" fmla="*/ 210864 h 5397372"/>
              <a:gd name="connsiteX34" fmla="*/ 2047469 w 5834559"/>
              <a:gd name="connsiteY34" fmla="*/ 1506961 h 5397372"/>
              <a:gd name="connsiteX35" fmla="*/ 1836609 w 5834559"/>
              <a:gd name="connsiteY35" fmla="*/ 1718528 h 5397372"/>
              <a:gd name="connsiteX36" fmla="*/ 1625745 w 5834559"/>
              <a:gd name="connsiteY36" fmla="*/ 1507664 h 5397372"/>
              <a:gd name="connsiteX37" fmla="*/ 1625745 w 5834559"/>
              <a:gd name="connsiteY37" fmla="*/ 210864 h 5397372"/>
              <a:gd name="connsiteX38" fmla="*/ 1836609 w 5834559"/>
              <a:gd name="connsiteY38" fmla="*/ 0 h 5397372"/>
            </a:gdLst>
            <a:ahLst/>
            <a:cxnLst/>
            <a:rect l="l" t="t" r="r" b="b"/>
            <a:pathLst>
              <a:path w="5834559" h="5397372">
                <a:moveTo>
                  <a:pt x="2136435" y="643126"/>
                </a:moveTo>
                <a:lnTo>
                  <a:pt x="3716657" y="643126"/>
                </a:lnTo>
                <a:lnTo>
                  <a:pt x="3716657" y="1064855"/>
                </a:lnTo>
                <a:lnTo>
                  <a:pt x="2136435" y="1064855"/>
                </a:lnTo>
                <a:close/>
                <a:moveTo>
                  <a:pt x="693741" y="643126"/>
                </a:moveTo>
                <a:lnTo>
                  <a:pt x="1550121" y="643126"/>
                </a:lnTo>
                <a:lnTo>
                  <a:pt x="1550121" y="1064855"/>
                </a:lnTo>
                <a:lnTo>
                  <a:pt x="693741" y="1064855"/>
                </a:lnTo>
                <a:cubicBezTo>
                  <a:pt x="543320" y="1064855"/>
                  <a:pt x="421729" y="1187151"/>
                  <a:pt x="421729" y="1336867"/>
                </a:cubicBezTo>
                <a:lnTo>
                  <a:pt x="421729" y="2079805"/>
                </a:lnTo>
                <a:lnTo>
                  <a:pt x="5412133" y="2079805"/>
                </a:lnTo>
                <a:lnTo>
                  <a:pt x="5412133" y="1336867"/>
                </a:lnTo>
                <a:cubicBezTo>
                  <a:pt x="5412133" y="1186446"/>
                  <a:pt x="5289830" y="1064855"/>
                  <a:pt x="5140113" y="1064855"/>
                </a:cubicBezTo>
                <a:lnTo>
                  <a:pt x="4302971" y="1064855"/>
                </a:lnTo>
                <a:lnTo>
                  <a:pt x="4302971" y="643126"/>
                </a:lnTo>
                <a:lnTo>
                  <a:pt x="5140113" y="643126"/>
                </a:lnTo>
                <a:cubicBezTo>
                  <a:pt x="5523184" y="643126"/>
                  <a:pt x="5833854" y="953797"/>
                  <a:pt x="5834559" y="1336867"/>
                </a:cubicBezTo>
                <a:lnTo>
                  <a:pt x="5834559" y="4703631"/>
                </a:lnTo>
                <a:cubicBezTo>
                  <a:pt x="5834559" y="5085292"/>
                  <a:pt x="5522479" y="5397372"/>
                  <a:pt x="5140818" y="5397372"/>
                </a:cubicBezTo>
                <a:lnTo>
                  <a:pt x="693741" y="5397372"/>
                </a:lnTo>
                <a:cubicBezTo>
                  <a:pt x="312080" y="5397372"/>
                  <a:pt x="0" y="5085292"/>
                  <a:pt x="0" y="4703631"/>
                </a:cubicBezTo>
                <a:lnTo>
                  <a:pt x="0" y="2501529"/>
                </a:lnTo>
                <a:lnTo>
                  <a:pt x="0" y="2079805"/>
                </a:lnTo>
                <a:lnTo>
                  <a:pt x="0" y="1336867"/>
                </a:lnTo>
                <a:cubicBezTo>
                  <a:pt x="0" y="953797"/>
                  <a:pt x="310671" y="643126"/>
                  <a:pt x="693741" y="643126"/>
                </a:cubicBezTo>
                <a:close/>
                <a:moveTo>
                  <a:pt x="3997242" y="0"/>
                </a:moveTo>
                <a:cubicBezTo>
                  <a:pt x="4113920" y="0"/>
                  <a:pt x="4208106" y="94186"/>
                  <a:pt x="4208106" y="210864"/>
                </a:cubicBezTo>
                <a:lnTo>
                  <a:pt x="4208106" y="1506961"/>
                </a:lnTo>
                <a:cubicBezTo>
                  <a:pt x="4208106" y="1623639"/>
                  <a:pt x="4113920" y="1718528"/>
                  <a:pt x="3997242" y="1718528"/>
                </a:cubicBezTo>
                <a:cubicBezTo>
                  <a:pt x="3880564" y="1718528"/>
                  <a:pt x="3786378" y="1624342"/>
                  <a:pt x="3786378" y="1507664"/>
                </a:cubicBezTo>
                <a:lnTo>
                  <a:pt x="3786378" y="210864"/>
                </a:lnTo>
                <a:cubicBezTo>
                  <a:pt x="3786378" y="94186"/>
                  <a:pt x="3880564" y="0"/>
                  <a:pt x="3997242" y="0"/>
                </a:cubicBezTo>
                <a:close/>
                <a:moveTo>
                  <a:pt x="1836609" y="0"/>
                </a:moveTo>
                <a:cubicBezTo>
                  <a:pt x="1953287" y="0"/>
                  <a:pt x="2047469" y="94186"/>
                  <a:pt x="2047469" y="210864"/>
                </a:cubicBezTo>
                <a:lnTo>
                  <a:pt x="2047469" y="1506961"/>
                </a:lnTo>
                <a:cubicBezTo>
                  <a:pt x="2047469" y="1623639"/>
                  <a:pt x="1953287" y="1718528"/>
                  <a:pt x="1836609" y="1718528"/>
                </a:cubicBezTo>
                <a:cubicBezTo>
                  <a:pt x="1719932" y="1718528"/>
                  <a:pt x="1625745" y="1624342"/>
                  <a:pt x="1625745" y="1507664"/>
                </a:cubicBezTo>
                <a:lnTo>
                  <a:pt x="1625745" y="210864"/>
                </a:lnTo>
                <a:cubicBezTo>
                  <a:pt x="1625745" y="94186"/>
                  <a:pt x="1719932" y="0"/>
                  <a:pt x="1836609" y="0"/>
                </a:cubicBezTo>
                <a:close/>
              </a:path>
            </a:pathLst>
          </a:custGeom>
          <a:solidFill>
            <a:schemeClr val="accent1"/>
          </a:solidFill>
          <a:ln cap="sq">
            <a:noFill/>
            <a:prstDash val="solid"/>
            <a:miter/>
          </a:ln>
        </p:spPr>
        <p:txBody>
          <a:bodyPr vert="horz" wrap="square" lIns="91440" tIns="45720" rIns="91440" bIns="45720" rtlCol="0" anchor="ctr"/>
          <a:lstStyle/>
          <a:p>
            <a:pPr algn="ctr">
              <a:lnSpc>
                <a:spcPct val="110000"/>
              </a:lnSpc>
            </a:pPr>
            <a:endParaRPr kumimoji="1" lang="zh-CN" altLang="en-US"/>
          </a:p>
        </p:txBody>
      </p:sp>
      <p:sp>
        <p:nvSpPr>
          <p:cNvPr id="18" name="标题 1"/>
          <p:cNvSpPr txBox="1"/>
          <p:nvPr/>
        </p:nvSpPr>
        <p:spPr>
          <a:xfrm>
            <a:off x="-324000" y="319667"/>
            <a:ext cx="648000" cy="648000"/>
          </a:xfrm>
          <a:prstGeom prst="ellipse">
            <a:avLst/>
          </a:prstGeom>
          <a:noFill/>
          <a:ln w="114300" cap="sq">
            <a:solidFill>
              <a:schemeClr val="accent1"/>
            </a:solidFill>
            <a:miter/>
          </a:ln>
        </p:spPr>
        <p:txBody>
          <a:bodyPr vert="horz" wrap="square" lIns="91440" tIns="45720" rIns="91440" bIns="45720" rtlCol="0" anchor="ctr"/>
          <a:lstStyle/>
          <a:p>
            <a:pPr algn="ctr">
              <a:lnSpc>
                <a:spcPct val="110000"/>
              </a:lnSpc>
            </a:pPr>
            <a:endParaRPr kumimoji="1" lang="zh-CN" altLang="en-US"/>
          </a:p>
        </p:txBody>
      </p:sp>
      <p:sp>
        <p:nvSpPr>
          <p:cNvPr id="19" name="标题 1"/>
          <p:cNvSpPr txBox="1"/>
          <p:nvPr/>
        </p:nvSpPr>
        <p:spPr>
          <a:xfrm>
            <a:off x="660400" y="427667"/>
            <a:ext cx="10858500" cy="432000"/>
          </a:xfrm>
          <a:prstGeom prst="rect">
            <a:avLst/>
          </a:prstGeom>
          <a:noFill/>
          <a:ln>
            <a:noFill/>
          </a:ln>
        </p:spPr>
        <p:txBody>
          <a:bodyPr vert="horz" wrap="square" lIns="0" tIns="0" rIns="0" bIns="0" rtlCol="0" anchor="ctr"/>
          <a:lstStyle/>
          <a:p>
            <a:pPr algn="l">
              <a:lnSpc>
                <a:spcPct val="110000"/>
              </a:lnSpc>
            </a:pPr>
            <a:r>
              <a:rPr kumimoji="1" lang="en-US" altLang="zh-CN" sz="3200">
                <a:ln w="12700">
                  <a:noFill/>
                </a:ln>
                <a:solidFill>
                  <a:srgbClr val="262626">
                    <a:alpha val="100000"/>
                  </a:srgbClr>
                </a:solidFill>
                <a:latin typeface="Source Han Sans CN Bold" panose="020B0800000000000000" charset="-122"/>
                <a:ea typeface="Source Han Sans CN Bold" panose="020B0800000000000000" charset="-122"/>
                <a:cs typeface="Source Han Sans CN Bold" panose="020B0800000000000000" charset="-122"/>
              </a:rPr>
              <a:t>其他事项</a:t>
            </a:r>
            <a:endParaRPr kumimoji="1" lang="zh-CN" altLang="en-US"/>
          </a:p>
        </p:txBody>
      </p:sp>
    </p:spTree>
  </p:cSld>
  <p:clrMapOvr>
    <a:masterClrMapping/>
  </p:clrMapOvr>
</p:sld>
</file>

<file path=ppt/tags/tag1.xml><?xml version="1.0" encoding="utf-8"?>
<p:tagLst xmlns:p="http://schemas.openxmlformats.org/presentationml/2006/main">
  <p:tag name="KSO_WM_DIAGRAM_VIRTUALLY_FRAME" val="{&quot;height&quot;:316.99388874053585,&quot;left&quot;:51.919722565934066,&quot;top&quot;:121.99422149568463,&quot;width&quot;:855.080277434066}"/>
</p:tagLst>
</file>

<file path=ppt/tags/tag2.xml><?xml version="1.0" encoding="utf-8"?>
<p:tagLst xmlns:p="http://schemas.openxmlformats.org/presentationml/2006/main">
  <p:tag name="KSO_WM_DIAGRAM_VIRTUALLY_FRAME" val="{&quot;height&quot;:316.99388874053585,&quot;left&quot;:51.919722565934066,&quot;top&quot;:121.99422149568463,&quot;width&quot;:855.080277434066}"/>
</p:tagLst>
</file>

<file path=ppt/tags/tag3.xml><?xml version="1.0" encoding="utf-8"?>
<p:tagLst xmlns:p="http://schemas.openxmlformats.org/presentationml/2006/main">
  <p:tag name="KSO_WM_DIAGRAM_VIRTUALLY_FRAME" val="{&quot;height&quot;:316.99388874053585,&quot;left&quot;:51.919722565934066,&quot;top&quot;:121.99422149568463,&quot;width&quot;:855.080277434066}"/>
</p:tagLst>
</file>

<file path=ppt/tags/tag4.xml><?xml version="1.0" encoding="utf-8"?>
<p:tagLst xmlns:p="http://schemas.openxmlformats.org/presentationml/2006/main">
  <p:tag name="KSO_WM_DIAGRAM_VIRTUALLY_FRAME" val="{&quot;height&quot;:316.99388874053585,&quot;left&quot;:51.919722565934066,&quot;top&quot;:121.99422149568463,&quot;width&quot;:855.080277434066}"/>
</p:tagLst>
</file>

<file path=ppt/tags/tag5.xml><?xml version="1.0" encoding="utf-8"?>
<p:tagLst xmlns:p="http://schemas.openxmlformats.org/presentationml/2006/main">
  <p:tag name="KSO_WM_DIAGRAM_VIRTUALLY_FRAME" val="{&quot;height&quot;:316.99388874053585,&quot;left&quot;:51.919722565934066,&quot;top&quot;:121.99422149568463,&quot;width&quot;:855.080277434066}"/>
</p:tagLst>
</file>

<file path=ppt/tags/tag6.xml><?xml version="1.0" encoding="utf-8"?>
<p:tagLst xmlns:p="http://schemas.openxmlformats.org/presentationml/2006/main">
  <p:tag name="KSO_WM_DIAGRAM_VIRTUALLY_FRAME" val="{&quot;height&quot;:316.99388874053585,&quot;left&quot;:51.919722565934066,&quot;top&quot;:121.99422149568463,&quot;width&quot;:855.080277434066}"/>
</p:tagLst>
</file>

<file path=ppt/tags/tag7.xml><?xml version="1.0" encoding="utf-8"?>
<p:tagLst xmlns:p="http://schemas.openxmlformats.org/presentationml/2006/main">
  <p:tag name="KSO_WM_DIAGRAM_VIRTUALLY_FRAME" val="{&quot;height&quot;:316.99388874053585,&quot;left&quot;:51.919722565934066,&quot;top&quot;:121.99422149568463,&quot;width&quot;:855.080277434066}"/>
</p:tagLst>
</file>

<file path=ppt/tags/tag8.xml><?xml version="1.0" encoding="utf-8"?>
<p:tagLst xmlns:p="http://schemas.openxmlformats.org/presentationml/2006/main">
  <p:tag name="KSO_WM_DIAGRAM_VIRTUALLY_FRAME" val="{&quot;height&quot;:316.99388874053585,&quot;left&quot;:51.919722565934066,&quot;top&quot;:121.99422149568463,&quot;width&quot;:855.080277434066}"/>
</p:tagLst>
</file>

<file path=ppt/tags/tag9.xml><?xml version="1.0" encoding="utf-8"?>
<p:tagLst xmlns:p="http://schemas.openxmlformats.org/presentationml/2006/main">
  <p:tag name="KSO_WM_DIAGRAM_VIRTUALLY_FRAME" val="{&quot;height&quot;:316.99388874053585,&quot;left&quot;:51.919722565934066,&quot;top&quot;:121.99422149568463,&quot;width&quot;:855.080277434066}"/>
</p:tagLst>
</file>

<file path=ppt/tags/tag10.xml><?xml version="1.0" encoding="utf-8"?>
<p:tagLst xmlns:p="http://schemas.openxmlformats.org/presentationml/2006/main">
  <p:tag name="KSO_WM_DIAGRAM_VIRTUALLY_FRAME" val="{&quot;height&quot;:316.99388874053585,&quot;left&quot;:51.919722565934066,&quot;top&quot;:121.99422149568463,&quot;width&quot;:855.080277434066}"/>
</p:tagLst>
</file>

<file path=ppt/tags/tag11.xml><?xml version="1.0" encoding="utf-8"?>
<p:tagLst xmlns:p="http://schemas.openxmlformats.org/presentationml/2006/main">
  <p:tag name="KSO_WM_DIAGRAM_VIRTUALLY_FRAME" val="{&quot;height&quot;:316.99388874053585,&quot;left&quot;:51.919722565934066,&quot;top&quot;:121.99422149568463,&quot;width&quot;:855.080277434066}"/>
</p:tagLst>
</file>

<file path=ppt/tags/tag12.xml><?xml version="1.0" encoding="utf-8"?>
<p:tagLst xmlns:p="http://schemas.openxmlformats.org/presentationml/2006/main">
  <p:tag name="KSO_WM_DIAGRAM_VIRTUALLY_FRAME" val="{&quot;height&quot;:316.99388874053585,&quot;left&quot;:51.919722565934066,&quot;top&quot;:121.99422149568463,&quot;width&quot;:855.080277434066}"/>
</p:tagLst>
</file>

<file path=ppt/tags/tag13.xml><?xml version="1.0" encoding="utf-8"?>
<p:tagLst xmlns:p="http://schemas.openxmlformats.org/presentationml/2006/main">
  <p:tag name="KSO_WM_DIAGRAM_VIRTUALLY_FRAME" val="{&quot;height&quot;:316.99388874053585,&quot;left&quot;:51.919722565934066,&quot;top&quot;:121.99422149568463,&quot;width&quot;:855.080277434066}"/>
</p:tagLst>
</file>

<file path=ppt/tags/tag14.xml><?xml version="1.0" encoding="utf-8"?>
<p:tagLst xmlns:p="http://schemas.openxmlformats.org/presentationml/2006/main">
  <p:tag name="KSO_WM_DIAGRAM_VIRTUALLY_FRAME" val="{&quot;height&quot;:316.99388874053585,&quot;left&quot;:51.919722565934066,&quot;top&quot;:121.99422149568463,&quot;width&quot;:855.080277434066}"/>
</p:tagLst>
</file>

<file path=ppt/tags/tag15.xml><?xml version="1.0" encoding="utf-8"?>
<p:tagLst xmlns:p="http://schemas.openxmlformats.org/presentationml/2006/main">
  <p:tag name="KSO_WM_DIAGRAM_VIRTUALLY_FRAME" val="{&quot;height&quot;:316.99388874053585,&quot;left&quot;:51.919722565934066,&quot;top&quot;:121.99422149568463,&quot;width&quot;:855.080277434066}"/>
</p:tagLst>
</file>

<file path=ppt/tags/tag16.xml><?xml version="1.0" encoding="utf-8"?>
<p:tagLst xmlns:p="http://schemas.openxmlformats.org/presentationml/2006/main">
  <p:tag name="KSO_WM_DIAGRAM_VIRTUALLY_FRAME" val="{&quot;height&quot;:316.99388874053585,&quot;left&quot;:51.919722565934066,&quot;top&quot;:121.99422149568463,&quot;width&quot;:855.080277434066}"/>
</p:tagLst>
</file>

<file path=ppt/tags/tag17.xml><?xml version="1.0" encoding="utf-8"?>
<p:tagLst xmlns:p="http://schemas.openxmlformats.org/presentationml/2006/main">
  <p:tag name="KSO_WM_DIAGRAM_VIRTUALLY_FRAME" val="{&quot;height&quot;:316.99388874053585,&quot;left&quot;:51.919722565934066,&quot;top&quot;:121.99422149568463,&quot;width&quot;:855.080277434066}"/>
</p:tagLst>
</file>

<file path=ppt/tags/tag18.xml><?xml version="1.0" encoding="utf-8"?>
<p:tagLst xmlns:p="http://schemas.openxmlformats.org/presentationml/2006/main">
  <p:tag name="KSO_WM_DIAGRAM_VIRTUALLY_FRAME" val="{&quot;height&quot;:316.99388874053585,&quot;left&quot;:51.919722565934066,&quot;top&quot;:121.99422149568463,&quot;width&quot;:855.080277434066}"/>
</p:tagLst>
</file>

<file path=ppt/tags/tag19.xml><?xml version="1.0" encoding="utf-8"?>
<p:tagLst xmlns:p="http://schemas.openxmlformats.org/presentationml/2006/main">
  <p:tag name="KSO_WM_DIAGRAM_VIRTUALLY_FRAME" val="{&quot;height&quot;:310.70905511811026,&quot;left&quot;:52,&quot;top&quot;:122.10897637795276,&quot;width&quot;:855}"/>
</p:tagLst>
</file>

<file path=ppt/tags/tag20.xml><?xml version="1.0" encoding="utf-8"?>
<p:tagLst xmlns:p="http://schemas.openxmlformats.org/presentationml/2006/main">
  <p:tag name="KSO_WM_DIAGRAM_VIRTUALLY_FRAME" val="{&quot;height&quot;:310.70905511811026,&quot;left&quot;:52,&quot;top&quot;:122.10897637795276,&quot;width&quot;:855}"/>
</p:tagLst>
</file>

<file path=ppt/tags/tag21.xml><?xml version="1.0" encoding="utf-8"?>
<p:tagLst xmlns:p="http://schemas.openxmlformats.org/presentationml/2006/main">
  <p:tag name="KSO_WM_DIAGRAM_VIRTUALLY_FRAME" val="{&quot;height&quot;:310.70905511811026,&quot;left&quot;:52,&quot;top&quot;:122.10897637795276,&quot;width&quot;:855}"/>
</p:tagLst>
</file>

<file path=ppt/tags/tag22.xml><?xml version="1.0" encoding="utf-8"?>
<p:tagLst xmlns:p="http://schemas.openxmlformats.org/presentationml/2006/main">
  <p:tag name="KSO_WM_DIAGRAM_VIRTUALLY_FRAME" val="{&quot;height&quot;:310.70905511811026,&quot;left&quot;:52,&quot;top&quot;:122.10897637795276,&quot;width&quot;:855}"/>
</p:tagLst>
</file>

<file path=ppt/tags/tag23.xml><?xml version="1.0" encoding="utf-8"?>
<p:tagLst xmlns:p="http://schemas.openxmlformats.org/presentationml/2006/main">
  <p:tag name="KSO_WM_DIAGRAM_VIRTUALLY_FRAME" val="{&quot;height&quot;:310.70905511811026,&quot;left&quot;:52,&quot;top&quot;:122.10897637795276,&quot;width&quot;:855}"/>
</p:tagLst>
</file>

<file path=ppt/tags/tag24.xml><?xml version="1.0" encoding="utf-8"?>
<p:tagLst xmlns:p="http://schemas.openxmlformats.org/presentationml/2006/main">
  <p:tag name="KSO_WM_DIAGRAM_VIRTUALLY_FRAME" val="{&quot;height&quot;:310.70905511811026,&quot;left&quot;:52,&quot;top&quot;:122.10897637795276,&quot;width&quot;:855}"/>
</p:tagLst>
</file>

<file path=ppt/tags/tag25.xml><?xml version="1.0" encoding="utf-8"?>
<p:tagLst xmlns:p="http://schemas.openxmlformats.org/presentationml/2006/main">
  <p:tag name="KSO_WM_DIAGRAM_VIRTUALLY_FRAME" val="{&quot;height&quot;:310.70905511811026,&quot;left&quot;:52,&quot;top&quot;:122.10897637795276,&quot;width&quot;:855}"/>
</p:tagLst>
</file>

<file path=ppt/tags/tag26.xml><?xml version="1.0" encoding="utf-8"?>
<p:tagLst xmlns:p="http://schemas.openxmlformats.org/presentationml/2006/main">
  <p:tag name="KSO_WM_DIAGRAM_VIRTUALLY_FRAME" val="{&quot;height&quot;:310.70905511811026,&quot;left&quot;:52,&quot;top&quot;:122.10897637795276,&quot;width&quot;:855}"/>
</p:tagLst>
</file>

<file path=ppt/tags/tag27.xml><?xml version="1.0" encoding="utf-8"?>
<p:tagLst xmlns:p="http://schemas.openxmlformats.org/presentationml/2006/main">
  <p:tag name="KSO_WM_DIAGRAM_VIRTUALLY_FRAME" val="{&quot;height&quot;:310.70905511811026,&quot;left&quot;:52,&quot;top&quot;:122.10897637795276,&quot;width&quot;:855}"/>
</p:tagLst>
</file>

<file path=ppt/tags/tag28.xml><?xml version="1.0" encoding="utf-8"?>
<p:tagLst xmlns:p="http://schemas.openxmlformats.org/presentationml/2006/main">
  <p:tag name="KSO_WM_DIAGRAM_VIRTUALLY_FRAME" val="{&quot;height&quot;:310.70905511811026,&quot;left&quot;:52,&quot;top&quot;:122.10897637795276,&quot;width&quot;:855}"/>
</p:tagLst>
</file>

<file path=ppt/tags/tag29.xml><?xml version="1.0" encoding="utf-8"?>
<p:tagLst xmlns:p="http://schemas.openxmlformats.org/presentationml/2006/main">
  <p:tag name="KSO_WM_DIAGRAM_VIRTUALLY_FRAME" val="{&quot;height&quot;:310.70905511811026,&quot;left&quot;:52,&quot;top&quot;:122.10897637795276,&quot;width&quot;:855}"/>
</p:tagLst>
</file>

<file path=ppt/tags/tag30.xml><?xml version="1.0" encoding="utf-8"?>
<p:tagLst xmlns:p="http://schemas.openxmlformats.org/presentationml/2006/main">
  <p:tag name="KSO_WM_DIAGRAM_VIRTUALLY_FRAME" val="{&quot;height&quot;:310.70905511811026,&quot;left&quot;:52,&quot;top&quot;:122.10897637795276,&quot;width&quot;:855}"/>
</p:tagLst>
</file>

<file path=ppt/tags/tag31.xml><?xml version="1.0" encoding="utf-8"?>
<p:tagLst xmlns:p="http://schemas.openxmlformats.org/presentationml/2006/main">
  <p:tag name="KSO_WM_DIAGRAM_VIRTUALLY_FRAME" val="{&quot;height&quot;:310.70905511811026,&quot;left&quot;:52,&quot;top&quot;:122.10897637795276,&quot;width&quot;:855}"/>
</p:tagLst>
</file>

<file path=ppt/tags/tag32.xml><?xml version="1.0" encoding="utf-8"?>
<p:tagLst xmlns:p="http://schemas.openxmlformats.org/presentationml/2006/main">
  <p:tag name="KSO_WM_DIAGRAM_VIRTUALLY_FRAME" val="{&quot;height&quot;:310.70905511811026,&quot;left&quot;:52,&quot;top&quot;:122.10897637795276,&quot;width&quot;:855}"/>
</p:tagLst>
</file>

<file path=ppt/tags/tag33.xml><?xml version="1.0" encoding="utf-8"?>
<p:tagLst xmlns:p="http://schemas.openxmlformats.org/presentationml/2006/main">
  <p:tag name="KSO_WM_DIAGRAM_VIRTUALLY_FRAME" val="{&quot;height&quot;:310.70905511811026,&quot;left&quot;:52,&quot;top&quot;:122.10897637795276,&quot;width&quot;:855}"/>
</p:tagLst>
</file>

<file path=ppt/tags/tag34.xml><?xml version="1.0" encoding="utf-8"?>
<p:tagLst xmlns:p="http://schemas.openxmlformats.org/presentationml/2006/main">
  <p:tag name="KSO_WM_DIAGRAM_VIRTUALLY_FRAME" val="{&quot;height&quot;:364.9498425196851,&quot;left&quot;:98.36102362204724,&quot;top&quot;:126.25007874015748,&quot;width&quot;:762.7469291338582}"/>
</p:tagLst>
</file>

<file path=ppt/tags/tag35.xml><?xml version="1.0" encoding="utf-8"?>
<p:tagLst xmlns:p="http://schemas.openxmlformats.org/presentationml/2006/main">
  <p:tag name="KSO_WM_DIAGRAM_VIRTUALLY_FRAME" val="{&quot;height&quot;:364.9498425196851,&quot;left&quot;:98.36102362204724,&quot;top&quot;:126.25007874015748,&quot;width&quot;:762.7469291338582}"/>
</p:tagLst>
</file>

<file path=ppt/tags/tag36.xml><?xml version="1.0" encoding="utf-8"?>
<p:tagLst xmlns:p="http://schemas.openxmlformats.org/presentationml/2006/main">
  <p:tag name="KSO_WM_DIAGRAM_VIRTUALLY_FRAME" val="{&quot;height&quot;:364.9498425196851,&quot;left&quot;:98.36102362204724,&quot;top&quot;:126.25007874015748,&quot;width&quot;:762.7469291338582}"/>
</p:tagLst>
</file>

<file path=ppt/tags/tag37.xml><?xml version="1.0" encoding="utf-8"?>
<p:tagLst xmlns:p="http://schemas.openxmlformats.org/presentationml/2006/main">
  <p:tag name="KSO_WM_DIAGRAM_VIRTUALLY_FRAME" val="{&quot;height&quot;:364.9498425196851,&quot;left&quot;:98.36102362204724,&quot;top&quot;:126.25007874015748,&quot;width&quot;:762.7469291338582}"/>
</p:tagLst>
</file>

<file path=ppt/tags/tag38.xml><?xml version="1.0" encoding="utf-8"?>
<p:tagLst xmlns:p="http://schemas.openxmlformats.org/presentationml/2006/main">
  <p:tag name="KSO_WM_DIAGRAM_VIRTUALLY_FRAME" val="{&quot;height&quot;:364.9498425196851,&quot;left&quot;:98.36102362204724,&quot;top&quot;:126.25007874015748,&quot;width&quot;:762.7469291338582}"/>
</p:tagLst>
</file>

<file path=ppt/tags/tag39.xml><?xml version="1.0" encoding="utf-8"?>
<p:tagLst xmlns:p="http://schemas.openxmlformats.org/presentationml/2006/main">
  <p:tag name="KSO_WM_DIAGRAM_VIRTUALLY_FRAME" val="{&quot;height&quot;:364.9498425196851,&quot;left&quot;:98.36102362204724,&quot;top&quot;:126.25007874015748,&quot;width&quot;:762.7469291338582}"/>
</p:tagLst>
</file>

<file path=ppt/tags/tag40.xml><?xml version="1.0" encoding="utf-8"?>
<p:tagLst xmlns:p="http://schemas.openxmlformats.org/presentationml/2006/main">
  <p:tag name="KSO_WM_DIAGRAM_VIRTUALLY_FRAME" val="{&quot;height&quot;:364.9498425196851,&quot;left&quot;:98.36102362204724,&quot;top&quot;:126.25007874015748,&quot;width&quot;:762.7469291338582}"/>
</p:tagLst>
</file>

<file path=ppt/tags/tag41.xml><?xml version="1.0" encoding="utf-8"?>
<p:tagLst xmlns:p="http://schemas.openxmlformats.org/presentationml/2006/main">
  <p:tag name="KSO_WM_DIAGRAM_VIRTUALLY_FRAME" val="{&quot;height&quot;:364.9498425196851,&quot;left&quot;:98.36102362204724,&quot;top&quot;:126.25007874015748,&quot;width&quot;:762.7469291338582}"/>
</p:tagLst>
</file>

<file path=ppt/tags/tag42.xml><?xml version="1.0" encoding="utf-8"?>
<p:tagLst xmlns:p="http://schemas.openxmlformats.org/presentationml/2006/main">
  <p:tag name="KSO_WM_DIAGRAM_VIRTUALLY_FRAME" val="{&quot;height&quot;:364.9498425196851,&quot;left&quot;:98.36102362204724,&quot;top&quot;:126.25007874015748,&quot;width&quot;:762.7469291338582}"/>
</p:tagLst>
</file>

<file path=ppt/tags/tag43.xml><?xml version="1.0" encoding="utf-8"?>
<p:tagLst xmlns:p="http://schemas.openxmlformats.org/presentationml/2006/main">
  <p:tag name="KSO_WM_DIAGRAM_VIRTUALLY_FRAME" val="{&quot;height&quot;:364.9498425196851,&quot;left&quot;:98.36102362204724,&quot;top&quot;:126.25007874015748,&quot;width&quot;:762.7469291338582}"/>
</p:tagLst>
</file>

<file path=ppt/tags/tag44.xml><?xml version="1.0" encoding="utf-8"?>
<p:tagLst xmlns:p="http://schemas.openxmlformats.org/presentationml/2006/main">
  <p:tag name="KSO_WM_DIAGRAM_VIRTUALLY_FRAME" val="{&quot;height&quot;:364.9498425196851,&quot;left&quot;:98.36102362204724,&quot;top&quot;:126.25007874015748,&quot;width&quot;:762.7469291338582}"/>
</p:tagLst>
</file>

<file path=ppt/tags/tag45.xml><?xml version="1.0" encoding="utf-8"?>
<p:tagLst xmlns:p="http://schemas.openxmlformats.org/presentationml/2006/main">
  <p:tag name="KSO_WM_DIAGRAM_VIRTUALLY_FRAME" val="{&quot;height&quot;:364.9498425196851,&quot;left&quot;:98.36102362204724,&quot;top&quot;:126.25007874015748,&quot;width&quot;:762.7469291338582}"/>
</p:tagLst>
</file>

<file path=ppt/tags/tag46.xml><?xml version="1.0" encoding="utf-8"?>
<p:tagLst xmlns:p="http://schemas.openxmlformats.org/presentationml/2006/main">
  <p:tag name="KSO_WM_DIAGRAM_VIRTUALLY_FRAME" val="{&quot;height&quot;:364.9498425196851,&quot;left&quot;:98.36102362204724,&quot;top&quot;:126.25007874015748,&quot;width&quot;:762.7469291338582}"/>
</p:tagLst>
</file>

<file path=ppt/tags/tag47.xml><?xml version="1.0" encoding="utf-8"?>
<p:tagLst xmlns:p="http://schemas.openxmlformats.org/presentationml/2006/main">
  <p:tag name="KSO_WM_DIAGRAM_VIRTUALLY_FRAME" val="{&quot;height&quot;:364.9498425196851,&quot;left&quot;:98.36102362204724,&quot;top&quot;:126.25007874015748,&quot;width&quot;:762.7469291338582}"/>
</p:tagLst>
</file>

<file path=ppt/tags/tag48.xml><?xml version="1.0" encoding="utf-8"?>
<p:tagLst xmlns:p="http://schemas.openxmlformats.org/presentationml/2006/main">
  <p:tag name="KSO_WM_DIAGRAM_VIRTUALLY_FRAME" val="{&quot;height&quot;:364.9498425196851,&quot;left&quot;:98.36102362204724,&quot;top&quot;:126.25007874015748,&quot;width&quot;:762.7469291338582}"/>
</p:tagLst>
</file>

<file path=ppt/tags/tag49.xml><?xml version="1.0" encoding="utf-8"?>
<p:tagLst xmlns:p="http://schemas.openxmlformats.org/presentationml/2006/main">
  <p:tag name="KSO_WM_DIAGRAM_VIRTUALLY_FRAME" val="{&quot;height&quot;:364.9498425196851,&quot;left&quot;:98.36102362204724,&quot;top&quot;:126.25007874015748,&quot;width&quot;:762.7469291338582}"/>
</p:tagLst>
</file>

<file path=ppt/tags/tag50.xml><?xml version="1.0" encoding="utf-8"?>
<p:tagLst xmlns:p="http://schemas.openxmlformats.org/presentationml/2006/main">
  <p:tag name="KSO_WM_DIAGRAM_VIRTUALLY_FRAME" val="{&quot;height&quot;:364.9498425196851,&quot;left&quot;:98.36102362204724,&quot;top&quot;:126.25007874015748,&quot;width&quot;:762.7469291338582}"/>
</p:tagLst>
</file>

<file path=ppt/tags/tag51.xml><?xml version="1.0" encoding="utf-8"?>
<p:tagLst xmlns:p="http://schemas.openxmlformats.org/presentationml/2006/main">
  <p:tag name="KSO_WM_DIAGRAM_VIRTUALLY_FRAME" val="{&quot;height&quot;:364.9498425196851,&quot;left&quot;:98.36102362204724,&quot;top&quot;:126.25007874015748,&quot;width&quot;:762.7469291338582}"/>
</p:tagLst>
</file>

<file path=ppt/tags/tag52.xml><?xml version="1.0" encoding="utf-8"?>
<p:tagLst xmlns:p="http://schemas.openxmlformats.org/presentationml/2006/main">
  <p:tag name="KSO_WM_DIAGRAM_VIRTUALLY_FRAME" val="{&quot;height&quot;:364.9498425196851,&quot;left&quot;:98.36102362204724,&quot;top&quot;:126.25007874015748,&quot;width&quot;:762.7469291338582}"/>
</p:tagLst>
</file>

<file path=ppt/tags/tag53.xml><?xml version="1.0" encoding="utf-8"?>
<p:tagLst xmlns:p="http://schemas.openxmlformats.org/presentationml/2006/main">
  <p:tag name="KSO_WM_DIAGRAM_VIRTUALLY_FRAME" val="{&quot;height&quot;:364.9498425196851,&quot;left&quot;:98.36102362204724,&quot;top&quot;:126.25007874015748,&quot;width&quot;:762.7469291338582}"/>
</p:tagLst>
</file>

<file path=ppt/tags/tag54.xml><?xml version="1.0" encoding="utf-8"?>
<p:tagLst xmlns:p="http://schemas.openxmlformats.org/presentationml/2006/main">
  <p:tag name="KSO_WM_DIAGRAM_VIRTUALLY_FRAME" val="{&quot;height&quot;:364.9498425196851,&quot;left&quot;:98.36102362204724,&quot;top&quot;:126.25007874015748,&quot;width&quot;:762.7469291338582}"/>
</p:tagLst>
</file>

<file path=ppt/tags/tag55.xml><?xml version="1.0" encoding="utf-8"?>
<p:tagLst xmlns:p="http://schemas.openxmlformats.org/presentationml/2006/main">
  <p:tag name="KSO_WM_DIAGRAM_VIRTUALLY_FRAME" val="{&quot;height&quot;:177.2568503937008,&quot;left&quot;:53.45354879378897,&quot;top&quot;:111.04622047244095,&quot;width&quot;:853.5463724660534}"/>
</p:tagLst>
</file>

<file path=ppt/tags/tag56.xml><?xml version="1.0" encoding="utf-8"?>
<p:tagLst xmlns:p="http://schemas.openxmlformats.org/presentationml/2006/main">
  <p:tag name="KSO_WM_DIAGRAM_VIRTUALLY_FRAME" val="{&quot;height&quot;:177.2568503937008,&quot;left&quot;:53.45354879378897,&quot;top&quot;:111.04622047244095,&quot;width&quot;:853.5463724660534}"/>
</p:tagLst>
</file>

<file path=ppt/tags/tag57.xml><?xml version="1.0" encoding="utf-8"?>
<p:tagLst xmlns:p="http://schemas.openxmlformats.org/presentationml/2006/main">
  <p:tag name="KSO_WM_DIAGRAM_VIRTUALLY_FRAME" val="{&quot;height&quot;:177.2568503937008,&quot;left&quot;:53.45354879378897,&quot;top&quot;:111.04622047244095,&quot;width&quot;:853.5463724660534}"/>
</p:tagLst>
</file>

<file path=ppt/tags/tag58.xml><?xml version="1.0" encoding="utf-8"?>
<p:tagLst xmlns:p="http://schemas.openxmlformats.org/presentationml/2006/main">
  <p:tag name="KSO_WM_DIAGRAM_VIRTUALLY_FRAME" val="{&quot;height&quot;:177.2568503937008,&quot;left&quot;:53.45354879378897,&quot;top&quot;:111.04622047244095,&quot;width&quot;:853.5463724660534}"/>
</p:tagLst>
</file>

<file path=ppt/tags/tag59.xml><?xml version="1.0" encoding="utf-8"?>
<p:tagLst xmlns:p="http://schemas.openxmlformats.org/presentationml/2006/main">
  <p:tag name="KSO_WM_DIAGRAM_VIRTUALLY_FRAME" val="{&quot;height&quot;:177.2568503937008,&quot;left&quot;:53.45354879378897,&quot;top&quot;:111.04622047244095,&quot;width&quot;:853.5463724660534}"/>
</p:tagLst>
</file>

<file path=ppt/tags/tag60.xml><?xml version="1.0" encoding="utf-8"?>
<p:tagLst xmlns:p="http://schemas.openxmlformats.org/presentationml/2006/main">
  <p:tag name="KSO_WM_DIAGRAM_VIRTUALLY_FRAME" val="{&quot;height&quot;:177.2568503937008,&quot;left&quot;:53.45354879378897,&quot;top&quot;:111.04622047244095,&quot;width&quot;:853.5463724660534}"/>
</p:tagLst>
</file>

<file path=ppt/tags/tag61.xml><?xml version="1.0" encoding="utf-8"?>
<p:tagLst xmlns:p="http://schemas.openxmlformats.org/presentationml/2006/main">
  <p:tag name="KSO_WM_DIAGRAM_VIRTUALLY_FRAME" val="{&quot;height&quot;:177.2568503937008,&quot;left&quot;:53.45354879378897,&quot;top&quot;:111.04622047244095,&quot;width&quot;:853.5463724660534}"/>
</p:tagLst>
</file>

<file path=ppt/tags/tag62.xml><?xml version="1.0" encoding="utf-8"?>
<p:tagLst xmlns:p="http://schemas.openxmlformats.org/presentationml/2006/main">
  <p:tag name="KSO_WM_DIAGRAM_VIRTUALLY_FRAME" val="{&quot;height&quot;:177.2568503937008,&quot;left&quot;:53.45354879378897,&quot;top&quot;:111.04622047244095,&quot;width&quot;:853.5463724660534}"/>
</p:tagLst>
</file>

<file path=ppt/tags/tag63.xml><?xml version="1.0" encoding="utf-8"?>
<p:tagLst xmlns:p="http://schemas.openxmlformats.org/presentationml/2006/main">
  <p:tag name="KSO_WM_DIAGRAM_VIRTUALLY_FRAME" val="{&quot;height&quot;:407.47354330708663,&quot;left&quot;:51.99803149606299,&quot;top&quot;:99.87645669291337,&quot;width&quot;:472.00196850393706}"/>
</p:tagLst>
</file>

<file path=ppt/tags/tag64.xml><?xml version="1.0" encoding="utf-8"?>
<p:tagLst xmlns:p="http://schemas.openxmlformats.org/presentationml/2006/main">
  <p:tag name="KSO_WM_DIAGRAM_VIRTUALLY_FRAME" val="{&quot;height&quot;:407.47354330708663,&quot;left&quot;:51.99803149606299,&quot;top&quot;:99.87645669291337,&quot;width&quot;:472.00196850393706}"/>
</p:tagLst>
</file>

<file path=ppt/tags/tag65.xml><?xml version="1.0" encoding="utf-8"?>
<p:tagLst xmlns:p="http://schemas.openxmlformats.org/presentationml/2006/main">
  <p:tag name="KSO_WM_DIAGRAM_VIRTUALLY_FRAME" val="{&quot;height&quot;:407.47354330708663,&quot;left&quot;:51.99803149606299,&quot;top&quot;:99.87645669291337,&quot;width&quot;:472.00196850393706}"/>
</p:tagLst>
</file>

<file path=ppt/tags/tag66.xml><?xml version="1.0" encoding="utf-8"?>
<p:tagLst xmlns:p="http://schemas.openxmlformats.org/presentationml/2006/main">
  <p:tag name="KSO_WM_DIAGRAM_VIRTUALLY_FRAME" val="{&quot;height&quot;:407.47354330708663,&quot;left&quot;:51.99803149606299,&quot;top&quot;:99.87645669291337,&quot;width&quot;:472.00196850393706}"/>
</p:tagLst>
</file>

<file path=ppt/tags/tag67.xml><?xml version="1.0" encoding="utf-8"?>
<p:tagLst xmlns:p="http://schemas.openxmlformats.org/presentationml/2006/main">
  <p:tag name="KSO_WM_DIAGRAM_VIRTUALLY_FRAME" val="{&quot;height&quot;:326.4244881889764,&quot;left&quot;:92.22992125984251,&quot;top&quot;:147.57551181102363,&quot;width&quot;:214.40062992125982}"/>
</p:tagLst>
</file>

<file path=ppt/tags/tag68.xml><?xml version="1.0" encoding="utf-8"?>
<p:tagLst xmlns:p="http://schemas.openxmlformats.org/presentationml/2006/main">
  <p:tag name="KSO_WM_DIAGRAM_VIRTUALLY_FRAME" val="{&quot;height&quot;:326.4244881889764,&quot;left&quot;:92.22992125984251,&quot;top&quot;:147.57551181102363,&quot;width&quot;:214.40062992125982}"/>
</p:tagLst>
</file>

<file path=ppt/tags/tag69.xml><?xml version="1.0" encoding="utf-8"?>
<p:tagLst xmlns:p="http://schemas.openxmlformats.org/presentationml/2006/main">
  <p:tag name="KSO_WM_DIAGRAM_VIRTUALLY_FRAME" val="{&quot;height&quot;:326.4244881889764,&quot;left&quot;:92.22992125984251,&quot;top&quot;:147.57551181102363,&quot;width&quot;:214.40062992125982}"/>
</p:tagLst>
</file>

<file path=ppt/tags/tag70.xml><?xml version="1.0" encoding="utf-8"?>
<p:tagLst xmlns:p="http://schemas.openxmlformats.org/presentationml/2006/main">
  <p:tag name="KSO_WM_DIAGRAM_VIRTUALLY_FRAME" val="{&quot;height&quot;:326.4244881889764,&quot;left&quot;:92.22992125984251,&quot;top&quot;:147.57551181102363,&quot;width&quot;:214.40062992125982}"/>
</p:tagLst>
</file>

<file path=ppt/tags/tag71.xml><?xml version="1.0" encoding="utf-8"?>
<p:tagLst xmlns:p="http://schemas.openxmlformats.org/presentationml/2006/main">
  <p:tag name="KSO_WM_DIAGRAM_VIRTUALLY_FRAME" val="{&quot;height&quot;:326.4244881889764,&quot;left&quot;:92.22992125984251,&quot;top&quot;:147.57551181102363,&quot;width&quot;:214.40062992125982}"/>
</p:tagLst>
</file>

<file path=ppt/tags/tag72.xml><?xml version="1.0" encoding="utf-8"?>
<p:tagLst xmlns:p="http://schemas.openxmlformats.org/presentationml/2006/main">
  <p:tag name="KSO_WM_DIAGRAM_VIRTUALLY_FRAME" val="{&quot;height&quot;:330.7400787401575,&quot;left&quot;:76.11929133858267,&quot;top&quot;:111.48708661417322,&quot;width&quot;:815.0260629921261}"/>
</p:tagLst>
</file>

<file path=ppt/tags/tag73.xml><?xml version="1.0" encoding="utf-8"?>
<p:tagLst xmlns:p="http://schemas.openxmlformats.org/presentationml/2006/main">
  <p:tag name="KSO_WM_DIAGRAM_VIRTUALLY_FRAME" val="{&quot;height&quot;:330.7400787401575,&quot;left&quot;:76.11929133858267,&quot;top&quot;:111.48708661417322,&quot;width&quot;:815.0260629921261}"/>
</p:tagLst>
</file>

<file path=ppt/tags/tag74.xml><?xml version="1.0" encoding="utf-8"?>
<p:tagLst xmlns:p="http://schemas.openxmlformats.org/presentationml/2006/main">
  <p:tag name="KSO_WM_DIAGRAM_VIRTUALLY_FRAME" val="{&quot;height&quot;:330.7400787401575,&quot;left&quot;:76.11929133858267,&quot;top&quot;:111.48708661417322,&quot;width&quot;:815.0260629921261}"/>
</p:tagLst>
</file>

<file path=ppt/tags/tag75.xml><?xml version="1.0" encoding="utf-8"?>
<p:tagLst xmlns:p="http://schemas.openxmlformats.org/presentationml/2006/main">
  <p:tag name="KSO_WM_DIAGRAM_VIRTUALLY_FRAME" val="{&quot;height&quot;:330.7400787401575,&quot;left&quot;:76.11929133858267,&quot;top&quot;:111.48708661417322,&quot;width&quot;:815.0260629921261}"/>
</p:tagLst>
</file>

<file path=ppt/tags/tag76.xml><?xml version="1.0" encoding="utf-8"?>
<p:tagLst xmlns:p="http://schemas.openxmlformats.org/presentationml/2006/main">
  <p:tag name="KSO_WM_DIAGRAM_VIRTUALLY_FRAME" val="{&quot;height&quot;:330.7400787401575,&quot;left&quot;:76.11929133858267,&quot;top&quot;:111.48708661417322,&quot;width&quot;:815.0260629921261}"/>
</p:tagLst>
</file>

<file path=ppt/tags/tag77.xml><?xml version="1.0" encoding="utf-8"?>
<p:tagLst xmlns:p="http://schemas.openxmlformats.org/presentationml/2006/main">
  <p:tag name="KSO_WM_DIAGRAM_VIRTUALLY_FRAME" val="{&quot;height&quot;:330.7400787401575,&quot;left&quot;:76.11929133858267,&quot;top&quot;:111.48708661417322,&quot;width&quot;:815.0260629921261}"/>
</p:tagLst>
</file>

<file path=ppt/tags/tag78.xml><?xml version="1.0" encoding="utf-8"?>
<p:tagLst xmlns:p="http://schemas.openxmlformats.org/presentationml/2006/main">
  <p:tag name="KSO_WM_DIAGRAM_VIRTUALLY_FRAME" val="{&quot;height&quot;:330.7400787401575,&quot;left&quot;:76.11929133858267,&quot;top&quot;:111.48708661417322,&quot;width&quot;:815.0260629921261}"/>
</p:tagLst>
</file>

<file path=ppt/tags/tag79.xml><?xml version="1.0" encoding="utf-8"?>
<p:tagLst xmlns:p="http://schemas.openxmlformats.org/presentationml/2006/main">
  <p:tag name="KSO_WM_DIAGRAM_VIRTUALLY_FRAME" val="{&quot;height&quot;:330.7400787401575,&quot;left&quot;:76.11929133858267,&quot;top&quot;:111.48708661417322,&quot;width&quot;:815.0260629921261}"/>
</p:tagLst>
</file>

<file path=ppt/tags/tag80.xml><?xml version="1.0" encoding="utf-8"?>
<p:tagLst xmlns:p="http://schemas.openxmlformats.org/presentationml/2006/main">
  <p:tag name="KSO_WM_DIAGRAM_VIRTUALLY_FRAME" val="{&quot;height&quot;:330.7400787401575,&quot;left&quot;:76.11929133858267,&quot;top&quot;:111.48708661417322,&quot;width&quot;:815.0260629921261}"/>
</p:tagLst>
</file>

<file path=ppt/tags/tag81.xml><?xml version="1.0" encoding="utf-8"?>
<p:tagLst xmlns:p="http://schemas.openxmlformats.org/presentationml/2006/main">
  <p:tag name="KSO_WM_DIAGRAM_VIRTUALLY_FRAME" val="{&quot;height&quot;:330.7400787401575,&quot;left&quot;:76.11929133858267,&quot;top&quot;:111.48708661417322,&quot;width&quot;:815.0260629921261}"/>
</p:tagLst>
</file>

<file path=ppt/tags/tag82.xml><?xml version="1.0" encoding="utf-8"?>
<p:tagLst xmlns:p="http://schemas.openxmlformats.org/presentationml/2006/main">
  <p:tag name="KSO_WM_DIAGRAM_VIRTUALLY_FRAME" val="{&quot;height&quot;:330.7400787401575,&quot;left&quot;:76.11929133858267,&quot;top&quot;:111.48708661417322,&quot;width&quot;:815.0260629921261}"/>
</p:tagLst>
</file>

<file path=ppt/tags/tag83.xml><?xml version="1.0" encoding="utf-8"?>
<p:tagLst xmlns:p="http://schemas.openxmlformats.org/presentationml/2006/main">
  <p:tag name="KSO_WM_DIAGRAM_VIRTUALLY_FRAME" val="{&quot;height&quot;:330.7400787401575,&quot;left&quot;:76.11929133858267,&quot;top&quot;:111.48708661417322,&quot;width&quot;:815.0260629921261}"/>
</p:tagLst>
</file>

<file path=ppt/tags/tag84.xml><?xml version="1.0" encoding="utf-8"?>
<p:tagLst xmlns:p="http://schemas.openxmlformats.org/presentationml/2006/main">
  <p:tag name="KSO_WM_DIAGRAM_VIRTUALLY_FRAME" val="{&quot;height&quot;:330.7400787401575,&quot;left&quot;:76.11929133858267,&quot;top&quot;:111.48708661417322,&quot;width&quot;:815.0260629921261}"/>
</p:tagLst>
</file>

<file path=ppt/tags/tag85.xml><?xml version="1.0" encoding="utf-8"?>
<p:tagLst xmlns:p="http://schemas.openxmlformats.org/presentationml/2006/main">
  <p:tag name="KSO_WM_DIAGRAM_VIRTUALLY_FRAME" val="{&quot;height&quot;:330.7400787401575,&quot;left&quot;:76.11929133858267,&quot;top&quot;:111.48708661417322,&quot;width&quot;:815.0260629921261}"/>
</p:tagLst>
</file>

<file path=ppt/tags/tag86.xml><?xml version="1.0" encoding="utf-8"?>
<p:tagLst xmlns:p="http://schemas.openxmlformats.org/presentationml/2006/main">
  <p:tag name="KSO_WM_DIAGRAM_VIRTUALLY_FRAME" val="{&quot;height&quot;:330.7400787401575,&quot;left&quot;:76.11929133858267,&quot;top&quot;:111.48708661417322,&quot;width&quot;:815.0260629921261}"/>
</p:tagLst>
</file>

<file path=ppt/tags/tag87.xml><?xml version="1.0" encoding="utf-8"?>
<p:tagLst xmlns:p="http://schemas.openxmlformats.org/presentationml/2006/main">
  <p:tag name="KSO_WM_DIAGRAM_VIRTUALLY_FRAME" val="{&quot;height&quot;:330.7400787401575,&quot;left&quot;:76.11929133858267,&quot;top&quot;:111.48708661417322,&quot;width&quot;:815.0260629921261}"/>
</p:tagLst>
</file>

<file path=ppt/tags/tag88.xml><?xml version="1.0" encoding="utf-8"?>
<p:tagLst xmlns:p="http://schemas.openxmlformats.org/presentationml/2006/main">
  <p:tag name="KSO_WM_DIAGRAM_VIRTUALLY_FRAME" val="{&quot;height&quot;:330.7400787401575,&quot;left&quot;:76.11929133858267,&quot;top&quot;:111.48708661417322,&quot;width&quot;:815.0260629921261}"/>
</p:tagLst>
</file>

<file path=ppt/tags/tag89.xml><?xml version="1.0" encoding="utf-8"?>
<p:tagLst xmlns:p="http://schemas.openxmlformats.org/presentationml/2006/main">
  <p:tag name="KSO_WM_DIAGRAM_VIRTUALLY_FRAME" val="{&quot;height&quot;:330.7400787401575,&quot;left&quot;:76.11929133858267,&quot;top&quot;:111.48708661417322,&quot;width&quot;:815.0260629921261}"/>
</p:tagLst>
</file>

<file path=ppt/tags/tag90.xml><?xml version="1.0" encoding="utf-8"?>
<p:tagLst xmlns:p="http://schemas.openxmlformats.org/presentationml/2006/main">
  <p:tag name="KSO_WM_DIAGRAM_VIRTUALLY_FRAME" val="{&quot;height&quot;:330.7400787401575,&quot;left&quot;:76.11929133858267,&quot;top&quot;:111.48708661417322,&quot;width&quot;:815.0260629921261}"/>
</p:tagLst>
</file>

<file path=ppt/tags/tag91.xml><?xml version="1.0" encoding="utf-8"?>
<p:tagLst xmlns:p="http://schemas.openxmlformats.org/presentationml/2006/main">
  <p:tag name="KSO_WM_DIAGRAM_VIRTUALLY_FRAME" val="{&quot;height&quot;:330.7400787401575,&quot;left&quot;:76.11929133858267,&quot;top&quot;:111.48708661417322,&quot;width&quot;:815.0260629921261}"/>
</p:tagLst>
</file>

<file path=ppt/tags/tag92.xml><?xml version="1.0" encoding="utf-8"?>
<p:tagLst xmlns:p="http://schemas.openxmlformats.org/presentationml/2006/main">
  <p:tag name="KSO_WM_DIAGRAM_VIRTUALLY_FRAME" val="{&quot;height&quot;:330.7400787401575,&quot;left&quot;:76.11929133858267,&quot;top&quot;:111.48708661417322,&quot;width&quot;:815.0260629921261}"/>
</p:tagLst>
</file>

<file path=ppt/theme/theme1.xml><?xml version="1.0" encoding="utf-8"?>
<a:theme xmlns:a="http://schemas.openxmlformats.org/drawingml/2006/main" name="Office 主题​​">
  <a:themeElements>
    <a:clrScheme name="Office">
      <a:dk1>
        <a:srgbClr val="000000"/>
      </a:dk1>
      <a:lt1>
        <a:srgbClr val="FFFFFF"/>
      </a:lt1>
      <a:dk2>
        <a:srgbClr val="0E2841"/>
      </a:dk2>
      <a:lt2>
        <a:srgbClr val="E8E8E8"/>
      </a:lt2>
      <a:accent1>
        <a:srgbClr val="CB8310"/>
      </a:accent1>
      <a:accent2>
        <a:srgbClr val="740000"/>
      </a:accent2>
      <a:accent3>
        <a:srgbClr val="027E74"/>
      </a:accent3>
      <a:accent4>
        <a:srgbClr val="50164A"/>
      </a:accent4>
      <a:accent5>
        <a:srgbClr val="275317"/>
      </a:accent5>
      <a:accent6>
        <a:srgbClr val="E36325"/>
      </a:accent6>
      <a:hlink>
        <a:srgbClr val="467886"/>
      </a:hlink>
      <a:folHlink>
        <a:srgbClr val="96607D"/>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3187</Words>
  <Application>WPS 演示</Application>
  <PresentationFormat/>
  <Paragraphs>250</Paragraphs>
  <Slides>17</Slides>
  <Notes>0</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17</vt:i4>
      </vt:variant>
    </vt:vector>
  </HeadingPairs>
  <TitlesOfParts>
    <vt:vector size="30" baseType="lpstr">
      <vt:lpstr>Arial</vt:lpstr>
      <vt:lpstr>宋体</vt:lpstr>
      <vt:lpstr>Wingdings</vt:lpstr>
      <vt:lpstr>OPPOSans R</vt:lpstr>
      <vt:lpstr>OPPOSans H</vt:lpstr>
      <vt:lpstr>Source Han Sans CN Bold</vt:lpstr>
      <vt:lpstr>Source Han Sans</vt:lpstr>
      <vt:lpstr>OPPOSans B</vt:lpstr>
      <vt:lpstr>等线</vt:lpstr>
      <vt:lpstr>微软雅黑</vt:lpstr>
      <vt:lpstr>Arial Unicode MS</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～萨如拉</cp:lastModifiedBy>
  <cp:revision>12</cp:revision>
  <dcterms:created xsi:type="dcterms:W3CDTF">2025-01-21T03:37:00Z</dcterms:created>
  <dcterms:modified xsi:type="dcterms:W3CDTF">2025-01-24T07:10:32Z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A683098286104FBFB5559CD99ABAB0C9_13</vt:lpwstr>
  </property>
  <property fmtid="{D5CDD505-2E9C-101B-9397-08002B2CF9AE}" pid="3" name="KSOProductBuildVer">
    <vt:lpwstr>2052-12.1.0.19770</vt:lpwstr>
  </property>
</Properties>
</file>