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embeddedFontLst>
    <p:embeddedFont>
      <p:font typeface="OPPOSans H" panose="00020600040101010101" charset="-122"/>
      <p:regular r:id="rId23"/>
    </p:embeddedFont>
    <p:embeddedFont>
      <p:font typeface="Source Han Serif SC Bold" panose="02020700000000000000" charset="-122"/>
      <p:bold r:id="rId24"/>
    </p:embeddedFont>
    <p:embeddedFont>
      <p:font typeface="Source Han Sans" panose="020B0500000000000000" charset="-122"/>
      <p:regular r:id="rId25"/>
    </p:embeddedFont>
    <p:embeddedFont>
      <p:font typeface="Source Han Sans CN Bold" panose="020B0800000000000000" charset="-122"/>
      <p:bold r:id="rId26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font" Target="fonts/font4.fntdata"/><Relationship Id="rId25" Type="http://schemas.openxmlformats.org/officeDocument/2006/relationships/font" Target="fonts/font3.fntdata"/><Relationship Id="rId24" Type="http://schemas.openxmlformats.org/officeDocument/2006/relationships/font" Target="fonts/font2.fntdata"/><Relationship Id="rId23" Type="http://schemas.openxmlformats.org/officeDocument/2006/relationships/font" Target="fonts/font1.fntdata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 l="183" r="183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3" name="标题 1"/>
          <p:cNvSpPr txBox="1"/>
          <p:nvPr/>
        </p:nvSpPr>
        <p:spPr>
          <a:xfrm>
            <a:off x="1375205" y="3496697"/>
            <a:ext cx="9222870" cy="933995"/>
          </a:xfrm>
          <a:prstGeom prst="roundRect">
            <a:avLst>
              <a:gd name="adj" fmla="val 50000"/>
            </a:avLst>
          </a:prstGeom>
          <a:noFill/>
          <a:ln w="12700" cap="sq">
            <a:gradFill>
              <a:gsLst>
                <a:gs pos="0">
                  <a:schemeClr val="accent1"/>
                </a:gs>
                <a:gs pos="2000">
                  <a:schemeClr val="accent1">
                    <a:lumMod val="45000"/>
                    <a:lumOff val="55000"/>
                    <a:alpha val="0"/>
                  </a:schemeClr>
                </a:gs>
                <a:gs pos="98000">
                  <a:schemeClr val="accent1">
                    <a:lumMod val="45000"/>
                    <a:lumOff val="55000"/>
                    <a:alpha val="0"/>
                  </a:schemeClr>
                </a:gs>
                <a:gs pos="100000">
                  <a:schemeClr val="accent1"/>
                </a:gs>
              </a:gsLst>
              <a:lin ang="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chemeClr val="bg1">
              <a:alpha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alphaModFix amt="100000"/>
          </a:blip>
          <a:srcRect/>
          <a:stretch>
            <a:fillRect/>
          </a:stretch>
        </p:blipFill>
        <p:spPr>
          <a:xfrm>
            <a:off x="10502911" y="-12700"/>
            <a:ext cx="1917689" cy="6870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alphaModFix amt="100000"/>
          </a:blip>
          <a:srcRect l="1040"/>
          <a:stretch>
            <a:fillRect/>
          </a:stretch>
        </p:blipFill>
        <p:spPr>
          <a:xfrm flipH="1">
            <a:off x="10035852" y="594765"/>
            <a:ext cx="2156148" cy="1511694"/>
          </a:xfrm>
          <a:custGeom>
            <a:avLst/>
            <a:gdLst>
              <a:gd name="connsiteX0" fmla="*/ 2156148 w 2156148"/>
              <a:gd name="connsiteY0" fmla="*/ 0 h 1511694"/>
              <a:gd name="connsiteX1" fmla="*/ 0 w 2156148"/>
              <a:gd name="connsiteY1" fmla="*/ 0 h 1511694"/>
              <a:gd name="connsiteX2" fmla="*/ 0 w 2156148"/>
              <a:gd name="connsiteY2" fmla="*/ 1511694 h 1511694"/>
              <a:gd name="connsiteX3" fmla="*/ 2156148 w 2156148"/>
              <a:gd name="connsiteY3" fmla="*/ 1511694 h 1511694"/>
            </a:gdLst>
            <a:ahLst/>
            <a:cxnLst/>
            <a:rect l="l" t="t" r="r" b="b"/>
            <a:pathLst>
              <a:path w="2156148" h="1511694">
                <a:moveTo>
                  <a:pt x="2156148" y="0"/>
                </a:moveTo>
                <a:lnTo>
                  <a:pt x="0" y="0"/>
                </a:lnTo>
                <a:lnTo>
                  <a:pt x="0" y="1511694"/>
                </a:lnTo>
                <a:lnTo>
                  <a:pt x="2156148" y="1511694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7" name="标题 1"/>
          <p:cNvSpPr txBox="1"/>
          <p:nvPr/>
        </p:nvSpPr>
        <p:spPr>
          <a:xfrm>
            <a:off x="2708705" y="3496697"/>
            <a:ext cx="6759070" cy="933995"/>
          </a:xfrm>
          <a:prstGeom prst="roundRect">
            <a:avLst>
              <a:gd name="adj" fmla="val 50000"/>
            </a:avLst>
          </a:prstGeom>
          <a:noFill/>
          <a:ln w="12700" cap="sq">
            <a:gradFill>
              <a:gsLst>
                <a:gs pos="0">
                  <a:schemeClr val="accent1"/>
                </a:gs>
                <a:gs pos="2000">
                  <a:schemeClr val="accent1">
                    <a:lumMod val="45000"/>
                    <a:lumOff val="55000"/>
                    <a:alpha val="0"/>
                  </a:schemeClr>
                </a:gs>
                <a:gs pos="98000">
                  <a:schemeClr val="accent1">
                    <a:lumMod val="45000"/>
                    <a:lumOff val="55000"/>
                    <a:alpha val="0"/>
                  </a:schemeClr>
                </a:gs>
                <a:gs pos="100000">
                  <a:schemeClr val="accent1"/>
                </a:gs>
              </a:gsLst>
              <a:lin ang="0" scaled="0"/>
            </a:gra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4604780" y="3200875"/>
            <a:ext cx="5162401" cy="17549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alpha val="20000"/>
                </a:schemeClr>
              </a:gs>
              <a:gs pos="64000">
                <a:schemeClr val="accent1">
                  <a:lumMod val="20000"/>
                  <a:lumOff val="80000"/>
                  <a:alpha val="0"/>
                </a:schemeClr>
              </a:gs>
            </a:gsLst>
            <a:lin ang="10800000" scaled="0"/>
          </a:gra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5556788" y="3088366"/>
            <a:ext cx="5162401" cy="17549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>
                  <a:alpha val="15000"/>
                </a:schemeClr>
              </a:gs>
              <a:gs pos="64000">
                <a:schemeClr val="accent2">
                  <a:lumMod val="20000"/>
                  <a:lumOff val="80000"/>
                  <a:alpha val="0"/>
                </a:schemeClr>
              </a:gs>
            </a:gsLst>
            <a:lin ang="10800000" scaled="0"/>
          </a:gra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334760" y="1422620"/>
            <a:ext cx="3028415" cy="173313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alpha val="20000"/>
                </a:schemeClr>
              </a:gs>
              <a:gs pos="64000">
                <a:schemeClr val="accent1">
                  <a:lumMod val="20000"/>
                  <a:lumOff val="80000"/>
                  <a:alpha val="0"/>
                </a:schemeClr>
              </a:gs>
            </a:gsLst>
            <a:lin ang="10800000" scaled="0"/>
          </a:gra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893236" y="1311507"/>
            <a:ext cx="3028415" cy="173313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>
                  <a:alpha val="15000"/>
                </a:schemeClr>
              </a:gs>
              <a:gs pos="64000">
                <a:schemeClr val="accent2">
                  <a:lumMod val="20000"/>
                  <a:lumOff val="80000"/>
                  <a:alpha val="0"/>
                </a:schemeClr>
              </a:gs>
            </a:gsLst>
            <a:lin ang="10800000" scaled="0"/>
          </a:gra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1939290" y="1130301"/>
            <a:ext cx="8300720" cy="235835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3995">
                <a:ln w="12700">
                  <a:noFill/>
                </a:ln>
                <a:gradFill>
                  <a:gsLst>
                    <a:gs pos="0">
                      <a:srgbClr val="FF0101">
                        <a:alpha val="100000"/>
                      </a:srgbClr>
                    </a:gs>
                    <a:gs pos="60000">
                      <a:srgbClr val="C00000">
                        <a:alpha val="100000"/>
                      </a:srgbClr>
                    </a:gs>
                    <a:gs pos="100000">
                      <a:srgbClr val="A30000">
                        <a:alpha val="100000"/>
                      </a:srgbClr>
                    </a:gs>
                  </a:gsLst>
                  <a:lin ang="2700000" scaled="0"/>
                </a:gra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陈巴尔虎旗最低生活保障对象
审核确认办法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2594259" y="3632429"/>
            <a:ext cx="7155883" cy="66253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kumimoji="1" lang="en-US" altLang="zh-CN" sz="33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陈巴尔虎旗民政局</a:t>
            </a:r>
            <a:endParaRPr kumimoji="1" lang="zh-CN" altLang="en-US"/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alphaModFix amt="100000"/>
          </a:blip>
          <a:srcRect/>
          <a:stretch>
            <a:fillRect/>
          </a:stretch>
        </p:blipFill>
        <p:spPr>
          <a:xfrm>
            <a:off x="12700" y="3517102"/>
            <a:ext cx="4413887" cy="3340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1426270" y="4713965"/>
            <a:ext cx="1585097" cy="16338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图片 24" descr="16pic_2458611_s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6390" y="188595"/>
            <a:ext cx="1065530" cy="1004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-24130" y="0"/>
            <a:ext cx="12215495" cy="6875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-24130" y="-635"/>
            <a:ext cx="12270105" cy="68757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alphaModFix amt="100000"/>
          </a:blip>
          <a:srcRect t="29511"/>
          <a:stretch>
            <a:fillRect/>
          </a:stretch>
        </p:blipFill>
        <p:spPr>
          <a:xfrm>
            <a:off x="-41275" y="2016125"/>
            <a:ext cx="12253595" cy="4833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-24130" y="-43180"/>
            <a:ext cx="12215495" cy="6918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alphaModFix amt="100000"/>
          </a:blip>
          <a:srcRect t="29511"/>
          <a:stretch>
            <a:fillRect/>
          </a:stretch>
        </p:blipFill>
        <p:spPr>
          <a:xfrm>
            <a:off x="-41275" y="2016125"/>
            <a:ext cx="12253595" cy="4833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alphaModFix amt="100000"/>
          </a:blip>
          <a:srcRect b="11212"/>
          <a:stretch>
            <a:fillRect/>
          </a:stretch>
        </p:blipFill>
        <p:spPr>
          <a:xfrm>
            <a:off x="-40640" y="5436235"/>
            <a:ext cx="12287250" cy="1315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alphaModFix amt="60000"/>
          </a:blip>
          <a:srcRect r="39946"/>
          <a:stretch>
            <a:fillRect/>
          </a:stretch>
        </p:blipFill>
        <p:spPr>
          <a:xfrm>
            <a:off x="7353935" y="-43180"/>
            <a:ext cx="4849495" cy="1046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alphaModFix amt="60000"/>
          </a:blip>
          <a:srcRect r="39946"/>
          <a:stretch>
            <a:fillRect/>
          </a:stretch>
        </p:blipFill>
        <p:spPr>
          <a:xfrm>
            <a:off x="7353935" y="-5715"/>
            <a:ext cx="4870450" cy="1046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613477" y="3300148"/>
            <a:ext cx="1575435" cy="13208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标题 1"/>
          <p:cNvSpPr txBox="1"/>
          <p:nvPr/>
        </p:nvSpPr>
        <p:spPr>
          <a:xfrm>
            <a:off x="2135887" y="3533775"/>
            <a:ext cx="7920226" cy="20189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ctr">
              <a:lnSpc>
                <a:spcPct val="130000"/>
              </a:lnSpc>
            </a:pPr>
            <a:r>
              <a:rPr kumimoji="1" lang="en-US" altLang="zh-CN" sz="5100">
                <a:ln w="12700">
                  <a:noFill/>
                </a:ln>
                <a:gradFill>
                  <a:gsLst>
                    <a:gs pos="1000">
                      <a:srgbClr val="ED7D31">
                        <a:alpha val="100000"/>
                      </a:srgbClr>
                    </a:gs>
                    <a:gs pos="41000">
                      <a:srgbClr val="FF4040">
                        <a:alpha val="100000"/>
                      </a:srgbClr>
                    </a:gs>
                    <a:gs pos="92000">
                      <a:srgbClr val="900000">
                        <a:alpha val="100000"/>
                      </a:srgbClr>
                    </a:gs>
                  </a:gsLst>
                  <a:lin ang="5400000" scaled="0"/>
                </a:gradFill>
                <a:latin typeface="Source Han Serif SC Bold" panose="02020700000000000000" charset="-122"/>
                <a:ea typeface="Source Han Serif SC Bold" panose="02020700000000000000" charset="-122"/>
                <a:cs typeface="Source Han Serif SC Bold" panose="02020700000000000000" charset="-122"/>
              </a:rPr>
              <a:t>总则</a:t>
            </a:r>
            <a:endParaRPr kumimoji="1"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10690074" y="-131010"/>
            <a:ext cx="1575435" cy="132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>
            <a:alphaModFix amt="100000"/>
          </a:blip>
          <a:srcRect/>
          <a:stretch>
            <a:fillRect/>
          </a:stretch>
        </p:blipFill>
        <p:spPr>
          <a:xfrm>
            <a:off x="1160" y="-33917"/>
            <a:ext cx="12189680" cy="322072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标题 1"/>
          <p:cNvSpPr txBox="1"/>
          <p:nvPr/>
        </p:nvSpPr>
        <p:spPr>
          <a:xfrm>
            <a:off x="5048871" y="962025"/>
            <a:ext cx="2094258" cy="24459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ctr">
              <a:lnSpc>
                <a:spcPct val="110000"/>
              </a:lnSpc>
            </a:pPr>
            <a:r>
              <a:rPr kumimoji="1" lang="en-US" altLang="zh-CN" sz="9600">
                <a:ln w="12700">
                  <a:noFill/>
                </a:ln>
                <a:solidFill>
                  <a:srgbClr val="C00000">
                    <a:alpha val="100000"/>
                  </a:srgbClr>
                </a:solidFill>
                <a:latin typeface="Source Han Serif SC Bold" panose="02020700000000000000" charset="-122"/>
                <a:ea typeface="Source Han Serif SC Bold" panose="02020700000000000000" charset="-122"/>
                <a:cs typeface="Source Han Serif SC Bold" panose="02020700000000000000" charset="-122"/>
              </a:rPr>
              <a:t>01</a:t>
            </a:r>
            <a:endParaRPr kumimoji="1" lang="zh-CN" altLang="en-US"/>
          </a:p>
        </p:txBody>
      </p:sp>
      <p:cxnSp>
        <p:nvCxnSpPr>
          <p:cNvPr id="15" name="标题 1"/>
          <p:cNvCxnSpPr/>
          <p:nvPr/>
        </p:nvCxnSpPr>
        <p:spPr>
          <a:xfrm flipH="1">
            <a:off x="1962150" y="2734936"/>
            <a:ext cx="1858727" cy="0"/>
          </a:xfrm>
          <a:prstGeom prst="line">
            <a:avLst/>
          </a:prstGeom>
          <a:noFill/>
          <a:ln w="28575" cap="sq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1"/>
                </a:gs>
              </a:gsLst>
              <a:lin ang="10800000" scaled="0"/>
            </a:gradFill>
            <a:miter/>
          </a:ln>
        </p:spPr>
      </p:cxnSp>
      <p:sp>
        <p:nvSpPr>
          <p:cNvPr id="16" name="标题 1"/>
          <p:cNvSpPr txBox="1"/>
          <p:nvPr/>
        </p:nvSpPr>
        <p:spPr>
          <a:xfrm>
            <a:off x="4583577" y="2480310"/>
            <a:ext cx="506583" cy="507365"/>
          </a:xfrm>
          <a:prstGeom prst="star5">
            <a:avLst/>
          </a:prstGeom>
          <a:gradFill>
            <a:gsLst>
              <a:gs pos="0">
                <a:schemeClr val="accent1"/>
              </a:gs>
              <a:gs pos="71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4102417" y="2562356"/>
            <a:ext cx="342744" cy="343273"/>
          </a:xfrm>
          <a:prstGeom prst="star5">
            <a:avLst/>
          </a:prstGeom>
          <a:gradFill>
            <a:gsLst>
              <a:gs pos="0">
                <a:schemeClr val="accent1"/>
              </a:gs>
              <a:gs pos="65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cxnSp>
        <p:nvCxnSpPr>
          <p:cNvPr id="18" name="标题 1"/>
          <p:cNvCxnSpPr/>
          <p:nvPr/>
        </p:nvCxnSpPr>
        <p:spPr>
          <a:xfrm>
            <a:off x="8425733" y="2733666"/>
            <a:ext cx="1858727" cy="0"/>
          </a:xfrm>
          <a:prstGeom prst="line">
            <a:avLst/>
          </a:prstGeom>
          <a:noFill/>
          <a:ln w="28575" cap="sq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1"/>
                </a:gs>
              </a:gsLst>
              <a:lin ang="10800000" scaled="0"/>
            </a:gradFill>
            <a:miter/>
          </a:ln>
        </p:spPr>
      </p:cxnSp>
      <p:sp>
        <p:nvSpPr>
          <p:cNvPr id="19" name="标题 1"/>
          <p:cNvSpPr txBox="1"/>
          <p:nvPr/>
        </p:nvSpPr>
        <p:spPr>
          <a:xfrm flipH="1">
            <a:off x="7156450" y="2479040"/>
            <a:ext cx="506583" cy="507365"/>
          </a:xfrm>
          <a:prstGeom prst="star5">
            <a:avLst/>
          </a:prstGeom>
          <a:gradFill>
            <a:gsLst>
              <a:gs pos="0">
                <a:schemeClr val="accent1"/>
              </a:gs>
              <a:gs pos="71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flipH="1">
            <a:off x="7801449" y="2561086"/>
            <a:ext cx="342744" cy="343273"/>
          </a:xfrm>
          <a:prstGeom prst="star5">
            <a:avLst/>
          </a:prstGeom>
          <a:gradFill>
            <a:gsLst>
              <a:gs pos="0">
                <a:schemeClr val="accent1"/>
              </a:gs>
              <a:gs pos="65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264160" y="52705"/>
            <a:ext cx="1575435" cy="1320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5022350" y="1560428"/>
            <a:ext cx="2159000" cy="5588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kumimoji="1" lang="en-US" altLang="zh-CN" sz="4400">
                <a:ln w="12700">
                  <a:noFill/>
                </a:ln>
                <a:solidFill>
                  <a:srgbClr val="FBE5D6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02</a:t>
            </a: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8795600" y="1560428"/>
            <a:ext cx="2159000" cy="5588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kumimoji="1" lang="en-US" altLang="zh-CN" sz="4400">
                <a:ln w="12700">
                  <a:noFill/>
                </a:ln>
                <a:solidFill>
                  <a:srgbClr val="FFBFBF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03</a:t>
            </a: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1249100" y="1560428"/>
            <a:ext cx="2159000" cy="5588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kumimoji="1" lang="en-US" altLang="zh-CN" sz="4400">
                <a:ln w="12700">
                  <a:noFill/>
                </a:ln>
                <a:solidFill>
                  <a:srgbClr val="FFBFBF">
                    <a:alpha val="10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01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4469650" y="3389372"/>
            <a:ext cx="3240000" cy="2340000"/>
          </a:xfrm>
          <a:prstGeom prst="roundRect">
            <a:avLst>
              <a:gd name="adj" fmla="val 10000"/>
            </a:avLst>
          </a:prstGeom>
          <a:solidFill>
            <a:schemeClr val="bg1">
              <a:lumMod val="95000"/>
            </a:schemeClr>
          </a:solidFill>
          <a:ln cap="sq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just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4433650" y="2004781"/>
            <a:ext cx="3312000" cy="1152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75000"/>
                  <a:alpha val="100000"/>
                </a:schemeClr>
              </a:gs>
            </a:gsLst>
            <a:lin ang="5400000" scaled="0"/>
          </a:gradFill>
          <a:ln w="25400" cap="sq">
            <a:noFill/>
            <a:miter/>
          </a:ln>
          <a:effectLst>
            <a:outerShdw blurRad="254000" dist="63500" dir="5400000" algn="t" rotWithShape="0">
              <a:schemeClr val="accent2"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just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8242900" y="3389372"/>
            <a:ext cx="3240000" cy="2340000"/>
          </a:xfrm>
          <a:prstGeom prst="roundRect">
            <a:avLst>
              <a:gd name="adj" fmla="val 10000"/>
            </a:avLst>
          </a:prstGeom>
          <a:solidFill>
            <a:schemeClr val="bg1">
              <a:lumMod val="95000"/>
            </a:schemeClr>
          </a:solidFill>
          <a:ln cap="sq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just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8206900" y="2004781"/>
            <a:ext cx="3312000" cy="1152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40000"/>
                  <a:lumOff val="60000"/>
                  <a:alpha val="100000"/>
                </a:schemeClr>
              </a:gs>
              <a:gs pos="100000">
                <a:schemeClr val="accent1"/>
              </a:gs>
            </a:gsLst>
            <a:lin ang="5400000" scaled="0"/>
          </a:gradFill>
          <a:ln cap="sq">
            <a:noFill/>
            <a:prstDash val="solid"/>
            <a:miter/>
          </a:ln>
          <a:effectLst>
            <a:outerShdw blurRad="254000" dist="63500" dir="5400000" algn="t" rotWithShape="0">
              <a:schemeClr val="accent1"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just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696400" y="3389372"/>
            <a:ext cx="3240000" cy="2340000"/>
          </a:xfrm>
          <a:prstGeom prst="roundRect">
            <a:avLst>
              <a:gd name="adj" fmla="val 10000"/>
            </a:avLst>
          </a:prstGeom>
          <a:solidFill>
            <a:schemeClr val="bg1">
              <a:lumMod val="95000"/>
            </a:schemeClr>
          </a:solidFill>
          <a:ln cap="sq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just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660400" y="2004781"/>
            <a:ext cx="3312000" cy="1152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40000"/>
                  <a:lumOff val="60000"/>
                  <a:alpha val="100000"/>
                </a:schemeClr>
              </a:gs>
              <a:gs pos="100000">
                <a:schemeClr val="accent1"/>
              </a:gs>
            </a:gsLst>
            <a:lin ang="5400000" scaled="0"/>
          </a:gradFill>
          <a:ln cap="sq">
            <a:noFill/>
            <a:prstDash val="solid"/>
            <a:miter/>
          </a:ln>
          <a:effectLst>
            <a:outerShdw blurRad="254000" dist="63500" dir="5400000" algn="t" rotWithShape="0">
              <a:schemeClr val="accent1"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just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876400" y="3606376"/>
            <a:ext cx="2880000" cy="187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根据《社会救助暂行办法》《民政部关于印发最低生活保障审核确认办法的通知》等文件制定本办法。
结合陈巴尔虎旗实际，将铸牢中华民族共同体意识融入低保审核确认全过程。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973500" y="2184781"/>
            <a:ext cx="2685800" cy="792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依据国家政策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4649650" y="3606376"/>
            <a:ext cx="2880000" cy="187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适用于陈巴尔虎旗城乡最低生活保障对象的审核确认工作。
确保低保审核确认工作公开、公平、公正。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4747425" y="2184781"/>
            <a:ext cx="2684450" cy="792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明确适用范围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8422900" y="3606376"/>
            <a:ext cx="2880000" cy="187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陈巴尔虎旗民政局负责审核确认，苏木镇人民政府（国营牧场）负责受理、初审，嘎查（社区）居民委员会协助相关工作。
加强规范管理和监督，促进低保工作透明化。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8527700" y="2184781"/>
            <a:ext cx="2670400" cy="792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规范工作流程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1007545" y="210957"/>
            <a:ext cx="10696755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制定依据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682743" y="334905"/>
            <a:ext cx="218940" cy="218940"/>
          </a:xfrm>
          <a:prstGeom prst="chevron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487699" y="334905"/>
            <a:ext cx="218940" cy="218940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292654" y="334905"/>
            <a:ext cx="218940" cy="218940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-24130" y="0"/>
            <a:ext cx="12215495" cy="6875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-24130" y="-635"/>
            <a:ext cx="12270105" cy="68757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alphaModFix amt="100000"/>
          </a:blip>
          <a:srcRect t="29511"/>
          <a:stretch>
            <a:fillRect/>
          </a:stretch>
        </p:blipFill>
        <p:spPr>
          <a:xfrm>
            <a:off x="-41275" y="2016125"/>
            <a:ext cx="12253595" cy="4833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-24130" y="-43180"/>
            <a:ext cx="12215495" cy="6918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alphaModFix amt="100000"/>
          </a:blip>
          <a:srcRect t="29511"/>
          <a:stretch>
            <a:fillRect/>
          </a:stretch>
        </p:blipFill>
        <p:spPr>
          <a:xfrm>
            <a:off x="-41275" y="2016125"/>
            <a:ext cx="12253595" cy="4833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alphaModFix amt="100000"/>
          </a:blip>
          <a:srcRect b="11212"/>
          <a:stretch>
            <a:fillRect/>
          </a:stretch>
        </p:blipFill>
        <p:spPr>
          <a:xfrm>
            <a:off x="-40640" y="5436235"/>
            <a:ext cx="12287250" cy="1315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alphaModFix amt="60000"/>
          </a:blip>
          <a:srcRect r="39946"/>
          <a:stretch>
            <a:fillRect/>
          </a:stretch>
        </p:blipFill>
        <p:spPr>
          <a:xfrm>
            <a:off x="7353935" y="-43180"/>
            <a:ext cx="4849495" cy="1046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alphaModFix amt="60000"/>
          </a:blip>
          <a:srcRect r="39946"/>
          <a:stretch>
            <a:fillRect/>
          </a:stretch>
        </p:blipFill>
        <p:spPr>
          <a:xfrm>
            <a:off x="7353935" y="-5715"/>
            <a:ext cx="4870450" cy="1046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613477" y="3300148"/>
            <a:ext cx="1575435" cy="13208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标题 1"/>
          <p:cNvSpPr txBox="1"/>
          <p:nvPr/>
        </p:nvSpPr>
        <p:spPr>
          <a:xfrm>
            <a:off x="2135887" y="3533775"/>
            <a:ext cx="7920226" cy="20189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ctr">
              <a:lnSpc>
                <a:spcPct val="130000"/>
              </a:lnSpc>
            </a:pPr>
            <a:r>
              <a:rPr kumimoji="1" lang="en-US" altLang="zh-CN" sz="5100">
                <a:ln w="12700">
                  <a:noFill/>
                </a:ln>
                <a:gradFill>
                  <a:gsLst>
                    <a:gs pos="1000">
                      <a:srgbClr val="ED7D31">
                        <a:alpha val="100000"/>
                      </a:srgbClr>
                    </a:gs>
                    <a:gs pos="41000">
                      <a:srgbClr val="FF4040">
                        <a:alpha val="100000"/>
                      </a:srgbClr>
                    </a:gs>
                    <a:gs pos="92000">
                      <a:srgbClr val="900000">
                        <a:alpha val="100000"/>
                      </a:srgbClr>
                    </a:gs>
                  </a:gsLst>
                  <a:lin ang="5400000" scaled="0"/>
                </a:gradFill>
                <a:latin typeface="Source Han Serif SC Bold" panose="02020700000000000000" charset="-122"/>
                <a:ea typeface="Source Han Serif SC Bold" panose="02020700000000000000" charset="-122"/>
                <a:cs typeface="Source Han Serif SC Bold" panose="02020700000000000000" charset="-122"/>
              </a:rPr>
              <a:t>申请和受理</a:t>
            </a:r>
            <a:endParaRPr kumimoji="1"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10690074" y="-131010"/>
            <a:ext cx="1575435" cy="132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>
            <a:alphaModFix amt="100000"/>
          </a:blip>
          <a:srcRect/>
          <a:stretch>
            <a:fillRect/>
          </a:stretch>
        </p:blipFill>
        <p:spPr>
          <a:xfrm>
            <a:off x="1160" y="-33917"/>
            <a:ext cx="12189680" cy="322072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标题 1"/>
          <p:cNvSpPr txBox="1"/>
          <p:nvPr/>
        </p:nvSpPr>
        <p:spPr>
          <a:xfrm>
            <a:off x="5048871" y="962025"/>
            <a:ext cx="2094258" cy="24459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ctr">
              <a:lnSpc>
                <a:spcPct val="110000"/>
              </a:lnSpc>
            </a:pPr>
            <a:r>
              <a:rPr kumimoji="1" lang="en-US" altLang="zh-CN" sz="9600">
                <a:ln w="12700">
                  <a:noFill/>
                </a:ln>
                <a:solidFill>
                  <a:srgbClr val="C00000">
                    <a:alpha val="100000"/>
                  </a:srgbClr>
                </a:solidFill>
                <a:latin typeface="Source Han Serif SC Bold" panose="02020700000000000000" charset="-122"/>
                <a:ea typeface="Source Han Serif SC Bold" panose="02020700000000000000" charset="-122"/>
                <a:cs typeface="Source Han Serif SC Bold" panose="02020700000000000000" charset="-122"/>
              </a:rPr>
              <a:t>02</a:t>
            </a:r>
            <a:endParaRPr kumimoji="1" lang="zh-CN" altLang="en-US"/>
          </a:p>
        </p:txBody>
      </p:sp>
      <p:cxnSp>
        <p:nvCxnSpPr>
          <p:cNvPr id="15" name="标题 1"/>
          <p:cNvCxnSpPr/>
          <p:nvPr/>
        </p:nvCxnSpPr>
        <p:spPr>
          <a:xfrm flipH="1">
            <a:off x="1962150" y="2734936"/>
            <a:ext cx="1858727" cy="0"/>
          </a:xfrm>
          <a:prstGeom prst="line">
            <a:avLst/>
          </a:prstGeom>
          <a:noFill/>
          <a:ln w="28575" cap="sq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1"/>
                </a:gs>
              </a:gsLst>
              <a:lin ang="10800000" scaled="0"/>
            </a:gradFill>
            <a:miter/>
          </a:ln>
        </p:spPr>
      </p:cxnSp>
      <p:sp>
        <p:nvSpPr>
          <p:cNvPr id="16" name="标题 1"/>
          <p:cNvSpPr txBox="1"/>
          <p:nvPr/>
        </p:nvSpPr>
        <p:spPr>
          <a:xfrm>
            <a:off x="4583577" y="2480310"/>
            <a:ext cx="506583" cy="507365"/>
          </a:xfrm>
          <a:prstGeom prst="star5">
            <a:avLst/>
          </a:prstGeom>
          <a:gradFill>
            <a:gsLst>
              <a:gs pos="0">
                <a:schemeClr val="accent1"/>
              </a:gs>
              <a:gs pos="71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4102417" y="2562356"/>
            <a:ext cx="342744" cy="343273"/>
          </a:xfrm>
          <a:prstGeom prst="star5">
            <a:avLst/>
          </a:prstGeom>
          <a:gradFill>
            <a:gsLst>
              <a:gs pos="0">
                <a:schemeClr val="accent1"/>
              </a:gs>
              <a:gs pos="65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cxnSp>
        <p:nvCxnSpPr>
          <p:cNvPr id="18" name="标题 1"/>
          <p:cNvCxnSpPr/>
          <p:nvPr/>
        </p:nvCxnSpPr>
        <p:spPr>
          <a:xfrm>
            <a:off x="8425733" y="2733666"/>
            <a:ext cx="1858727" cy="0"/>
          </a:xfrm>
          <a:prstGeom prst="line">
            <a:avLst/>
          </a:prstGeom>
          <a:noFill/>
          <a:ln w="28575" cap="sq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1"/>
                </a:gs>
              </a:gsLst>
              <a:lin ang="10800000" scaled="0"/>
            </a:gradFill>
            <a:miter/>
          </a:ln>
        </p:spPr>
      </p:cxnSp>
      <p:sp>
        <p:nvSpPr>
          <p:cNvPr id="19" name="标题 1"/>
          <p:cNvSpPr txBox="1"/>
          <p:nvPr/>
        </p:nvSpPr>
        <p:spPr>
          <a:xfrm flipH="1">
            <a:off x="7156450" y="2479040"/>
            <a:ext cx="506583" cy="507365"/>
          </a:xfrm>
          <a:prstGeom prst="star5">
            <a:avLst/>
          </a:prstGeom>
          <a:gradFill>
            <a:gsLst>
              <a:gs pos="0">
                <a:schemeClr val="accent1"/>
              </a:gs>
              <a:gs pos="71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flipH="1">
            <a:off x="7801449" y="2561086"/>
            <a:ext cx="342744" cy="343273"/>
          </a:xfrm>
          <a:prstGeom prst="star5">
            <a:avLst/>
          </a:prstGeom>
          <a:gradFill>
            <a:gsLst>
              <a:gs pos="0">
                <a:schemeClr val="accent1"/>
              </a:gs>
              <a:gs pos="65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264160" y="52705"/>
            <a:ext cx="1575435" cy="1320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728688" y="1476374"/>
            <a:ext cx="3922554" cy="4297481"/>
          </a:xfrm>
          <a:custGeom>
            <a:avLst/>
            <a:gdLst>
              <a:gd name="T0" fmla="*/ 592 w 655"/>
              <a:gd name="T1" fmla="*/ 6 h 719"/>
              <a:gd name="T2" fmla="*/ 46 w 655"/>
              <a:gd name="T3" fmla="*/ 105 h 719"/>
              <a:gd name="T4" fmla="*/ 3 w 655"/>
              <a:gd name="T5" fmla="*/ 162 h 719"/>
              <a:gd name="T6" fmla="*/ 37 w 655"/>
              <a:gd name="T7" fmla="*/ 480 h 719"/>
              <a:gd name="T8" fmla="*/ 78 w 655"/>
              <a:gd name="T9" fmla="*/ 525 h 719"/>
              <a:gd name="T10" fmla="*/ 377 w 655"/>
              <a:gd name="T11" fmla="*/ 589 h 719"/>
              <a:gd name="T12" fmla="*/ 341 w 655"/>
              <a:gd name="T13" fmla="*/ 693 h 719"/>
              <a:gd name="T14" fmla="*/ 365 w 655"/>
              <a:gd name="T15" fmla="*/ 708 h 719"/>
              <a:gd name="T16" fmla="*/ 504 w 655"/>
              <a:gd name="T17" fmla="*/ 568 h 719"/>
              <a:gd name="T18" fmla="*/ 506 w 655"/>
              <a:gd name="T19" fmla="*/ 564 h 719"/>
              <a:gd name="T20" fmla="*/ 622 w 655"/>
              <a:gd name="T21" fmla="*/ 451 h 719"/>
              <a:gd name="T22" fmla="*/ 638 w 655"/>
              <a:gd name="T23" fmla="*/ 417 h 719"/>
              <a:gd name="T24" fmla="*/ 653 w 655"/>
              <a:gd name="T25" fmla="*/ 59 h 719"/>
              <a:gd name="T26" fmla="*/ 592 w 655"/>
              <a:gd name="T27" fmla="*/ 6 h 719"/>
            </a:gdLst>
            <a:ahLst/>
            <a:cxnLst/>
            <a:rect l="0" t="0" r="r" b="b"/>
            <a:pathLst>
              <a:path w="655" h="719">
                <a:moveTo>
                  <a:pt x="592" y="6"/>
                </a:moveTo>
                <a:cubicBezTo>
                  <a:pt x="46" y="105"/>
                  <a:pt x="46" y="105"/>
                  <a:pt x="46" y="105"/>
                </a:cubicBezTo>
                <a:cubicBezTo>
                  <a:pt x="19" y="110"/>
                  <a:pt x="0" y="135"/>
                  <a:pt x="3" y="162"/>
                </a:cubicBezTo>
                <a:cubicBezTo>
                  <a:pt x="37" y="480"/>
                  <a:pt x="37" y="480"/>
                  <a:pt x="37" y="480"/>
                </a:cubicBezTo>
                <a:cubicBezTo>
                  <a:pt x="40" y="502"/>
                  <a:pt x="56" y="521"/>
                  <a:pt x="78" y="525"/>
                </a:cubicBezTo>
                <a:cubicBezTo>
                  <a:pt x="377" y="589"/>
                  <a:pt x="377" y="589"/>
                  <a:pt x="377" y="589"/>
                </a:cubicBezTo>
                <a:cubicBezTo>
                  <a:pt x="366" y="619"/>
                  <a:pt x="352" y="660"/>
                  <a:pt x="341" y="693"/>
                </a:cubicBezTo>
                <a:cubicBezTo>
                  <a:pt x="336" y="708"/>
                  <a:pt x="354" y="719"/>
                  <a:pt x="365" y="708"/>
                </a:cubicBezTo>
                <a:cubicBezTo>
                  <a:pt x="504" y="568"/>
                  <a:pt x="504" y="568"/>
                  <a:pt x="504" y="568"/>
                </a:cubicBezTo>
                <a:cubicBezTo>
                  <a:pt x="505" y="567"/>
                  <a:pt x="506" y="566"/>
                  <a:pt x="506" y="564"/>
                </a:cubicBezTo>
                <a:cubicBezTo>
                  <a:pt x="622" y="451"/>
                  <a:pt x="622" y="451"/>
                  <a:pt x="622" y="451"/>
                </a:cubicBezTo>
                <a:cubicBezTo>
                  <a:pt x="631" y="442"/>
                  <a:pt x="637" y="430"/>
                  <a:pt x="638" y="417"/>
                </a:cubicBezTo>
                <a:cubicBezTo>
                  <a:pt x="653" y="59"/>
                  <a:pt x="653" y="59"/>
                  <a:pt x="653" y="59"/>
                </a:cubicBezTo>
                <a:cubicBezTo>
                  <a:pt x="655" y="26"/>
                  <a:pt x="625" y="0"/>
                  <a:pt x="592" y="6"/>
                </a:cubicBezTo>
                <a:close/>
              </a:path>
            </a:pathLst>
          </a:custGeom>
          <a:solidFill>
            <a:schemeClr val="accent1"/>
          </a:solidFill>
          <a:ln w="12700" cap="sq">
            <a:noFill/>
            <a:miter/>
          </a:ln>
          <a:effectLst>
            <a:outerShdw blurRad="254000" sx="102000" sy="102000" algn="ctr" rotWithShape="0">
              <a:schemeClr val="accent1">
                <a:lumMod val="60000"/>
                <a:lumOff val="40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alphaModFix amt="100000"/>
          </a:blip>
          <a:srcRect l="52654" t="22169" r="18513" b="34575"/>
          <a:stretch>
            <a:fillRect/>
          </a:stretch>
        </p:blipFill>
        <p:spPr>
          <a:xfrm>
            <a:off x="5073752" y="1461451"/>
            <a:ext cx="1409496" cy="1409496"/>
          </a:xfrm>
          <a:custGeom>
            <a:avLst/>
            <a:gdLst/>
            <a:ahLst/>
            <a:cxnLst/>
            <a:rect l="l" t="t" r="r" b="b"/>
            <a:pathLst>
              <a:path w="1409496" h="1409496">
                <a:moveTo>
                  <a:pt x="704748" y="0"/>
                </a:moveTo>
                <a:cubicBezTo>
                  <a:pt x="1093970" y="0"/>
                  <a:pt x="1409496" y="315526"/>
                  <a:pt x="1409496" y="704748"/>
                </a:cubicBezTo>
                <a:cubicBezTo>
                  <a:pt x="1409496" y="1093970"/>
                  <a:pt x="1093970" y="1409496"/>
                  <a:pt x="704748" y="1409496"/>
                </a:cubicBezTo>
                <a:cubicBezTo>
                  <a:pt x="315526" y="1409496"/>
                  <a:pt x="0" y="1093970"/>
                  <a:pt x="0" y="704748"/>
                </a:cubicBezTo>
                <a:cubicBezTo>
                  <a:pt x="0" y="315526"/>
                  <a:pt x="315526" y="0"/>
                  <a:pt x="704748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5" name="标题 1"/>
          <p:cNvSpPr txBox="1"/>
          <p:nvPr/>
        </p:nvSpPr>
        <p:spPr>
          <a:xfrm>
            <a:off x="6616438" y="1827023"/>
            <a:ext cx="4915162" cy="112012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以家庭为单位，由一名共同生活的家庭成员向户籍所在地苏木镇人民政府、国营牧场提出书面申请。
也可通过内蒙古社会救助网络平台等互联网渠道提出申请。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6616438" y="1502963"/>
            <a:ext cx="4915162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申请主体</a:t>
            </a:r>
            <a:endParaRPr kumimoji="1"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alphaModFix amt="100000"/>
          </a:blip>
          <a:srcRect l="52654" t="22169" r="18513" b="34575"/>
          <a:stretch>
            <a:fillRect/>
          </a:stretch>
        </p:blipFill>
        <p:spPr>
          <a:xfrm>
            <a:off x="5073752" y="3042227"/>
            <a:ext cx="1409496" cy="1409496"/>
          </a:xfrm>
          <a:custGeom>
            <a:avLst/>
            <a:gdLst/>
            <a:ahLst/>
            <a:cxnLst/>
            <a:rect l="l" t="t" r="r" b="b"/>
            <a:pathLst>
              <a:path w="1409496" h="1409496">
                <a:moveTo>
                  <a:pt x="704748" y="0"/>
                </a:moveTo>
                <a:cubicBezTo>
                  <a:pt x="1093970" y="0"/>
                  <a:pt x="1409496" y="315526"/>
                  <a:pt x="1409496" y="704748"/>
                </a:cubicBezTo>
                <a:cubicBezTo>
                  <a:pt x="1409496" y="1093970"/>
                  <a:pt x="1093970" y="1409496"/>
                  <a:pt x="704748" y="1409496"/>
                </a:cubicBezTo>
                <a:cubicBezTo>
                  <a:pt x="315526" y="1409496"/>
                  <a:pt x="0" y="1093970"/>
                  <a:pt x="0" y="704748"/>
                </a:cubicBezTo>
                <a:cubicBezTo>
                  <a:pt x="0" y="315526"/>
                  <a:pt x="315526" y="0"/>
                  <a:pt x="704748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8" name="标题 1"/>
          <p:cNvSpPr txBox="1"/>
          <p:nvPr/>
        </p:nvSpPr>
        <p:spPr>
          <a:xfrm>
            <a:off x="6616438" y="3407799"/>
            <a:ext cx="4915162" cy="112012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符合条件的艾滋病病人和感染者可通过“绿色通道”在旗疾控中心递交申请材料。
陈巴尔虎旗民政局对材料齐全的申请进行受理。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6616438" y="3083739"/>
            <a:ext cx="4915162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特殊申请渠道</a:t>
            </a:r>
            <a:endParaRPr kumimoji="1"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1">
            <a:alphaModFix amt="100000"/>
          </a:blip>
          <a:srcRect l="52654" t="22169" r="18513" b="34575"/>
          <a:stretch>
            <a:fillRect/>
          </a:stretch>
        </p:blipFill>
        <p:spPr>
          <a:xfrm>
            <a:off x="5073752" y="4623004"/>
            <a:ext cx="1409496" cy="1409496"/>
          </a:xfrm>
          <a:custGeom>
            <a:avLst/>
            <a:gdLst/>
            <a:ahLst/>
            <a:cxnLst/>
            <a:rect l="l" t="t" r="r" b="b"/>
            <a:pathLst>
              <a:path w="1409496" h="1409496">
                <a:moveTo>
                  <a:pt x="704748" y="0"/>
                </a:moveTo>
                <a:cubicBezTo>
                  <a:pt x="1093970" y="0"/>
                  <a:pt x="1409496" y="315526"/>
                  <a:pt x="1409496" y="704748"/>
                </a:cubicBezTo>
                <a:cubicBezTo>
                  <a:pt x="1409496" y="1093970"/>
                  <a:pt x="1093970" y="1409496"/>
                  <a:pt x="704748" y="1409496"/>
                </a:cubicBezTo>
                <a:cubicBezTo>
                  <a:pt x="315526" y="1409496"/>
                  <a:pt x="0" y="1093970"/>
                  <a:pt x="0" y="704748"/>
                </a:cubicBezTo>
                <a:cubicBezTo>
                  <a:pt x="0" y="315526"/>
                  <a:pt x="315526" y="0"/>
                  <a:pt x="704748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11" name="标题 1"/>
          <p:cNvSpPr txBox="1"/>
          <p:nvPr/>
        </p:nvSpPr>
        <p:spPr>
          <a:xfrm>
            <a:off x="6616438" y="4988576"/>
            <a:ext cx="4915162" cy="1120124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包括配偶、父母、未成年子女、重病重残子女等长期共同生活的人员。
不包括现役军人、服刑人员、宣告失踪人员等特定人员。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6616438" y="4664516"/>
            <a:ext cx="4915162" cy="3077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家庭成员范围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1993024" y="2584913"/>
            <a:ext cx="1561395" cy="1540496"/>
          </a:xfrm>
          <a:custGeom>
            <a:avLst/>
            <a:gdLst>
              <a:gd name="connsiteX0" fmla="*/ 1371696 w 1870330"/>
              <a:gd name="connsiteY0" fmla="*/ 1296270 h 1845296"/>
              <a:gd name="connsiteX1" fmla="*/ 1371696 w 1870330"/>
              <a:gd name="connsiteY1" fmla="*/ 1371136 h 1845296"/>
              <a:gd name="connsiteX2" fmla="*/ 1671448 w 1870330"/>
              <a:gd name="connsiteY2" fmla="*/ 1371136 h 1845296"/>
              <a:gd name="connsiteX3" fmla="*/ 1671448 w 1870330"/>
              <a:gd name="connsiteY3" fmla="*/ 1296270 h 1845296"/>
              <a:gd name="connsiteX4" fmla="*/ 1371696 w 1870330"/>
              <a:gd name="connsiteY4" fmla="*/ 996899 h 1845296"/>
              <a:gd name="connsiteX5" fmla="*/ 1371696 w 1870330"/>
              <a:gd name="connsiteY5" fmla="*/ 1071765 h 1845296"/>
              <a:gd name="connsiteX6" fmla="*/ 1671448 w 1870330"/>
              <a:gd name="connsiteY6" fmla="*/ 1071765 h 1845296"/>
              <a:gd name="connsiteX7" fmla="*/ 1671448 w 1870330"/>
              <a:gd name="connsiteY7" fmla="*/ 996899 h 1845296"/>
              <a:gd name="connsiteX8" fmla="*/ 1371696 w 1870330"/>
              <a:gd name="connsiteY8" fmla="*/ 747820 h 1845296"/>
              <a:gd name="connsiteX9" fmla="*/ 1371696 w 1870330"/>
              <a:gd name="connsiteY9" fmla="*/ 822401 h 1845296"/>
              <a:gd name="connsiteX10" fmla="*/ 1671448 w 1870330"/>
              <a:gd name="connsiteY10" fmla="*/ 822401 h 1845296"/>
              <a:gd name="connsiteX11" fmla="*/ 1671448 w 1870330"/>
              <a:gd name="connsiteY11" fmla="*/ 747820 h 1845296"/>
              <a:gd name="connsiteX12" fmla="*/ 1371696 w 1870330"/>
              <a:gd name="connsiteY12" fmla="*/ 473405 h 1845296"/>
              <a:gd name="connsiteX13" fmla="*/ 1371696 w 1870330"/>
              <a:gd name="connsiteY13" fmla="*/ 547986 h 1845296"/>
              <a:gd name="connsiteX14" fmla="*/ 1671448 w 1870330"/>
              <a:gd name="connsiteY14" fmla="*/ 547986 h 1845296"/>
              <a:gd name="connsiteX15" fmla="*/ 1671448 w 1870330"/>
              <a:gd name="connsiteY15" fmla="*/ 473405 h 1845296"/>
              <a:gd name="connsiteX16" fmla="*/ 1221963 w 1870330"/>
              <a:gd name="connsiteY16" fmla="*/ 224040 h 1845296"/>
              <a:gd name="connsiteX17" fmla="*/ 1794130 w 1870330"/>
              <a:gd name="connsiteY17" fmla="*/ 224040 h 1845296"/>
              <a:gd name="connsiteX18" fmla="*/ 1870330 w 1870330"/>
              <a:gd name="connsiteY18" fmla="*/ 298811 h 1845296"/>
              <a:gd name="connsiteX19" fmla="*/ 1870330 w 1870330"/>
              <a:gd name="connsiteY19" fmla="*/ 1570971 h 1845296"/>
              <a:gd name="connsiteX20" fmla="*/ 1794130 w 1870330"/>
              <a:gd name="connsiteY20" fmla="*/ 1645742 h 1845296"/>
              <a:gd name="connsiteX21" fmla="*/ 1221963 w 1870330"/>
              <a:gd name="connsiteY21" fmla="*/ 1645742 h 1845296"/>
              <a:gd name="connsiteX22" fmla="*/ 1221963 w 1870330"/>
              <a:gd name="connsiteY22" fmla="*/ 1383804 h 1845296"/>
              <a:gd name="connsiteX23" fmla="*/ 1298163 w 1870330"/>
              <a:gd name="connsiteY23" fmla="*/ 1383804 h 1845296"/>
              <a:gd name="connsiteX24" fmla="*/ 1298163 w 1870330"/>
              <a:gd name="connsiteY24" fmla="*/ 1309033 h 1845296"/>
              <a:gd name="connsiteX25" fmla="*/ 1221963 w 1870330"/>
              <a:gd name="connsiteY25" fmla="*/ 1309033 h 1845296"/>
              <a:gd name="connsiteX26" fmla="*/ 1221963 w 1870330"/>
              <a:gd name="connsiteY26" fmla="*/ 1084434 h 1845296"/>
              <a:gd name="connsiteX27" fmla="*/ 1298163 w 1870330"/>
              <a:gd name="connsiteY27" fmla="*/ 1084434 h 1845296"/>
              <a:gd name="connsiteX28" fmla="*/ 1298163 w 1870330"/>
              <a:gd name="connsiteY28" fmla="*/ 1009662 h 1845296"/>
              <a:gd name="connsiteX29" fmla="*/ 1221963 w 1870330"/>
              <a:gd name="connsiteY29" fmla="*/ 1009662 h 1845296"/>
              <a:gd name="connsiteX30" fmla="*/ 1221963 w 1870330"/>
              <a:gd name="connsiteY30" fmla="*/ 822496 h 1845296"/>
              <a:gd name="connsiteX31" fmla="*/ 1298163 w 1870330"/>
              <a:gd name="connsiteY31" fmla="*/ 822496 h 1845296"/>
              <a:gd name="connsiteX32" fmla="*/ 1298163 w 1870330"/>
              <a:gd name="connsiteY32" fmla="*/ 747725 h 1845296"/>
              <a:gd name="connsiteX33" fmla="*/ 1221963 w 1870330"/>
              <a:gd name="connsiteY33" fmla="*/ 747725 h 1845296"/>
              <a:gd name="connsiteX34" fmla="*/ 1221963 w 1870330"/>
              <a:gd name="connsiteY34" fmla="*/ 560654 h 1845296"/>
              <a:gd name="connsiteX35" fmla="*/ 1298163 w 1870330"/>
              <a:gd name="connsiteY35" fmla="*/ 560654 h 1845296"/>
              <a:gd name="connsiteX36" fmla="*/ 1298163 w 1870330"/>
              <a:gd name="connsiteY36" fmla="*/ 485883 h 1845296"/>
              <a:gd name="connsiteX37" fmla="*/ 1221963 w 1870330"/>
              <a:gd name="connsiteY37" fmla="*/ 485883 h 1845296"/>
              <a:gd name="connsiteX38" fmla="*/ 1054227 w 1870330"/>
              <a:gd name="connsiteY38" fmla="*/ 393 h 1845296"/>
              <a:gd name="connsiteX39" fmla="*/ 1054132 w 1870330"/>
              <a:gd name="connsiteY39" fmla="*/ 869 h 1845296"/>
              <a:gd name="connsiteX40" fmla="*/ 1083754 w 1870330"/>
              <a:gd name="connsiteY40" fmla="*/ 7727 h 1845296"/>
              <a:gd name="connsiteX41" fmla="*/ 1097470 w 1870330"/>
              <a:gd name="connsiteY41" fmla="*/ 36302 h 1845296"/>
              <a:gd name="connsiteX42" fmla="*/ 1097470 w 1870330"/>
              <a:gd name="connsiteY42" fmla="*/ 1808714 h 1845296"/>
              <a:gd name="connsiteX43" fmla="*/ 1083754 w 1870330"/>
              <a:gd name="connsiteY43" fmla="*/ 1837289 h 1845296"/>
              <a:gd name="connsiteX44" fmla="*/ 1060895 w 1870330"/>
              <a:gd name="connsiteY44" fmla="*/ 1845290 h 1845296"/>
              <a:gd name="connsiteX45" fmla="*/ 1053941 w 1870330"/>
              <a:gd name="connsiteY45" fmla="*/ 1844148 h 1845296"/>
              <a:gd name="connsiteX46" fmla="*/ 29623 w 1870330"/>
              <a:gd name="connsiteY46" fmla="*/ 1647932 h 1845296"/>
              <a:gd name="connsiteX47" fmla="*/ 0 w 1870330"/>
              <a:gd name="connsiteY47" fmla="*/ 1611071 h 1845296"/>
              <a:gd name="connsiteX48" fmla="*/ 0 w 1870330"/>
              <a:gd name="connsiteY48" fmla="*/ 233375 h 1845296"/>
              <a:gd name="connsiteX49" fmla="*/ 29813 w 1870330"/>
              <a:gd name="connsiteY49" fmla="*/ 196513 h 1845296"/>
            </a:gdLst>
            <a:ahLst/>
            <a:cxnLst/>
            <a:rect l="l" t="t" r="r" b="b"/>
            <a:pathLst>
              <a:path w="1870330" h="1845296">
                <a:moveTo>
                  <a:pt x="1371696" y="1296270"/>
                </a:moveTo>
                <a:lnTo>
                  <a:pt x="1371696" y="1371136"/>
                </a:lnTo>
                <a:lnTo>
                  <a:pt x="1671448" y="1371136"/>
                </a:lnTo>
                <a:lnTo>
                  <a:pt x="1671448" y="1296270"/>
                </a:lnTo>
                <a:close/>
                <a:moveTo>
                  <a:pt x="1371696" y="996899"/>
                </a:moveTo>
                <a:lnTo>
                  <a:pt x="1371696" y="1071765"/>
                </a:lnTo>
                <a:lnTo>
                  <a:pt x="1671448" y="1071765"/>
                </a:lnTo>
                <a:lnTo>
                  <a:pt x="1671448" y="996899"/>
                </a:lnTo>
                <a:close/>
                <a:moveTo>
                  <a:pt x="1371696" y="747820"/>
                </a:moveTo>
                <a:lnTo>
                  <a:pt x="1371696" y="822401"/>
                </a:lnTo>
                <a:lnTo>
                  <a:pt x="1671448" y="822401"/>
                </a:lnTo>
                <a:lnTo>
                  <a:pt x="1671448" y="747820"/>
                </a:lnTo>
                <a:close/>
                <a:moveTo>
                  <a:pt x="1371696" y="473405"/>
                </a:moveTo>
                <a:lnTo>
                  <a:pt x="1371696" y="547986"/>
                </a:lnTo>
                <a:lnTo>
                  <a:pt x="1671448" y="547986"/>
                </a:lnTo>
                <a:lnTo>
                  <a:pt x="1671448" y="473405"/>
                </a:lnTo>
                <a:close/>
                <a:moveTo>
                  <a:pt x="1221963" y="224040"/>
                </a:moveTo>
                <a:lnTo>
                  <a:pt x="1794130" y="224040"/>
                </a:lnTo>
                <a:cubicBezTo>
                  <a:pt x="1835792" y="223723"/>
                  <a:pt x="1869863" y="257155"/>
                  <a:pt x="1870330" y="298811"/>
                </a:cubicBezTo>
                <a:lnTo>
                  <a:pt x="1870330" y="1570971"/>
                </a:lnTo>
                <a:cubicBezTo>
                  <a:pt x="1869863" y="1612623"/>
                  <a:pt x="1835792" y="1646056"/>
                  <a:pt x="1794130" y="1645742"/>
                </a:cubicBezTo>
                <a:lnTo>
                  <a:pt x="1221963" y="1645742"/>
                </a:lnTo>
                <a:lnTo>
                  <a:pt x="1221963" y="1383804"/>
                </a:lnTo>
                <a:lnTo>
                  <a:pt x="1298163" y="1383804"/>
                </a:lnTo>
                <a:lnTo>
                  <a:pt x="1298163" y="1309033"/>
                </a:lnTo>
                <a:lnTo>
                  <a:pt x="1221963" y="1309033"/>
                </a:lnTo>
                <a:lnTo>
                  <a:pt x="1221963" y="1084434"/>
                </a:lnTo>
                <a:lnTo>
                  <a:pt x="1298163" y="1084434"/>
                </a:lnTo>
                <a:lnTo>
                  <a:pt x="1298163" y="1009662"/>
                </a:lnTo>
                <a:lnTo>
                  <a:pt x="1221963" y="1009662"/>
                </a:lnTo>
                <a:lnTo>
                  <a:pt x="1221963" y="822496"/>
                </a:lnTo>
                <a:lnTo>
                  <a:pt x="1298163" y="822496"/>
                </a:lnTo>
                <a:lnTo>
                  <a:pt x="1298163" y="747725"/>
                </a:lnTo>
                <a:lnTo>
                  <a:pt x="1221963" y="747725"/>
                </a:lnTo>
                <a:lnTo>
                  <a:pt x="1221963" y="560654"/>
                </a:lnTo>
                <a:lnTo>
                  <a:pt x="1298163" y="560654"/>
                </a:lnTo>
                <a:lnTo>
                  <a:pt x="1298163" y="485883"/>
                </a:lnTo>
                <a:lnTo>
                  <a:pt x="1221963" y="485883"/>
                </a:lnTo>
                <a:close/>
                <a:moveTo>
                  <a:pt x="1054227" y="393"/>
                </a:moveTo>
                <a:lnTo>
                  <a:pt x="1054132" y="869"/>
                </a:lnTo>
                <a:cubicBezTo>
                  <a:pt x="1064533" y="-1498"/>
                  <a:pt x="1075449" y="1029"/>
                  <a:pt x="1083754" y="7727"/>
                </a:cubicBezTo>
                <a:cubicBezTo>
                  <a:pt x="1092260" y="14808"/>
                  <a:pt x="1097261" y="25237"/>
                  <a:pt x="1097470" y="36302"/>
                </a:cubicBezTo>
                <a:lnTo>
                  <a:pt x="1097470" y="1808714"/>
                </a:lnTo>
                <a:cubicBezTo>
                  <a:pt x="1097271" y="1819783"/>
                  <a:pt x="1092260" y="1830212"/>
                  <a:pt x="1083754" y="1837289"/>
                </a:cubicBezTo>
                <a:cubicBezTo>
                  <a:pt x="1077344" y="1842614"/>
                  <a:pt x="1069229" y="1845452"/>
                  <a:pt x="1060895" y="1845290"/>
                </a:cubicBezTo>
                <a:cubicBezTo>
                  <a:pt x="1058551" y="1845100"/>
                  <a:pt x="1056227" y="1844719"/>
                  <a:pt x="1053941" y="1844148"/>
                </a:cubicBezTo>
                <a:lnTo>
                  <a:pt x="29623" y="1647932"/>
                </a:lnTo>
                <a:cubicBezTo>
                  <a:pt x="12259" y="1644227"/>
                  <a:pt x="-124" y="1628825"/>
                  <a:pt x="0" y="1611071"/>
                </a:cubicBezTo>
                <a:lnTo>
                  <a:pt x="0" y="233375"/>
                </a:lnTo>
                <a:cubicBezTo>
                  <a:pt x="-105" y="215558"/>
                  <a:pt x="12373" y="200139"/>
                  <a:pt x="29813" y="196513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1007545" y="210957"/>
            <a:ext cx="10696755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申请方式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682743" y="334905"/>
            <a:ext cx="218940" cy="218940"/>
          </a:xfrm>
          <a:prstGeom prst="chevron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487699" y="334905"/>
            <a:ext cx="218940" cy="218940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292654" y="334905"/>
            <a:ext cx="218940" cy="218940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2028824" y="2083550"/>
            <a:ext cx="2466976" cy="3280929"/>
          </a:xfrm>
          <a:prstGeom prst="rect">
            <a:avLst/>
          </a:prstGeom>
          <a:solidFill>
            <a:schemeClr val="bg1"/>
          </a:solidFill>
          <a:ln cap="sq">
            <a:noFill/>
            <a:prstDash val="solid"/>
            <a:miter/>
          </a:ln>
          <a:effectLst>
            <a:outerShdw blurRad="762000" dist="254000" dir="5400000" algn="ctr" rotWithShape="0">
              <a:srgbClr val="000000">
                <a:alpha val="10000"/>
              </a:srgbClr>
            </a:outerShdw>
          </a:effectLst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7696200" y="2083550"/>
            <a:ext cx="2466976" cy="3280929"/>
          </a:xfrm>
          <a:prstGeom prst="rect">
            <a:avLst/>
          </a:prstGeom>
          <a:solidFill>
            <a:schemeClr val="bg1"/>
          </a:solidFill>
          <a:ln cap="sq">
            <a:noFill/>
            <a:prstDash val="solid"/>
            <a:miter/>
          </a:ln>
          <a:effectLst>
            <a:outerShdw blurRad="762000" dist="254000" dir="5400000" algn="ctr" rotWithShape="0">
              <a:srgbClr val="000000">
                <a:alpha val="10000"/>
              </a:srgbClr>
            </a:outerShdw>
          </a:effectLst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2271709" y="2398061"/>
            <a:ext cx="558807" cy="638176"/>
          </a:xfrm>
          <a:custGeom>
            <a:avLst/>
            <a:gdLst>
              <a:gd name="connsiteX0" fmla="*/ 1449958 w 1449958"/>
              <a:gd name="connsiteY0" fmla="*/ 669913 h 1655898"/>
              <a:gd name="connsiteX1" fmla="*/ 1449586 w 1449958"/>
              <a:gd name="connsiteY1" fmla="*/ 666192 h 1655898"/>
              <a:gd name="connsiteX2" fmla="*/ 1449586 w 1449958"/>
              <a:gd name="connsiteY2" fmla="*/ 665634 h 1655898"/>
              <a:gd name="connsiteX3" fmla="*/ 1448098 w 1449958"/>
              <a:gd name="connsiteY3" fmla="*/ 658006 h 1655898"/>
              <a:gd name="connsiteX4" fmla="*/ 1445307 w 1449958"/>
              <a:gd name="connsiteY4" fmla="*/ 650379 h 1655898"/>
              <a:gd name="connsiteX5" fmla="*/ 1443633 w 1449958"/>
              <a:gd name="connsiteY5" fmla="*/ 646844 h 1655898"/>
              <a:gd name="connsiteX6" fmla="*/ 1441772 w 1449958"/>
              <a:gd name="connsiteY6" fmla="*/ 643496 h 1655898"/>
              <a:gd name="connsiteX7" fmla="*/ 1441400 w 1449958"/>
              <a:gd name="connsiteY7" fmla="*/ 643124 h 1655898"/>
              <a:gd name="connsiteX8" fmla="*/ 1439354 w 1449958"/>
              <a:gd name="connsiteY8" fmla="*/ 640147 h 1655898"/>
              <a:gd name="connsiteX9" fmla="*/ 1439168 w 1449958"/>
              <a:gd name="connsiteY9" fmla="*/ 639775 h 1655898"/>
              <a:gd name="connsiteX10" fmla="*/ 1436936 w 1449958"/>
              <a:gd name="connsiteY10" fmla="*/ 636798 h 1655898"/>
              <a:gd name="connsiteX11" fmla="*/ 1436378 w 1449958"/>
              <a:gd name="connsiteY11" fmla="*/ 636240 h 1655898"/>
              <a:gd name="connsiteX12" fmla="*/ 1433773 w 1449958"/>
              <a:gd name="connsiteY12" fmla="*/ 633450 h 1655898"/>
              <a:gd name="connsiteX13" fmla="*/ 816136 w 1449958"/>
              <a:gd name="connsiteY13" fmla="*/ 15813 h 1655898"/>
              <a:gd name="connsiteX14" fmla="*/ 813346 w 1449958"/>
              <a:gd name="connsiteY14" fmla="*/ 13208 h 1655898"/>
              <a:gd name="connsiteX15" fmla="*/ 812788 w 1449958"/>
              <a:gd name="connsiteY15" fmla="*/ 12650 h 1655898"/>
              <a:gd name="connsiteX16" fmla="*/ 809997 w 1449958"/>
              <a:gd name="connsiteY16" fmla="*/ 10418 h 1655898"/>
              <a:gd name="connsiteX17" fmla="*/ 809625 w 1449958"/>
              <a:gd name="connsiteY17" fmla="*/ 10232 h 1655898"/>
              <a:gd name="connsiteX18" fmla="*/ 806834 w 1449958"/>
              <a:gd name="connsiteY18" fmla="*/ 8372 h 1655898"/>
              <a:gd name="connsiteX19" fmla="*/ 806276 w 1449958"/>
              <a:gd name="connsiteY19" fmla="*/ 8000 h 1655898"/>
              <a:gd name="connsiteX20" fmla="*/ 802928 w 1449958"/>
              <a:gd name="connsiteY20" fmla="*/ 6139 h 1655898"/>
              <a:gd name="connsiteX21" fmla="*/ 802742 w 1449958"/>
              <a:gd name="connsiteY21" fmla="*/ 6139 h 1655898"/>
              <a:gd name="connsiteX22" fmla="*/ 799207 w 1449958"/>
              <a:gd name="connsiteY22" fmla="*/ 4465 h 1655898"/>
              <a:gd name="connsiteX23" fmla="*/ 799021 w 1449958"/>
              <a:gd name="connsiteY23" fmla="*/ 4465 h 1655898"/>
              <a:gd name="connsiteX24" fmla="*/ 791580 w 1449958"/>
              <a:gd name="connsiteY24" fmla="*/ 1860 h 1655898"/>
              <a:gd name="connsiteX25" fmla="*/ 791394 w 1449958"/>
              <a:gd name="connsiteY25" fmla="*/ 1860 h 1655898"/>
              <a:gd name="connsiteX26" fmla="*/ 783766 w 1449958"/>
              <a:gd name="connsiteY26" fmla="*/ 372 h 1655898"/>
              <a:gd name="connsiteX27" fmla="*/ 783022 w 1449958"/>
              <a:gd name="connsiteY27" fmla="*/ 372 h 1655898"/>
              <a:gd name="connsiteX28" fmla="*/ 779301 w 1449958"/>
              <a:gd name="connsiteY28" fmla="*/ 0 h 1655898"/>
              <a:gd name="connsiteX29" fmla="*/ 261751 w 1449958"/>
              <a:gd name="connsiteY29" fmla="*/ 0 h 1655898"/>
              <a:gd name="connsiteX30" fmla="*/ 0 w 1449958"/>
              <a:gd name="connsiteY30" fmla="*/ 261751 h 1655898"/>
              <a:gd name="connsiteX31" fmla="*/ 0 w 1449958"/>
              <a:gd name="connsiteY31" fmla="*/ 1394148 h 1655898"/>
              <a:gd name="connsiteX32" fmla="*/ 261751 w 1449958"/>
              <a:gd name="connsiteY32" fmla="*/ 1655899 h 1655898"/>
              <a:gd name="connsiteX33" fmla="*/ 1188207 w 1449958"/>
              <a:gd name="connsiteY33" fmla="*/ 1655899 h 1655898"/>
              <a:gd name="connsiteX34" fmla="*/ 1449958 w 1449958"/>
              <a:gd name="connsiteY34" fmla="*/ 1394148 h 1655898"/>
              <a:gd name="connsiteX35" fmla="*/ 1449958 w 1449958"/>
              <a:gd name="connsiteY35" fmla="*/ 672889 h 1655898"/>
              <a:gd name="connsiteX36" fmla="*/ 1449958 w 1449958"/>
              <a:gd name="connsiteY36" fmla="*/ 669913 h 1655898"/>
              <a:gd name="connsiteX37" fmla="*/ 832321 w 1449958"/>
              <a:gd name="connsiteY37" fmla="*/ 466948 h 1655898"/>
              <a:gd name="connsiteX38" fmla="*/ 832321 w 1449958"/>
              <a:gd name="connsiteY38" fmla="*/ 189942 h 1655898"/>
              <a:gd name="connsiteX39" fmla="*/ 1259458 w 1449958"/>
              <a:gd name="connsiteY39" fmla="*/ 617079 h 1655898"/>
              <a:gd name="connsiteX40" fmla="*/ 982452 w 1449958"/>
              <a:gd name="connsiteY40" fmla="*/ 617079 h 1655898"/>
              <a:gd name="connsiteX41" fmla="*/ 832321 w 1449958"/>
              <a:gd name="connsiteY41" fmla="*/ 466948 h 1655898"/>
              <a:gd name="connsiteX42" fmla="*/ 1338337 w 1449958"/>
              <a:gd name="connsiteY42" fmla="*/ 1393403 h 1655898"/>
              <a:gd name="connsiteX43" fmla="*/ 1188207 w 1449958"/>
              <a:gd name="connsiteY43" fmla="*/ 1543534 h 1655898"/>
              <a:gd name="connsiteX44" fmla="*/ 261751 w 1449958"/>
              <a:gd name="connsiteY44" fmla="*/ 1543534 h 1655898"/>
              <a:gd name="connsiteX45" fmla="*/ 111621 w 1449958"/>
              <a:gd name="connsiteY45" fmla="*/ 1393403 h 1655898"/>
              <a:gd name="connsiteX46" fmla="*/ 111621 w 1449958"/>
              <a:gd name="connsiteY46" fmla="*/ 261007 h 1655898"/>
              <a:gd name="connsiteX47" fmla="*/ 261751 w 1449958"/>
              <a:gd name="connsiteY47" fmla="*/ 110877 h 1655898"/>
              <a:gd name="connsiteX48" fmla="*/ 720700 w 1449958"/>
              <a:gd name="connsiteY48" fmla="*/ 110877 h 1655898"/>
              <a:gd name="connsiteX49" fmla="*/ 720700 w 1449958"/>
              <a:gd name="connsiteY49" fmla="*/ 466948 h 1655898"/>
              <a:gd name="connsiteX50" fmla="*/ 982452 w 1449958"/>
              <a:gd name="connsiteY50" fmla="*/ 728700 h 1655898"/>
              <a:gd name="connsiteX51" fmla="*/ 1338523 w 1449958"/>
              <a:gd name="connsiteY51" fmla="*/ 728700 h 1655898"/>
              <a:gd name="connsiteX52" fmla="*/ 1338523 w 1449958"/>
              <a:gd name="connsiteY52" fmla="*/ 1393403 h 1655898"/>
            </a:gdLst>
            <a:ahLst/>
            <a:cxnLst/>
            <a:rect l="l" t="t" r="r" b="b"/>
            <a:pathLst>
              <a:path w="1449958" h="1655898">
                <a:moveTo>
                  <a:pt x="1449958" y="669913"/>
                </a:moveTo>
                <a:cubicBezTo>
                  <a:pt x="1449958" y="668610"/>
                  <a:pt x="1449772" y="667308"/>
                  <a:pt x="1449586" y="666192"/>
                </a:cubicBezTo>
                <a:lnTo>
                  <a:pt x="1449586" y="665634"/>
                </a:lnTo>
                <a:cubicBezTo>
                  <a:pt x="1449214" y="663029"/>
                  <a:pt x="1448656" y="660425"/>
                  <a:pt x="1448098" y="658006"/>
                </a:cubicBezTo>
                <a:cubicBezTo>
                  <a:pt x="1447354" y="655402"/>
                  <a:pt x="1446423" y="652797"/>
                  <a:pt x="1445307" y="650379"/>
                </a:cubicBezTo>
                <a:cubicBezTo>
                  <a:pt x="1444749" y="649077"/>
                  <a:pt x="1444191" y="647960"/>
                  <a:pt x="1443633" y="646844"/>
                </a:cubicBezTo>
                <a:cubicBezTo>
                  <a:pt x="1443075" y="645728"/>
                  <a:pt x="1442331" y="644612"/>
                  <a:pt x="1441772" y="643496"/>
                </a:cubicBezTo>
                <a:cubicBezTo>
                  <a:pt x="1441587" y="643310"/>
                  <a:pt x="1441587" y="643124"/>
                  <a:pt x="1441400" y="643124"/>
                </a:cubicBezTo>
                <a:cubicBezTo>
                  <a:pt x="1440842" y="642193"/>
                  <a:pt x="1440098" y="641077"/>
                  <a:pt x="1439354" y="640147"/>
                </a:cubicBezTo>
                <a:cubicBezTo>
                  <a:pt x="1439354" y="640147"/>
                  <a:pt x="1439168" y="639961"/>
                  <a:pt x="1439168" y="639775"/>
                </a:cubicBezTo>
                <a:cubicBezTo>
                  <a:pt x="1438424" y="638845"/>
                  <a:pt x="1437680" y="637729"/>
                  <a:pt x="1436936" y="636798"/>
                </a:cubicBezTo>
                <a:lnTo>
                  <a:pt x="1436378" y="636240"/>
                </a:lnTo>
                <a:cubicBezTo>
                  <a:pt x="1435633" y="635310"/>
                  <a:pt x="1434703" y="634380"/>
                  <a:pt x="1433773" y="633450"/>
                </a:cubicBezTo>
                <a:lnTo>
                  <a:pt x="816136" y="15813"/>
                </a:lnTo>
                <a:cubicBezTo>
                  <a:pt x="815206" y="14883"/>
                  <a:pt x="814276" y="14139"/>
                  <a:pt x="813346" y="13208"/>
                </a:cubicBezTo>
                <a:lnTo>
                  <a:pt x="812788" y="12650"/>
                </a:lnTo>
                <a:lnTo>
                  <a:pt x="809997" y="10418"/>
                </a:lnTo>
                <a:cubicBezTo>
                  <a:pt x="809811" y="10418"/>
                  <a:pt x="809811" y="10232"/>
                  <a:pt x="809625" y="10232"/>
                </a:cubicBezTo>
                <a:cubicBezTo>
                  <a:pt x="808695" y="9488"/>
                  <a:pt x="807765" y="8930"/>
                  <a:pt x="806834" y="8372"/>
                </a:cubicBezTo>
                <a:cubicBezTo>
                  <a:pt x="806649" y="8186"/>
                  <a:pt x="806462" y="8186"/>
                  <a:pt x="806276" y="8000"/>
                </a:cubicBezTo>
                <a:cubicBezTo>
                  <a:pt x="805160" y="7255"/>
                  <a:pt x="804044" y="6697"/>
                  <a:pt x="802928" y="6139"/>
                </a:cubicBezTo>
                <a:lnTo>
                  <a:pt x="802742" y="6139"/>
                </a:lnTo>
                <a:cubicBezTo>
                  <a:pt x="801626" y="5581"/>
                  <a:pt x="800509" y="5023"/>
                  <a:pt x="799207" y="4465"/>
                </a:cubicBezTo>
                <a:lnTo>
                  <a:pt x="799021" y="4465"/>
                </a:lnTo>
                <a:cubicBezTo>
                  <a:pt x="796603" y="3349"/>
                  <a:pt x="793998" y="2418"/>
                  <a:pt x="791580" y="1860"/>
                </a:cubicBezTo>
                <a:lnTo>
                  <a:pt x="791394" y="1860"/>
                </a:lnTo>
                <a:cubicBezTo>
                  <a:pt x="788975" y="1116"/>
                  <a:pt x="786371" y="744"/>
                  <a:pt x="783766" y="372"/>
                </a:cubicBezTo>
                <a:lnTo>
                  <a:pt x="783022" y="372"/>
                </a:lnTo>
                <a:cubicBezTo>
                  <a:pt x="781720" y="186"/>
                  <a:pt x="780604" y="186"/>
                  <a:pt x="779301" y="0"/>
                </a:cubicBezTo>
                <a:lnTo>
                  <a:pt x="261751" y="0"/>
                </a:lnTo>
                <a:cubicBezTo>
                  <a:pt x="117388" y="0"/>
                  <a:pt x="0" y="117388"/>
                  <a:pt x="0" y="261751"/>
                </a:cubicBezTo>
                <a:lnTo>
                  <a:pt x="0" y="1394148"/>
                </a:lnTo>
                <a:cubicBezTo>
                  <a:pt x="0" y="1538511"/>
                  <a:pt x="117388" y="1655899"/>
                  <a:pt x="261751" y="1655899"/>
                </a:cubicBezTo>
                <a:lnTo>
                  <a:pt x="1188207" y="1655899"/>
                </a:lnTo>
                <a:cubicBezTo>
                  <a:pt x="1332570" y="1655899"/>
                  <a:pt x="1449958" y="1538511"/>
                  <a:pt x="1449958" y="1394148"/>
                </a:cubicBezTo>
                <a:lnTo>
                  <a:pt x="1449958" y="672889"/>
                </a:lnTo>
                <a:lnTo>
                  <a:pt x="1449958" y="669913"/>
                </a:lnTo>
                <a:close/>
                <a:moveTo>
                  <a:pt x="832321" y="466948"/>
                </a:moveTo>
                <a:lnTo>
                  <a:pt x="832321" y="189942"/>
                </a:lnTo>
                <a:lnTo>
                  <a:pt x="1259458" y="617079"/>
                </a:lnTo>
                <a:lnTo>
                  <a:pt x="982452" y="617079"/>
                </a:lnTo>
                <a:cubicBezTo>
                  <a:pt x="899666" y="617079"/>
                  <a:pt x="832321" y="549734"/>
                  <a:pt x="832321" y="466948"/>
                </a:cubicBezTo>
                <a:close/>
                <a:moveTo>
                  <a:pt x="1338337" y="1393403"/>
                </a:moveTo>
                <a:cubicBezTo>
                  <a:pt x="1338337" y="1476189"/>
                  <a:pt x="1270992" y="1543534"/>
                  <a:pt x="1188207" y="1543534"/>
                </a:cubicBezTo>
                <a:lnTo>
                  <a:pt x="261751" y="1543534"/>
                </a:lnTo>
                <a:cubicBezTo>
                  <a:pt x="178966" y="1543534"/>
                  <a:pt x="111621" y="1476189"/>
                  <a:pt x="111621" y="1393403"/>
                </a:cubicBezTo>
                <a:lnTo>
                  <a:pt x="111621" y="261007"/>
                </a:lnTo>
                <a:cubicBezTo>
                  <a:pt x="111621" y="178222"/>
                  <a:pt x="178966" y="110877"/>
                  <a:pt x="261751" y="110877"/>
                </a:cubicBezTo>
                <a:lnTo>
                  <a:pt x="720700" y="110877"/>
                </a:lnTo>
                <a:lnTo>
                  <a:pt x="720700" y="466948"/>
                </a:lnTo>
                <a:cubicBezTo>
                  <a:pt x="720700" y="611312"/>
                  <a:pt x="838088" y="728700"/>
                  <a:pt x="982452" y="728700"/>
                </a:cubicBezTo>
                <a:lnTo>
                  <a:pt x="1338523" y="728700"/>
                </a:lnTo>
                <a:lnTo>
                  <a:pt x="1338523" y="1393403"/>
                </a:lnTo>
                <a:close/>
              </a:path>
            </a:pathLst>
          </a:custGeom>
          <a:solidFill>
            <a:schemeClr val="accent1"/>
          </a:solidFill>
          <a:ln cap="sq">
            <a:noFill/>
          </a:ln>
        </p:spPr>
        <p:txBody>
          <a:bodyPr vert="horz" wrap="square" lIns="91440" tIns="45720" rIns="91440" bIns="45720" rtlCol="0" anchor="t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7902922" y="2426954"/>
            <a:ext cx="631129" cy="631222"/>
          </a:xfrm>
          <a:custGeom>
            <a:avLst/>
            <a:gdLst>
              <a:gd name="connsiteX0" fmla="*/ 669168 w 1599855"/>
              <a:gd name="connsiteY0" fmla="*/ 111621 h 1600088"/>
              <a:gd name="connsiteX1" fmla="*/ 886086 w 1599855"/>
              <a:gd name="connsiteY1" fmla="*/ 155339 h 1600088"/>
              <a:gd name="connsiteX2" fmla="*/ 1063377 w 1599855"/>
              <a:gd name="connsiteY2" fmla="*/ 274960 h 1600088"/>
              <a:gd name="connsiteX3" fmla="*/ 1182998 w 1599855"/>
              <a:gd name="connsiteY3" fmla="*/ 452251 h 1600088"/>
              <a:gd name="connsiteX4" fmla="*/ 1226716 w 1599855"/>
              <a:gd name="connsiteY4" fmla="*/ 669168 h 1600088"/>
              <a:gd name="connsiteX5" fmla="*/ 1182998 w 1599855"/>
              <a:gd name="connsiteY5" fmla="*/ 886085 h 1600088"/>
              <a:gd name="connsiteX6" fmla="*/ 1063377 w 1599855"/>
              <a:gd name="connsiteY6" fmla="*/ 1063377 h 1600088"/>
              <a:gd name="connsiteX7" fmla="*/ 886086 w 1599855"/>
              <a:gd name="connsiteY7" fmla="*/ 1182998 h 1600088"/>
              <a:gd name="connsiteX8" fmla="*/ 669168 w 1599855"/>
              <a:gd name="connsiteY8" fmla="*/ 1226716 h 1600088"/>
              <a:gd name="connsiteX9" fmla="*/ 452251 w 1599855"/>
              <a:gd name="connsiteY9" fmla="*/ 1182998 h 1600088"/>
              <a:gd name="connsiteX10" fmla="*/ 274960 w 1599855"/>
              <a:gd name="connsiteY10" fmla="*/ 1063377 h 1600088"/>
              <a:gd name="connsiteX11" fmla="*/ 155339 w 1599855"/>
              <a:gd name="connsiteY11" fmla="*/ 886085 h 1600088"/>
              <a:gd name="connsiteX12" fmla="*/ 111621 w 1599855"/>
              <a:gd name="connsiteY12" fmla="*/ 669168 h 1600088"/>
              <a:gd name="connsiteX13" fmla="*/ 155339 w 1599855"/>
              <a:gd name="connsiteY13" fmla="*/ 452251 h 1600088"/>
              <a:gd name="connsiteX14" fmla="*/ 274960 w 1599855"/>
              <a:gd name="connsiteY14" fmla="*/ 274960 h 1600088"/>
              <a:gd name="connsiteX15" fmla="*/ 452251 w 1599855"/>
              <a:gd name="connsiteY15" fmla="*/ 155339 h 1600088"/>
              <a:gd name="connsiteX16" fmla="*/ 669168 w 1599855"/>
              <a:gd name="connsiteY16" fmla="*/ 111621 h 1600088"/>
              <a:gd name="connsiteX17" fmla="*/ 669168 w 1599855"/>
              <a:gd name="connsiteY17" fmla="*/ 0 h 1600088"/>
              <a:gd name="connsiteX18" fmla="*/ 0 w 1599855"/>
              <a:gd name="connsiteY18" fmla="*/ 669168 h 1600088"/>
              <a:gd name="connsiteX19" fmla="*/ 669168 w 1599855"/>
              <a:gd name="connsiteY19" fmla="*/ 1338337 h 1600088"/>
              <a:gd name="connsiteX20" fmla="*/ 1338337 w 1599855"/>
              <a:gd name="connsiteY20" fmla="*/ 669168 h 1600088"/>
              <a:gd name="connsiteX21" fmla="*/ 669168 w 1599855"/>
              <a:gd name="connsiteY21" fmla="*/ 0 h 1600088"/>
              <a:gd name="connsiteX22" fmla="*/ 1544278 w 1599855"/>
              <a:gd name="connsiteY22" fmla="*/ 1600088 h 1600088"/>
              <a:gd name="connsiteX23" fmla="*/ 1504838 w 1599855"/>
              <a:gd name="connsiteY23" fmla="*/ 1583717 h 1600088"/>
              <a:gd name="connsiteX24" fmla="*/ 1247366 w 1599855"/>
              <a:gd name="connsiteY24" fmla="*/ 1326431 h 1600088"/>
              <a:gd name="connsiteX25" fmla="*/ 1247366 w 1599855"/>
              <a:gd name="connsiteY25" fmla="*/ 1247552 h 1600088"/>
              <a:gd name="connsiteX26" fmla="*/ 1326245 w 1599855"/>
              <a:gd name="connsiteY26" fmla="*/ 1247552 h 1600088"/>
              <a:gd name="connsiteX27" fmla="*/ 1583531 w 1599855"/>
              <a:gd name="connsiteY27" fmla="*/ 1504838 h 1600088"/>
              <a:gd name="connsiteX28" fmla="*/ 1583531 w 1599855"/>
              <a:gd name="connsiteY28" fmla="*/ 1583717 h 1600088"/>
              <a:gd name="connsiteX29" fmla="*/ 1544278 w 1599855"/>
              <a:gd name="connsiteY29" fmla="*/ 1600088 h 1600088"/>
            </a:gdLst>
            <a:ahLst/>
            <a:cxnLst/>
            <a:rect l="l" t="t" r="r" b="b"/>
            <a:pathLst>
              <a:path w="1599855" h="1600088">
                <a:moveTo>
                  <a:pt x="669168" y="111621"/>
                </a:moveTo>
                <a:cubicBezTo>
                  <a:pt x="744513" y="111621"/>
                  <a:pt x="817438" y="126318"/>
                  <a:pt x="886086" y="155339"/>
                </a:cubicBezTo>
                <a:cubicBezTo>
                  <a:pt x="952500" y="183431"/>
                  <a:pt x="1012031" y="223614"/>
                  <a:pt x="1063377" y="274960"/>
                </a:cubicBezTo>
                <a:cubicBezTo>
                  <a:pt x="1114537" y="326120"/>
                  <a:pt x="1154906" y="385837"/>
                  <a:pt x="1182998" y="452251"/>
                </a:cubicBezTo>
                <a:cubicBezTo>
                  <a:pt x="1212019" y="520898"/>
                  <a:pt x="1226716" y="594010"/>
                  <a:pt x="1226716" y="669168"/>
                </a:cubicBezTo>
                <a:cubicBezTo>
                  <a:pt x="1226716" y="744327"/>
                  <a:pt x="1212019" y="817438"/>
                  <a:pt x="1182998" y="886085"/>
                </a:cubicBezTo>
                <a:cubicBezTo>
                  <a:pt x="1154906" y="952500"/>
                  <a:pt x="1114723" y="1012031"/>
                  <a:pt x="1063377" y="1063377"/>
                </a:cubicBezTo>
                <a:cubicBezTo>
                  <a:pt x="1012217" y="1114537"/>
                  <a:pt x="952500" y="1154906"/>
                  <a:pt x="886086" y="1182998"/>
                </a:cubicBezTo>
                <a:cubicBezTo>
                  <a:pt x="817438" y="1212019"/>
                  <a:pt x="744327" y="1226716"/>
                  <a:pt x="669168" y="1226716"/>
                </a:cubicBezTo>
                <a:cubicBezTo>
                  <a:pt x="594010" y="1226716"/>
                  <a:pt x="520898" y="1212019"/>
                  <a:pt x="452251" y="1182998"/>
                </a:cubicBezTo>
                <a:cubicBezTo>
                  <a:pt x="385837" y="1154906"/>
                  <a:pt x="326306" y="1114723"/>
                  <a:pt x="274960" y="1063377"/>
                </a:cubicBezTo>
                <a:cubicBezTo>
                  <a:pt x="223800" y="1012217"/>
                  <a:pt x="183431" y="952500"/>
                  <a:pt x="155339" y="886085"/>
                </a:cubicBezTo>
                <a:cubicBezTo>
                  <a:pt x="126318" y="817438"/>
                  <a:pt x="111621" y="744327"/>
                  <a:pt x="111621" y="669168"/>
                </a:cubicBezTo>
                <a:cubicBezTo>
                  <a:pt x="111621" y="594010"/>
                  <a:pt x="126318" y="520898"/>
                  <a:pt x="155339" y="452251"/>
                </a:cubicBezTo>
                <a:cubicBezTo>
                  <a:pt x="183431" y="385837"/>
                  <a:pt x="223614" y="326306"/>
                  <a:pt x="274960" y="274960"/>
                </a:cubicBezTo>
                <a:cubicBezTo>
                  <a:pt x="326306" y="223614"/>
                  <a:pt x="385837" y="183431"/>
                  <a:pt x="452251" y="155339"/>
                </a:cubicBezTo>
                <a:cubicBezTo>
                  <a:pt x="520898" y="126318"/>
                  <a:pt x="593824" y="111621"/>
                  <a:pt x="669168" y="111621"/>
                </a:cubicBezTo>
                <a:moveTo>
                  <a:pt x="669168" y="0"/>
                </a:moveTo>
                <a:cubicBezTo>
                  <a:pt x="299517" y="0"/>
                  <a:pt x="0" y="299517"/>
                  <a:pt x="0" y="669168"/>
                </a:cubicBezTo>
                <a:cubicBezTo>
                  <a:pt x="0" y="1038820"/>
                  <a:pt x="299517" y="1338337"/>
                  <a:pt x="669168" y="1338337"/>
                </a:cubicBezTo>
                <a:cubicBezTo>
                  <a:pt x="1038820" y="1338337"/>
                  <a:pt x="1338337" y="1038820"/>
                  <a:pt x="1338337" y="669168"/>
                </a:cubicBezTo>
                <a:cubicBezTo>
                  <a:pt x="1338337" y="299703"/>
                  <a:pt x="1038820" y="0"/>
                  <a:pt x="669168" y="0"/>
                </a:cubicBezTo>
                <a:close/>
                <a:moveTo>
                  <a:pt x="1544278" y="1600088"/>
                </a:moveTo>
                <a:cubicBezTo>
                  <a:pt x="1529953" y="1600088"/>
                  <a:pt x="1515628" y="1594693"/>
                  <a:pt x="1504838" y="1583717"/>
                </a:cubicBezTo>
                <a:lnTo>
                  <a:pt x="1247366" y="1326431"/>
                </a:lnTo>
                <a:cubicBezTo>
                  <a:pt x="1225600" y="1304665"/>
                  <a:pt x="1225600" y="1269318"/>
                  <a:pt x="1247366" y="1247552"/>
                </a:cubicBezTo>
                <a:cubicBezTo>
                  <a:pt x="1269132" y="1225786"/>
                  <a:pt x="1304479" y="1225786"/>
                  <a:pt x="1326245" y="1247552"/>
                </a:cubicBezTo>
                <a:lnTo>
                  <a:pt x="1583531" y="1504838"/>
                </a:lnTo>
                <a:cubicBezTo>
                  <a:pt x="1605297" y="1526605"/>
                  <a:pt x="1605297" y="1561951"/>
                  <a:pt x="1583531" y="1583717"/>
                </a:cubicBezTo>
                <a:cubicBezTo>
                  <a:pt x="1572927" y="1594693"/>
                  <a:pt x="1558603" y="1600088"/>
                  <a:pt x="1544278" y="1600088"/>
                </a:cubicBezTo>
                <a:close/>
              </a:path>
            </a:pathLst>
          </a:custGeom>
          <a:solidFill>
            <a:schemeClr val="accent1"/>
          </a:solidFill>
          <a:ln cap="sq">
            <a:noFill/>
          </a:ln>
        </p:spPr>
        <p:txBody>
          <a:bodyPr vert="horz" wrap="square" lIns="91440" tIns="45720" rIns="91440" bIns="45720" rtlCol="0" anchor="t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cxnSp>
        <p:nvCxnSpPr>
          <p:cNvPr id="7" name="标题 1"/>
          <p:cNvCxnSpPr/>
          <p:nvPr/>
        </p:nvCxnSpPr>
        <p:spPr>
          <a:xfrm>
            <a:off x="4495800" y="3429000"/>
            <a:ext cx="366712" cy="0"/>
          </a:xfrm>
          <a:prstGeom prst="line">
            <a:avLst/>
          </a:prstGeom>
          <a:noFill/>
          <a:ln w="6350" cap="flat">
            <a:solidFill>
              <a:schemeClr val="accent1"/>
            </a:solidFill>
            <a:miter/>
          </a:ln>
        </p:spPr>
      </p:cxnSp>
      <p:cxnSp>
        <p:nvCxnSpPr>
          <p:cNvPr id="8" name="标题 1"/>
          <p:cNvCxnSpPr/>
          <p:nvPr/>
        </p:nvCxnSpPr>
        <p:spPr>
          <a:xfrm>
            <a:off x="7329488" y="3429000"/>
            <a:ext cx="366712" cy="0"/>
          </a:xfrm>
          <a:prstGeom prst="line">
            <a:avLst/>
          </a:prstGeom>
          <a:noFill/>
          <a:ln w="6350" cap="flat">
            <a:solidFill>
              <a:schemeClr val="accent1"/>
            </a:solidFill>
            <a:miter/>
          </a:ln>
        </p:spPr>
      </p:cxnSp>
      <p:cxnSp>
        <p:nvCxnSpPr>
          <p:cNvPr id="9" name="标题 1"/>
          <p:cNvCxnSpPr/>
          <p:nvPr/>
        </p:nvCxnSpPr>
        <p:spPr>
          <a:xfrm>
            <a:off x="0" y="3429000"/>
            <a:ext cx="2028824" cy="0"/>
          </a:xfrm>
          <a:prstGeom prst="line">
            <a:avLst/>
          </a:prstGeom>
          <a:noFill/>
          <a:ln w="6350" cap="flat">
            <a:solidFill>
              <a:schemeClr val="accent1"/>
            </a:solidFill>
            <a:miter/>
          </a:ln>
        </p:spPr>
      </p:cxnSp>
      <p:sp>
        <p:nvSpPr>
          <p:cNvPr id="10" name="标题 1"/>
          <p:cNvSpPr txBox="1"/>
          <p:nvPr/>
        </p:nvSpPr>
        <p:spPr>
          <a:xfrm>
            <a:off x="4862512" y="2083550"/>
            <a:ext cx="2466976" cy="3280929"/>
          </a:xfrm>
          <a:prstGeom prst="rect">
            <a:avLst/>
          </a:prstGeom>
          <a:solidFill>
            <a:schemeClr val="accent1"/>
          </a:solidFill>
          <a:ln cap="sq">
            <a:noFill/>
            <a:prstDash val="solid"/>
            <a:miter/>
          </a:ln>
          <a:effectLst>
            <a:outerShdw blurRad="762000" dist="254000" dir="5400000" algn="ctr" rotWithShape="0">
              <a:srgbClr val="000000">
                <a:alpha val="10000"/>
              </a:srgbClr>
            </a:outerShdw>
          </a:effectLst>
        </p:spPr>
        <p:txBody>
          <a:bodyPr vert="horz" wrap="square" lIns="365760" tIns="1280160" rIns="274320" bIns="0" rtlCol="0" anchor="t"/>
          <a:lstStyle/>
          <a:p>
            <a:pPr algn="l">
              <a:lnSpc>
                <a:spcPct val="130000"/>
              </a:lnSpc>
            </a:pP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5009542" y="2414956"/>
            <a:ext cx="623926" cy="603796"/>
          </a:xfrm>
          <a:custGeom>
            <a:avLst/>
            <a:gdLst>
              <a:gd name="connsiteX0" fmla="*/ 695958 w 1660735"/>
              <a:gd name="connsiteY0" fmla="*/ 752512 h 1607157"/>
              <a:gd name="connsiteX1" fmla="*/ 376349 w 1660735"/>
              <a:gd name="connsiteY1" fmla="*/ 752512 h 1607157"/>
              <a:gd name="connsiteX2" fmla="*/ 110505 w 1660735"/>
              <a:gd name="connsiteY2" fmla="*/ 642007 h 1607157"/>
              <a:gd name="connsiteX3" fmla="*/ 0 w 1660735"/>
              <a:gd name="connsiteY3" fmla="*/ 376349 h 1607157"/>
              <a:gd name="connsiteX4" fmla="*/ 110505 w 1660735"/>
              <a:gd name="connsiteY4" fmla="*/ 110505 h 1607157"/>
              <a:gd name="connsiteX5" fmla="*/ 376349 w 1660735"/>
              <a:gd name="connsiteY5" fmla="*/ 0 h 1607157"/>
              <a:gd name="connsiteX6" fmla="*/ 642193 w 1660735"/>
              <a:gd name="connsiteY6" fmla="*/ 110505 h 1607157"/>
              <a:gd name="connsiteX7" fmla="*/ 752698 w 1660735"/>
              <a:gd name="connsiteY7" fmla="*/ 376349 h 1607157"/>
              <a:gd name="connsiteX8" fmla="*/ 752698 w 1660735"/>
              <a:gd name="connsiteY8" fmla="*/ 695958 h 1607157"/>
              <a:gd name="connsiteX9" fmla="*/ 695958 w 1660735"/>
              <a:gd name="connsiteY9" fmla="*/ 752512 h 1607157"/>
              <a:gd name="connsiteX10" fmla="*/ 376349 w 1660735"/>
              <a:gd name="connsiteY10" fmla="*/ 111621 h 1607157"/>
              <a:gd name="connsiteX11" fmla="*/ 111621 w 1660735"/>
              <a:gd name="connsiteY11" fmla="*/ 376349 h 1607157"/>
              <a:gd name="connsiteX12" fmla="*/ 376349 w 1660735"/>
              <a:gd name="connsiteY12" fmla="*/ 641077 h 1607157"/>
              <a:gd name="connsiteX13" fmla="*/ 641077 w 1660735"/>
              <a:gd name="connsiteY13" fmla="*/ 641077 h 1607157"/>
              <a:gd name="connsiteX14" fmla="*/ 641077 w 1660735"/>
              <a:gd name="connsiteY14" fmla="*/ 376349 h 1607157"/>
              <a:gd name="connsiteX15" fmla="*/ 376349 w 1660735"/>
              <a:gd name="connsiteY15" fmla="*/ 111621 h 1607157"/>
              <a:gd name="connsiteX16" fmla="*/ 1284201 w 1660735"/>
              <a:gd name="connsiteY16" fmla="*/ 752512 h 1607157"/>
              <a:gd name="connsiteX17" fmla="*/ 964592 w 1660735"/>
              <a:gd name="connsiteY17" fmla="*/ 752512 h 1607157"/>
              <a:gd name="connsiteX18" fmla="*/ 908038 w 1660735"/>
              <a:gd name="connsiteY18" fmla="*/ 695958 h 1607157"/>
              <a:gd name="connsiteX19" fmla="*/ 908038 w 1660735"/>
              <a:gd name="connsiteY19" fmla="*/ 376349 h 1607157"/>
              <a:gd name="connsiteX20" fmla="*/ 1018543 w 1660735"/>
              <a:gd name="connsiteY20" fmla="*/ 110505 h 1607157"/>
              <a:gd name="connsiteX21" fmla="*/ 1284387 w 1660735"/>
              <a:gd name="connsiteY21" fmla="*/ 0 h 1607157"/>
              <a:gd name="connsiteX22" fmla="*/ 1550231 w 1660735"/>
              <a:gd name="connsiteY22" fmla="*/ 110505 h 1607157"/>
              <a:gd name="connsiteX23" fmla="*/ 1660736 w 1660735"/>
              <a:gd name="connsiteY23" fmla="*/ 376349 h 1607157"/>
              <a:gd name="connsiteX24" fmla="*/ 1550231 w 1660735"/>
              <a:gd name="connsiteY24" fmla="*/ 642193 h 1607157"/>
              <a:gd name="connsiteX25" fmla="*/ 1284201 w 1660735"/>
              <a:gd name="connsiteY25" fmla="*/ 752512 h 1607157"/>
              <a:gd name="connsiteX26" fmla="*/ 1019659 w 1660735"/>
              <a:gd name="connsiteY26" fmla="*/ 640891 h 1607157"/>
              <a:gd name="connsiteX27" fmla="*/ 1284387 w 1660735"/>
              <a:gd name="connsiteY27" fmla="*/ 640891 h 1607157"/>
              <a:gd name="connsiteX28" fmla="*/ 1549115 w 1660735"/>
              <a:gd name="connsiteY28" fmla="*/ 376163 h 1607157"/>
              <a:gd name="connsiteX29" fmla="*/ 1284387 w 1660735"/>
              <a:gd name="connsiteY29" fmla="*/ 111435 h 1607157"/>
              <a:gd name="connsiteX30" fmla="*/ 1019659 w 1660735"/>
              <a:gd name="connsiteY30" fmla="*/ 376163 h 1607157"/>
              <a:gd name="connsiteX31" fmla="*/ 1019659 w 1660735"/>
              <a:gd name="connsiteY31" fmla="*/ 640891 h 1607157"/>
              <a:gd name="connsiteX32" fmla="*/ 376349 w 1660735"/>
              <a:gd name="connsiteY32" fmla="*/ 1607158 h 1607157"/>
              <a:gd name="connsiteX33" fmla="*/ 110505 w 1660735"/>
              <a:gd name="connsiteY33" fmla="*/ 1496653 h 1607157"/>
              <a:gd name="connsiteX34" fmla="*/ 0 w 1660735"/>
              <a:gd name="connsiteY34" fmla="*/ 1230809 h 1607157"/>
              <a:gd name="connsiteX35" fmla="*/ 110505 w 1660735"/>
              <a:gd name="connsiteY35" fmla="*/ 964964 h 1607157"/>
              <a:gd name="connsiteX36" fmla="*/ 376349 w 1660735"/>
              <a:gd name="connsiteY36" fmla="*/ 854459 h 1607157"/>
              <a:gd name="connsiteX37" fmla="*/ 695958 w 1660735"/>
              <a:gd name="connsiteY37" fmla="*/ 854459 h 1607157"/>
              <a:gd name="connsiteX38" fmla="*/ 752512 w 1660735"/>
              <a:gd name="connsiteY38" fmla="*/ 911014 h 1607157"/>
              <a:gd name="connsiteX39" fmla="*/ 752512 w 1660735"/>
              <a:gd name="connsiteY39" fmla="*/ 1230623 h 1607157"/>
              <a:gd name="connsiteX40" fmla="*/ 642007 w 1660735"/>
              <a:gd name="connsiteY40" fmla="*/ 1496467 h 1607157"/>
              <a:gd name="connsiteX41" fmla="*/ 376349 w 1660735"/>
              <a:gd name="connsiteY41" fmla="*/ 1607158 h 1607157"/>
              <a:gd name="connsiteX42" fmla="*/ 376349 w 1660735"/>
              <a:gd name="connsiteY42" fmla="*/ 966267 h 1607157"/>
              <a:gd name="connsiteX43" fmla="*/ 111621 w 1660735"/>
              <a:gd name="connsiteY43" fmla="*/ 1230809 h 1607157"/>
              <a:gd name="connsiteX44" fmla="*/ 376349 w 1660735"/>
              <a:gd name="connsiteY44" fmla="*/ 1495537 h 1607157"/>
              <a:gd name="connsiteX45" fmla="*/ 641077 w 1660735"/>
              <a:gd name="connsiteY45" fmla="*/ 1230809 h 1607157"/>
              <a:gd name="connsiteX46" fmla="*/ 641077 w 1660735"/>
              <a:gd name="connsiteY46" fmla="*/ 966267 h 1607157"/>
              <a:gd name="connsiteX47" fmla="*/ 376349 w 1660735"/>
              <a:gd name="connsiteY47" fmla="*/ 966267 h 1607157"/>
              <a:gd name="connsiteX48" fmla="*/ 1284201 w 1660735"/>
              <a:gd name="connsiteY48" fmla="*/ 1607158 h 1607157"/>
              <a:gd name="connsiteX49" fmla="*/ 1018357 w 1660735"/>
              <a:gd name="connsiteY49" fmla="*/ 1496653 h 1607157"/>
              <a:gd name="connsiteX50" fmla="*/ 907852 w 1660735"/>
              <a:gd name="connsiteY50" fmla="*/ 1230809 h 1607157"/>
              <a:gd name="connsiteX51" fmla="*/ 907852 w 1660735"/>
              <a:gd name="connsiteY51" fmla="*/ 911200 h 1607157"/>
              <a:gd name="connsiteX52" fmla="*/ 964406 w 1660735"/>
              <a:gd name="connsiteY52" fmla="*/ 854646 h 1607157"/>
              <a:gd name="connsiteX53" fmla="*/ 1284015 w 1660735"/>
              <a:gd name="connsiteY53" fmla="*/ 854646 h 1607157"/>
              <a:gd name="connsiteX54" fmla="*/ 1549859 w 1660735"/>
              <a:gd name="connsiteY54" fmla="*/ 965150 h 1607157"/>
              <a:gd name="connsiteX55" fmla="*/ 1660364 w 1660735"/>
              <a:gd name="connsiteY55" fmla="*/ 1230995 h 1607157"/>
              <a:gd name="connsiteX56" fmla="*/ 1550045 w 1660735"/>
              <a:gd name="connsiteY56" fmla="*/ 1496653 h 1607157"/>
              <a:gd name="connsiteX57" fmla="*/ 1284201 w 1660735"/>
              <a:gd name="connsiteY57" fmla="*/ 1607158 h 1607157"/>
              <a:gd name="connsiteX58" fmla="*/ 1019659 w 1660735"/>
              <a:gd name="connsiteY58" fmla="*/ 966267 h 1607157"/>
              <a:gd name="connsiteX59" fmla="*/ 1019659 w 1660735"/>
              <a:gd name="connsiteY59" fmla="*/ 1230995 h 1607157"/>
              <a:gd name="connsiteX60" fmla="*/ 1284387 w 1660735"/>
              <a:gd name="connsiteY60" fmla="*/ 1495723 h 1607157"/>
              <a:gd name="connsiteX61" fmla="*/ 1549115 w 1660735"/>
              <a:gd name="connsiteY61" fmla="*/ 1230995 h 1607157"/>
              <a:gd name="connsiteX62" fmla="*/ 1284387 w 1660735"/>
              <a:gd name="connsiteY62" fmla="*/ 966267 h 1607157"/>
              <a:gd name="connsiteX63" fmla="*/ 1019659 w 1660735"/>
              <a:gd name="connsiteY63" fmla="*/ 966267 h 1607157"/>
            </a:gdLst>
            <a:ahLst/>
            <a:cxnLst/>
            <a:rect l="l" t="t" r="r" b="b"/>
            <a:pathLst>
              <a:path w="1660735" h="1607157">
                <a:moveTo>
                  <a:pt x="695958" y="752512"/>
                </a:moveTo>
                <a:lnTo>
                  <a:pt x="376349" y="752512"/>
                </a:lnTo>
                <a:cubicBezTo>
                  <a:pt x="276262" y="752512"/>
                  <a:pt x="181756" y="713259"/>
                  <a:pt x="110505" y="642007"/>
                </a:cubicBezTo>
                <a:cubicBezTo>
                  <a:pt x="39253" y="570756"/>
                  <a:pt x="0" y="476436"/>
                  <a:pt x="0" y="376349"/>
                </a:cubicBezTo>
                <a:cubicBezTo>
                  <a:pt x="0" y="276262"/>
                  <a:pt x="39253" y="181756"/>
                  <a:pt x="110505" y="110505"/>
                </a:cubicBezTo>
                <a:cubicBezTo>
                  <a:pt x="181756" y="39253"/>
                  <a:pt x="276076" y="0"/>
                  <a:pt x="376349" y="0"/>
                </a:cubicBezTo>
                <a:cubicBezTo>
                  <a:pt x="476436" y="0"/>
                  <a:pt x="570942" y="39253"/>
                  <a:pt x="642193" y="110505"/>
                </a:cubicBezTo>
                <a:cubicBezTo>
                  <a:pt x="713445" y="181756"/>
                  <a:pt x="752698" y="276076"/>
                  <a:pt x="752698" y="376349"/>
                </a:cubicBezTo>
                <a:lnTo>
                  <a:pt x="752698" y="695958"/>
                </a:lnTo>
                <a:cubicBezTo>
                  <a:pt x="752512" y="727211"/>
                  <a:pt x="727211" y="752512"/>
                  <a:pt x="695958" y="752512"/>
                </a:cubicBezTo>
                <a:close/>
                <a:moveTo>
                  <a:pt x="376349" y="111621"/>
                </a:moveTo>
                <a:cubicBezTo>
                  <a:pt x="230498" y="111621"/>
                  <a:pt x="111621" y="230312"/>
                  <a:pt x="111621" y="376349"/>
                </a:cubicBezTo>
                <a:cubicBezTo>
                  <a:pt x="111621" y="522201"/>
                  <a:pt x="230312" y="641077"/>
                  <a:pt x="376349" y="641077"/>
                </a:cubicBezTo>
                <a:lnTo>
                  <a:pt x="641077" y="641077"/>
                </a:lnTo>
                <a:lnTo>
                  <a:pt x="641077" y="376349"/>
                </a:lnTo>
                <a:cubicBezTo>
                  <a:pt x="640891" y="230312"/>
                  <a:pt x="522201" y="111621"/>
                  <a:pt x="376349" y="111621"/>
                </a:cubicBezTo>
                <a:close/>
                <a:moveTo>
                  <a:pt x="1284201" y="752512"/>
                </a:moveTo>
                <a:lnTo>
                  <a:pt x="964592" y="752512"/>
                </a:lnTo>
                <a:cubicBezTo>
                  <a:pt x="933338" y="752512"/>
                  <a:pt x="908038" y="727025"/>
                  <a:pt x="908038" y="695958"/>
                </a:cubicBezTo>
                <a:lnTo>
                  <a:pt x="908038" y="376349"/>
                </a:lnTo>
                <a:cubicBezTo>
                  <a:pt x="908038" y="276262"/>
                  <a:pt x="947291" y="181756"/>
                  <a:pt x="1018543" y="110505"/>
                </a:cubicBezTo>
                <a:cubicBezTo>
                  <a:pt x="1089794" y="39253"/>
                  <a:pt x="1184114" y="0"/>
                  <a:pt x="1284387" y="0"/>
                </a:cubicBezTo>
                <a:cubicBezTo>
                  <a:pt x="1384660" y="0"/>
                  <a:pt x="1478980" y="39253"/>
                  <a:pt x="1550231" y="110505"/>
                </a:cubicBezTo>
                <a:cubicBezTo>
                  <a:pt x="1621482" y="181756"/>
                  <a:pt x="1660736" y="276076"/>
                  <a:pt x="1660736" y="376349"/>
                </a:cubicBezTo>
                <a:cubicBezTo>
                  <a:pt x="1660736" y="476622"/>
                  <a:pt x="1621482" y="570942"/>
                  <a:pt x="1550231" y="642193"/>
                </a:cubicBezTo>
                <a:cubicBezTo>
                  <a:pt x="1478794" y="713259"/>
                  <a:pt x="1384288" y="752512"/>
                  <a:pt x="1284201" y="752512"/>
                </a:cubicBezTo>
                <a:close/>
                <a:moveTo>
                  <a:pt x="1019659" y="640891"/>
                </a:moveTo>
                <a:lnTo>
                  <a:pt x="1284387" y="640891"/>
                </a:lnTo>
                <a:cubicBezTo>
                  <a:pt x="1430238" y="640891"/>
                  <a:pt x="1549115" y="522201"/>
                  <a:pt x="1549115" y="376163"/>
                </a:cubicBezTo>
                <a:cubicBezTo>
                  <a:pt x="1549115" y="230312"/>
                  <a:pt x="1430424" y="111435"/>
                  <a:pt x="1284387" y="111435"/>
                </a:cubicBezTo>
                <a:cubicBezTo>
                  <a:pt x="1138349" y="111435"/>
                  <a:pt x="1019659" y="230125"/>
                  <a:pt x="1019659" y="376163"/>
                </a:cubicBezTo>
                <a:lnTo>
                  <a:pt x="1019659" y="640891"/>
                </a:lnTo>
                <a:close/>
                <a:moveTo>
                  <a:pt x="376349" y="1607158"/>
                </a:moveTo>
                <a:cubicBezTo>
                  <a:pt x="276262" y="1607158"/>
                  <a:pt x="181756" y="1567904"/>
                  <a:pt x="110505" y="1496653"/>
                </a:cubicBezTo>
                <a:cubicBezTo>
                  <a:pt x="39253" y="1425401"/>
                  <a:pt x="0" y="1330896"/>
                  <a:pt x="0" y="1230809"/>
                </a:cubicBezTo>
                <a:cubicBezTo>
                  <a:pt x="0" y="1130722"/>
                  <a:pt x="39253" y="1036216"/>
                  <a:pt x="110505" y="964964"/>
                </a:cubicBezTo>
                <a:cubicBezTo>
                  <a:pt x="181756" y="893713"/>
                  <a:pt x="276076" y="854459"/>
                  <a:pt x="376349" y="854459"/>
                </a:cubicBezTo>
                <a:lnTo>
                  <a:pt x="695958" y="854459"/>
                </a:lnTo>
                <a:cubicBezTo>
                  <a:pt x="727211" y="854459"/>
                  <a:pt x="752512" y="879760"/>
                  <a:pt x="752512" y="911014"/>
                </a:cubicBezTo>
                <a:lnTo>
                  <a:pt x="752512" y="1230623"/>
                </a:lnTo>
                <a:cubicBezTo>
                  <a:pt x="752512" y="1330709"/>
                  <a:pt x="713259" y="1425215"/>
                  <a:pt x="642007" y="1496467"/>
                </a:cubicBezTo>
                <a:cubicBezTo>
                  <a:pt x="570756" y="1567718"/>
                  <a:pt x="476436" y="1607158"/>
                  <a:pt x="376349" y="1607158"/>
                </a:cubicBezTo>
                <a:close/>
                <a:moveTo>
                  <a:pt x="376349" y="966267"/>
                </a:moveTo>
                <a:cubicBezTo>
                  <a:pt x="230312" y="966267"/>
                  <a:pt x="111621" y="1084957"/>
                  <a:pt x="111621" y="1230809"/>
                </a:cubicBezTo>
                <a:cubicBezTo>
                  <a:pt x="111621" y="1376660"/>
                  <a:pt x="230312" y="1495537"/>
                  <a:pt x="376349" y="1495537"/>
                </a:cubicBezTo>
                <a:cubicBezTo>
                  <a:pt x="522201" y="1495537"/>
                  <a:pt x="641077" y="1376846"/>
                  <a:pt x="641077" y="1230809"/>
                </a:cubicBezTo>
                <a:lnTo>
                  <a:pt x="641077" y="966267"/>
                </a:lnTo>
                <a:lnTo>
                  <a:pt x="376349" y="966267"/>
                </a:lnTo>
                <a:close/>
                <a:moveTo>
                  <a:pt x="1284201" y="1607158"/>
                </a:moveTo>
                <a:cubicBezTo>
                  <a:pt x="1184114" y="1607158"/>
                  <a:pt x="1089608" y="1567904"/>
                  <a:pt x="1018357" y="1496653"/>
                </a:cubicBezTo>
                <a:cubicBezTo>
                  <a:pt x="947105" y="1425401"/>
                  <a:pt x="907852" y="1331082"/>
                  <a:pt x="907852" y="1230809"/>
                </a:cubicBezTo>
                <a:lnTo>
                  <a:pt x="907852" y="911200"/>
                </a:lnTo>
                <a:cubicBezTo>
                  <a:pt x="907852" y="879946"/>
                  <a:pt x="933152" y="854646"/>
                  <a:pt x="964406" y="854646"/>
                </a:cubicBezTo>
                <a:lnTo>
                  <a:pt x="1284015" y="854646"/>
                </a:lnTo>
                <a:cubicBezTo>
                  <a:pt x="1384102" y="854646"/>
                  <a:pt x="1478607" y="893899"/>
                  <a:pt x="1549859" y="965150"/>
                </a:cubicBezTo>
                <a:cubicBezTo>
                  <a:pt x="1621110" y="1036402"/>
                  <a:pt x="1660364" y="1130722"/>
                  <a:pt x="1660364" y="1230995"/>
                </a:cubicBezTo>
                <a:cubicBezTo>
                  <a:pt x="1660364" y="1331268"/>
                  <a:pt x="1621296" y="1425401"/>
                  <a:pt x="1550045" y="1496653"/>
                </a:cubicBezTo>
                <a:cubicBezTo>
                  <a:pt x="1478794" y="1567904"/>
                  <a:pt x="1384288" y="1607158"/>
                  <a:pt x="1284201" y="1607158"/>
                </a:cubicBezTo>
                <a:close/>
                <a:moveTo>
                  <a:pt x="1019659" y="966267"/>
                </a:moveTo>
                <a:lnTo>
                  <a:pt x="1019659" y="1230995"/>
                </a:lnTo>
                <a:cubicBezTo>
                  <a:pt x="1019659" y="1376846"/>
                  <a:pt x="1138349" y="1495723"/>
                  <a:pt x="1284387" y="1495723"/>
                </a:cubicBezTo>
                <a:cubicBezTo>
                  <a:pt x="1430424" y="1495723"/>
                  <a:pt x="1549115" y="1377032"/>
                  <a:pt x="1549115" y="1230995"/>
                </a:cubicBezTo>
                <a:cubicBezTo>
                  <a:pt x="1549115" y="1084957"/>
                  <a:pt x="1430424" y="966267"/>
                  <a:pt x="1284387" y="966267"/>
                </a:cubicBezTo>
                <a:lnTo>
                  <a:pt x="1019659" y="966267"/>
                </a:lnTo>
                <a:close/>
              </a:path>
            </a:pathLst>
          </a:custGeom>
          <a:solidFill>
            <a:schemeClr val="bg1"/>
          </a:solidFill>
          <a:ln cap="sq">
            <a:noFill/>
            <a:prstDash val="solid"/>
          </a:ln>
        </p:spPr>
        <p:txBody>
          <a:bodyPr vert="horz" wrap="square" lIns="91440" tIns="45720" rIns="91440" bIns="45720" rtlCol="0" anchor="t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2198658" y="3704868"/>
            <a:ext cx="2167602" cy="157472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185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明确共同生活家庭成员范围，包括长期共同生活的配偶、父母、子女等。
不计入共同生活的家庭成员包括现役军人、服刑人员、宣告失踪人员等。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0" y="6591300"/>
            <a:ext cx="12192000" cy="266700"/>
          </a:xfrm>
          <a:prstGeom prst="rect">
            <a:avLst/>
          </a:prstGeom>
          <a:solidFill>
            <a:schemeClr val="accent1"/>
          </a:solidFill>
        </p:spPr>
        <p:txBody>
          <a:bodyPr vert="horz" wrap="square" lIns="0" tIns="0" rIns="0" bIns="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2198658" y="3171468"/>
            <a:ext cx="2180302" cy="33012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5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C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家庭成员界定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5005358" y="3171468"/>
            <a:ext cx="2180302" cy="33012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5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不予认定情形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5005358" y="3704868"/>
            <a:ext cx="2167602" cy="157472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185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不配合调查、隐瞒收入和财产、提供虚假证明等情况不予认定。
拥有商业用房、多处住房、高价值车辆等不符合条件的家庭不予认定。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7837458" y="3171468"/>
            <a:ext cx="2180302" cy="33012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5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C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特殊申请条件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7837458" y="3704868"/>
            <a:ext cx="2167602" cy="157472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185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低保边缘家庭中的重度残疾人、重特大疾病患者等可单独提出申请。
低保边缘家庭指人均收入低于当地低保标准1.5倍且财产状况符合规定的家庭。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1007545" y="210957"/>
            <a:ext cx="10696755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受理条件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682743" y="334905"/>
            <a:ext cx="218940" cy="218940"/>
          </a:xfrm>
          <a:prstGeom prst="chevron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487699" y="334905"/>
            <a:ext cx="218940" cy="218940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292654" y="334905"/>
            <a:ext cx="218940" cy="218940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-24130" y="0"/>
            <a:ext cx="12215495" cy="6875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-24130" y="-635"/>
            <a:ext cx="12270105" cy="68757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alphaModFix amt="100000"/>
          </a:blip>
          <a:srcRect t="29511"/>
          <a:stretch>
            <a:fillRect/>
          </a:stretch>
        </p:blipFill>
        <p:spPr>
          <a:xfrm>
            <a:off x="-41275" y="2016125"/>
            <a:ext cx="12253595" cy="4833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-24130" y="-43180"/>
            <a:ext cx="12215495" cy="6918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alphaModFix amt="100000"/>
          </a:blip>
          <a:srcRect t="29511"/>
          <a:stretch>
            <a:fillRect/>
          </a:stretch>
        </p:blipFill>
        <p:spPr>
          <a:xfrm>
            <a:off x="-41275" y="2016125"/>
            <a:ext cx="12253595" cy="4833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alphaModFix amt="100000"/>
          </a:blip>
          <a:srcRect b="11212"/>
          <a:stretch>
            <a:fillRect/>
          </a:stretch>
        </p:blipFill>
        <p:spPr>
          <a:xfrm>
            <a:off x="-40640" y="5436235"/>
            <a:ext cx="12287250" cy="1315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alphaModFix amt="60000"/>
          </a:blip>
          <a:srcRect r="39946"/>
          <a:stretch>
            <a:fillRect/>
          </a:stretch>
        </p:blipFill>
        <p:spPr>
          <a:xfrm>
            <a:off x="7353935" y="-43180"/>
            <a:ext cx="4849495" cy="1046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alphaModFix amt="60000"/>
          </a:blip>
          <a:srcRect r="39946"/>
          <a:stretch>
            <a:fillRect/>
          </a:stretch>
        </p:blipFill>
        <p:spPr>
          <a:xfrm>
            <a:off x="7353935" y="-5715"/>
            <a:ext cx="4870450" cy="1046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613477" y="3300148"/>
            <a:ext cx="1575435" cy="13208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标题 1"/>
          <p:cNvSpPr txBox="1"/>
          <p:nvPr/>
        </p:nvSpPr>
        <p:spPr>
          <a:xfrm>
            <a:off x="2135887" y="3533775"/>
            <a:ext cx="7920226" cy="20189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ctr">
              <a:lnSpc>
                <a:spcPct val="130000"/>
              </a:lnSpc>
            </a:pPr>
            <a:r>
              <a:rPr kumimoji="1" lang="en-US" altLang="zh-CN" sz="5100">
                <a:ln w="12700">
                  <a:noFill/>
                </a:ln>
                <a:gradFill>
                  <a:gsLst>
                    <a:gs pos="1000">
                      <a:srgbClr val="ED7D31">
                        <a:alpha val="100000"/>
                      </a:srgbClr>
                    </a:gs>
                    <a:gs pos="41000">
                      <a:srgbClr val="FF4040">
                        <a:alpha val="100000"/>
                      </a:srgbClr>
                    </a:gs>
                    <a:gs pos="92000">
                      <a:srgbClr val="900000">
                        <a:alpha val="100000"/>
                      </a:srgbClr>
                    </a:gs>
                  </a:gsLst>
                  <a:lin ang="5400000" scaled="0"/>
                </a:gradFill>
                <a:latin typeface="Source Han Serif SC Bold" panose="02020700000000000000" charset="-122"/>
                <a:ea typeface="Source Han Serif SC Bold" panose="02020700000000000000" charset="-122"/>
                <a:cs typeface="Source Han Serif SC Bold" panose="02020700000000000000" charset="-122"/>
              </a:rPr>
              <a:t>审核确认</a:t>
            </a:r>
            <a:endParaRPr kumimoji="1"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10690074" y="-131010"/>
            <a:ext cx="1575435" cy="132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>
            <a:alphaModFix amt="100000"/>
          </a:blip>
          <a:srcRect/>
          <a:stretch>
            <a:fillRect/>
          </a:stretch>
        </p:blipFill>
        <p:spPr>
          <a:xfrm>
            <a:off x="1160" y="-33917"/>
            <a:ext cx="12189680" cy="322072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标题 1"/>
          <p:cNvSpPr txBox="1"/>
          <p:nvPr/>
        </p:nvSpPr>
        <p:spPr>
          <a:xfrm>
            <a:off x="5048871" y="962025"/>
            <a:ext cx="2094258" cy="24459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ctr">
              <a:lnSpc>
                <a:spcPct val="110000"/>
              </a:lnSpc>
            </a:pPr>
            <a:r>
              <a:rPr kumimoji="1" lang="en-US" altLang="zh-CN" sz="9600">
                <a:ln w="12700">
                  <a:noFill/>
                </a:ln>
                <a:solidFill>
                  <a:srgbClr val="C00000">
                    <a:alpha val="100000"/>
                  </a:srgbClr>
                </a:solidFill>
                <a:latin typeface="Source Han Serif SC Bold" panose="02020700000000000000" charset="-122"/>
                <a:ea typeface="Source Han Serif SC Bold" panose="02020700000000000000" charset="-122"/>
                <a:cs typeface="Source Han Serif SC Bold" panose="02020700000000000000" charset="-122"/>
              </a:rPr>
              <a:t>03</a:t>
            </a:r>
            <a:endParaRPr kumimoji="1" lang="zh-CN" altLang="en-US"/>
          </a:p>
        </p:txBody>
      </p:sp>
      <p:cxnSp>
        <p:nvCxnSpPr>
          <p:cNvPr id="15" name="标题 1"/>
          <p:cNvCxnSpPr/>
          <p:nvPr/>
        </p:nvCxnSpPr>
        <p:spPr>
          <a:xfrm flipH="1">
            <a:off x="1962150" y="2734936"/>
            <a:ext cx="1858727" cy="0"/>
          </a:xfrm>
          <a:prstGeom prst="line">
            <a:avLst/>
          </a:prstGeom>
          <a:noFill/>
          <a:ln w="28575" cap="sq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1"/>
                </a:gs>
              </a:gsLst>
              <a:lin ang="10800000" scaled="0"/>
            </a:gradFill>
            <a:miter/>
          </a:ln>
        </p:spPr>
      </p:cxnSp>
      <p:sp>
        <p:nvSpPr>
          <p:cNvPr id="16" name="标题 1"/>
          <p:cNvSpPr txBox="1"/>
          <p:nvPr/>
        </p:nvSpPr>
        <p:spPr>
          <a:xfrm>
            <a:off x="4583577" y="2480310"/>
            <a:ext cx="506583" cy="507365"/>
          </a:xfrm>
          <a:prstGeom prst="star5">
            <a:avLst/>
          </a:prstGeom>
          <a:gradFill>
            <a:gsLst>
              <a:gs pos="0">
                <a:schemeClr val="accent1"/>
              </a:gs>
              <a:gs pos="71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4102417" y="2562356"/>
            <a:ext cx="342744" cy="343273"/>
          </a:xfrm>
          <a:prstGeom prst="star5">
            <a:avLst/>
          </a:prstGeom>
          <a:gradFill>
            <a:gsLst>
              <a:gs pos="0">
                <a:schemeClr val="accent1"/>
              </a:gs>
              <a:gs pos="65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cxnSp>
        <p:nvCxnSpPr>
          <p:cNvPr id="18" name="标题 1"/>
          <p:cNvCxnSpPr/>
          <p:nvPr/>
        </p:nvCxnSpPr>
        <p:spPr>
          <a:xfrm>
            <a:off x="8425733" y="2733666"/>
            <a:ext cx="1858727" cy="0"/>
          </a:xfrm>
          <a:prstGeom prst="line">
            <a:avLst/>
          </a:prstGeom>
          <a:noFill/>
          <a:ln w="28575" cap="sq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1"/>
                </a:gs>
              </a:gsLst>
              <a:lin ang="10800000" scaled="0"/>
            </a:gradFill>
            <a:miter/>
          </a:ln>
        </p:spPr>
      </p:cxnSp>
      <p:sp>
        <p:nvSpPr>
          <p:cNvPr id="19" name="标题 1"/>
          <p:cNvSpPr txBox="1"/>
          <p:nvPr/>
        </p:nvSpPr>
        <p:spPr>
          <a:xfrm flipH="1">
            <a:off x="7156450" y="2479040"/>
            <a:ext cx="506583" cy="507365"/>
          </a:xfrm>
          <a:prstGeom prst="star5">
            <a:avLst/>
          </a:prstGeom>
          <a:gradFill>
            <a:gsLst>
              <a:gs pos="0">
                <a:schemeClr val="accent1"/>
              </a:gs>
              <a:gs pos="71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flipH="1">
            <a:off x="7801449" y="2561086"/>
            <a:ext cx="342744" cy="343273"/>
          </a:xfrm>
          <a:prstGeom prst="star5">
            <a:avLst/>
          </a:prstGeom>
          <a:gradFill>
            <a:gsLst>
              <a:gs pos="0">
                <a:schemeClr val="accent1"/>
              </a:gs>
              <a:gs pos="65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264160" y="52705"/>
            <a:ext cx="1575435" cy="1320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 rot="21289937">
            <a:off x="1041400" y="1798826"/>
            <a:ext cx="2830916" cy="3666748"/>
          </a:xfrm>
          <a:prstGeom prst="roundRect">
            <a:avLst>
              <a:gd name="adj" fmla="val 3153"/>
            </a:avLst>
          </a:prstGeom>
          <a:solidFill>
            <a:schemeClr val="accent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1041400" y="1798826"/>
            <a:ext cx="2830916" cy="3666748"/>
          </a:xfrm>
          <a:prstGeom prst="roundRect">
            <a:avLst>
              <a:gd name="adj" fmla="val 3153"/>
            </a:avLst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2159774" y="1935261"/>
            <a:ext cx="594168" cy="594168"/>
          </a:xfrm>
          <a:prstGeom prst="ellipse">
            <a:avLst/>
          </a:prstGeom>
          <a:solidFill>
            <a:schemeClr val="bg1"/>
          </a:solidFill>
          <a:ln w="28575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1202287" y="3198957"/>
            <a:ext cx="2509142" cy="210129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苏木镇人民政府、国营牧场自受理申请之日起5个工作日内启动家庭经济状况调查。
调查方式包括入户调查、邻里访问、信函索证、信息核对等。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2314599" y="2103371"/>
            <a:ext cx="284518" cy="257948"/>
          </a:xfrm>
          <a:custGeom>
            <a:avLst/>
            <a:gdLst>
              <a:gd name="connsiteX0" fmla="*/ 351048 w 1543905"/>
              <a:gd name="connsiteY0" fmla="*/ 523317 h 1399728"/>
              <a:gd name="connsiteX1" fmla="*/ 351048 w 1543905"/>
              <a:gd name="connsiteY1" fmla="*/ 523317 h 1399728"/>
              <a:gd name="connsiteX2" fmla="*/ 351420 w 1543905"/>
              <a:gd name="connsiteY2" fmla="*/ 523503 h 1399728"/>
              <a:gd name="connsiteX3" fmla="*/ 351420 w 1543905"/>
              <a:gd name="connsiteY3" fmla="*/ 1020031 h 1399728"/>
              <a:gd name="connsiteX4" fmla="*/ 351048 w 1543905"/>
              <a:gd name="connsiteY4" fmla="*/ 1020403 h 1399728"/>
              <a:gd name="connsiteX5" fmla="*/ 163525 w 1543905"/>
              <a:gd name="connsiteY5" fmla="*/ 1020403 h 1399728"/>
              <a:gd name="connsiteX6" fmla="*/ 163153 w 1543905"/>
              <a:gd name="connsiteY6" fmla="*/ 1020031 h 1399728"/>
              <a:gd name="connsiteX7" fmla="*/ 163153 w 1543905"/>
              <a:gd name="connsiteY7" fmla="*/ 523503 h 1399728"/>
              <a:gd name="connsiteX8" fmla="*/ 163153 w 1543905"/>
              <a:gd name="connsiteY8" fmla="*/ 523317 h 1399728"/>
              <a:gd name="connsiteX9" fmla="*/ 163339 w 1543905"/>
              <a:gd name="connsiteY9" fmla="*/ 523131 h 1399728"/>
              <a:gd name="connsiteX10" fmla="*/ 351048 w 1543905"/>
              <a:gd name="connsiteY10" fmla="*/ 523131 h 1399728"/>
              <a:gd name="connsiteX11" fmla="*/ 351048 w 1543905"/>
              <a:gd name="connsiteY11" fmla="*/ 411696 h 1399728"/>
              <a:gd name="connsiteX12" fmla="*/ 163339 w 1543905"/>
              <a:gd name="connsiteY12" fmla="*/ 411696 h 1399728"/>
              <a:gd name="connsiteX13" fmla="*/ 51346 w 1543905"/>
              <a:gd name="connsiteY13" fmla="*/ 523689 h 1399728"/>
              <a:gd name="connsiteX14" fmla="*/ 51346 w 1543905"/>
              <a:gd name="connsiteY14" fmla="*/ 1020217 h 1399728"/>
              <a:gd name="connsiteX15" fmla="*/ 163339 w 1543905"/>
              <a:gd name="connsiteY15" fmla="*/ 1132210 h 1399728"/>
              <a:gd name="connsiteX16" fmla="*/ 351048 w 1543905"/>
              <a:gd name="connsiteY16" fmla="*/ 1132210 h 1399728"/>
              <a:gd name="connsiteX17" fmla="*/ 463042 w 1543905"/>
              <a:gd name="connsiteY17" fmla="*/ 1020217 h 1399728"/>
              <a:gd name="connsiteX18" fmla="*/ 463042 w 1543905"/>
              <a:gd name="connsiteY18" fmla="*/ 523503 h 1399728"/>
              <a:gd name="connsiteX19" fmla="*/ 351048 w 1543905"/>
              <a:gd name="connsiteY19" fmla="*/ 411696 h 1399728"/>
              <a:gd name="connsiteX20" fmla="*/ 865808 w 1543905"/>
              <a:gd name="connsiteY20" fmla="*/ 111621 h 1399728"/>
              <a:gd name="connsiteX21" fmla="*/ 866180 w 1543905"/>
              <a:gd name="connsiteY21" fmla="*/ 111807 h 1399728"/>
              <a:gd name="connsiteX22" fmla="*/ 866180 w 1543905"/>
              <a:gd name="connsiteY22" fmla="*/ 1020031 h 1399728"/>
              <a:gd name="connsiteX23" fmla="*/ 865808 w 1543905"/>
              <a:gd name="connsiteY23" fmla="*/ 1020403 h 1399728"/>
              <a:gd name="connsiteX24" fmla="*/ 678284 w 1543905"/>
              <a:gd name="connsiteY24" fmla="*/ 1020403 h 1399728"/>
              <a:gd name="connsiteX25" fmla="*/ 677912 w 1543905"/>
              <a:gd name="connsiteY25" fmla="*/ 1020031 h 1399728"/>
              <a:gd name="connsiteX26" fmla="*/ 677912 w 1543905"/>
              <a:gd name="connsiteY26" fmla="*/ 111993 h 1399728"/>
              <a:gd name="connsiteX27" fmla="*/ 677912 w 1543905"/>
              <a:gd name="connsiteY27" fmla="*/ 111807 h 1399728"/>
              <a:gd name="connsiteX28" fmla="*/ 678098 w 1543905"/>
              <a:gd name="connsiteY28" fmla="*/ 111621 h 1399728"/>
              <a:gd name="connsiteX29" fmla="*/ 865808 w 1543905"/>
              <a:gd name="connsiteY29" fmla="*/ 111621 h 1399728"/>
              <a:gd name="connsiteX30" fmla="*/ 865808 w 1543905"/>
              <a:gd name="connsiteY30" fmla="*/ 0 h 1399728"/>
              <a:gd name="connsiteX31" fmla="*/ 677912 w 1543905"/>
              <a:gd name="connsiteY31" fmla="*/ 0 h 1399728"/>
              <a:gd name="connsiteX32" fmla="*/ 565919 w 1543905"/>
              <a:gd name="connsiteY32" fmla="*/ 111993 h 1399728"/>
              <a:gd name="connsiteX33" fmla="*/ 565919 w 1543905"/>
              <a:gd name="connsiteY33" fmla="*/ 1020217 h 1399728"/>
              <a:gd name="connsiteX34" fmla="*/ 677912 w 1543905"/>
              <a:gd name="connsiteY34" fmla="*/ 1132210 h 1399728"/>
              <a:gd name="connsiteX35" fmla="*/ 865622 w 1543905"/>
              <a:gd name="connsiteY35" fmla="*/ 1132210 h 1399728"/>
              <a:gd name="connsiteX36" fmla="*/ 977615 w 1543905"/>
              <a:gd name="connsiteY36" fmla="*/ 1020217 h 1399728"/>
              <a:gd name="connsiteX37" fmla="*/ 977615 w 1543905"/>
              <a:gd name="connsiteY37" fmla="*/ 111993 h 1399728"/>
              <a:gd name="connsiteX38" fmla="*/ 865808 w 1543905"/>
              <a:gd name="connsiteY38" fmla="*/ 0 h 1399728"/>
              <a:gd name="connsiteX39" fmla="*/ 1380381 w 1543905"/>
              <a:gd name="connsiteY39" fmla="*/ 729072 h 1399728"/>
              <a:gd name="connsiteX40" fmla="*/ 1380753 w 1543905"/>
              <a:gd name="connsiteY40" fmla="*/ 729258 h 1399728"/>
              <a:gd name="connsiteX41" fmla="*/ 1380753 w 1543905"/>
              <a:gd name="connsiteY41" fmla="*/ 1020031 h 1399728"/>
              <a:gd name="connsiteX42" fmla="*/ 1380381 w 1543905"/>
              <a:gd name="connsiteY42" fmla="*/ 1020403 h 1399728"/>
              <a:gd name="connsiteX43" fmla="*/ 1192858 w 1543905"/>
              <a:gd name="connsiteY43" fmla="*/ 1020403 h 1399728"/>
              <a:gd name="connsiteX44" fmla="*/ 1192485 w 1543905"/>
              <a:gd name="connsiteY44" fmla="*/ 1020031 h 1399728"/>
              <a:gd name="connsiteX45" fmla="*/ 1192485 w 1543905"/>
              <a:gd name="connsiteY45" fmla="*/ 729444 h 1399728"/>
              <a:gd name="connsiteX46" fmla="*/ 1192485 w 1543905"/>
              <a:gd name="connsiteY46" fmla="*/ 729258 h 1399728"/>
              <a:gd name="connsiteX47" fmla="*/ 1192671 w 1543905"/>
              <a:gd name="connsiteY47" fmla="*/ 729072 h 1399728"/>
              <a:gd name="connsiteX48" fmla="*/ 1380381 w 1543905"/>
              <a:gd name="connsiteY48" fmla="*/ 729072 h 1399728"/>
              <a:gd name="connsiteX49" fmla="*/ 1380381 w 1543905"/>
              <a:gd name="connsiteY49" fmla="*/ 617451 h 1399728"/>
              <a:gd name="connsiteX50" fmla="*/ 1192671 w 1543905"/>
              <a:gd name="connsiteY50" fmla="*/ 617451 h 1399728"/>
              <a:gd name="connsiteX51" fmla="*/ 1080678 w 1543905"/>
              <a:gd name="connsiteY51" fmla="*/ 729444 h 1399728"/>
              <a:gd name="connsiteX52" fmla="*/ 1080678 w 1543905"/>
              <a:gd name="connsiteY52" fmla="*/ 1020031 h 1399728"/>
              <a:gd name="connsiteX53" fmla="*/ 1192671 w 1543905"/>
              <a:gd name="connsiteY53" fmla="*/ 1132024 h 1399728"/>
              <a:gd name="connsiteX54" fmla="*/ 1380381 w 1543905"/>
              <a:gd name="connsiteY54" fmla="*/ 1132024 h 1399728"/>
              <a:gd name="connsiteX55" fmla="*/ 1492374 w 1543905"/>
              <a:gd name="connsiteY55" fmla="*/ 1020031 h 1399728"/>
              <a:gd name="connsiteX56" fmla="*/ 1492374 w 1543905"/>
              <a:gd name="connsiteY56" fmla="*/ 729444 h 1399728"/>
              <a:gd name="connsiteX57" fmla="*/ 1380381 w 1543905"/>
              <a:gd name="connsiteY57" fmla="*/ 617451 h 1399728"/>
              <a:gd name="connsiteX58" fmla="*/ 1481956 w 1543905"/>
              <a:gd name="connsiteY58" fmla="*/ 1276201 h 1399728"/>
              <a:gd name="connsiteX59" fmla="*/ 61764 w 1543905"/>
              <a:gd name="connsiteY59" fmla="*/ 1276201 h 1399728"/>
              <a:gd name="connsiteX60" fmla="*/ 0 w 1543905"/>
              <a:gd name="connsiteY60" fmla="*/ 1337965 h 1399728"/>
              <a:gd name="connsiteX61" fmla="*/ 61764 w 1543905"/>
              <a:gd name="connsiteY61" fmla="*/ 1399729 h 1399728"/>
              <a:gd name="connsiteX62" fmla="*/ 1482142 w 1543905"/>
              <a:gd name="connsiteY62" fmla="*/ 1399729 h 1399728"/>
              <a:gd name="connsiteX63" fmla="*/ 1543906 w 1543905"/>
              <a:gd name="connsiteY63" fmla="*/ 1337965 h 1399728"/>
              <a:gd name="connsiteX64" fmla="*/ 1481956 w 1543905"/>
              <a:gd name="connsiteY64" fmla="*/ 1276201 h 1399728"/>
            </a:gdLst>
            <a:ahLst/>
            <a:cxnLst/>
            <a:rect l="l" t="t" r="r" b="b"/>
            <a:pathLst>
              <a:path w="1543905" h="1399728">
                <a:moveTo>
                  <a:pt x="351048" y="523317"/>
                </a:moveTo>
                <a:cubicBezTo>
                  <a:pt x="351234" y="523317"/>
                  <a:pt x="351234" y="523317"/>
                  <a:pt x="351048" y="523317"/>
                </a:cubicBezTo>
                <a:cubicBezTo>
                  <a:pt x="351234" y="523317"/>
                  <a:pt x="351420" y="523503"/>
                  <a:pt x="351420" y="523503"/>
                </a:cubicBezTo>
                <a:lnTo>
                  <a:pt x="351420" y="1020031"/>
                </a:lnTo>
                <a:lnTo>
                  <a:pt x="351048" y="1020403"/>
                </a:lnTo>
                <a:lnTo>
                  <a:pt x="163525" y="1020403"/>
                </a:lnTo>
                <a:lnTo>
                  <a:pt x="163153" y="1020031"/>
                </a:lnTo>
                <a:lnTo>
                  <a:pt x="163153" y="523503"/>
                </a:lnTo>
                <a:lnTo>
                  <a:pt x="163153" y="523317"/>
                </a:lnTo>
                <a:lnTo>
                  <a:pt x="163339" y="523131"/>
                </a:lnTo>
                <a:lnTo>
                  <a:pt x="351048" y="523131"/>
                </a:lnTo>
                <a:moveTo>
                  <a:pt x="351048" y="411696"/>
                </a:moveTo>
                <a:lnTo>
                  <a:pt x="163339" y="411696"/>
                </a:lnTo>
                <a:cubicBezTo>
                  <a:pt x="101575" y="411696"/>
                  <a:pt x="51346" y="461739"/>
                  <a:pt x="51346" y="523689"/>
                </a:cubicBezTo>
                <a:lnTo>
                  <a:pt x="51346" y="1020217"/>
                </a:lnTo>
                <a:cubicBezTo>
                  <a:pt x="51346" y="1081795"/>
                  <a:pt x="101761" y="1132210"/>
                  <a:pt x="163339" y="1132210"/>
                </a:cubicBezTo>
                <a:lnTo>
                  <a:pt x="351048" y="1132210"/>
                </a:lnTo>
                <a:cubicBezTo>
                  <a:pt x="412626" y="1132210"/>
                  <a:pt x="463042" y="1081795"/>
                  <a:pt x="463042" y="1020217"/>
                </a:cubicBezTo>
                <a:lnTo>
                  <a:pt x="463042" y="523503"/>
                </a:lnTo>
                <a:cubicBezTo>
                  <a:pt x="463042" y="461739"/>
                  <a:pt x="412998" y="411696"/>
                  <a:pt x="351048" y="411696"/>
                </a:cubicBezTo>
                <a:close/>
                <a:moveTo>
                  <a:pt x="865808" y="111621"/>
                </a:moveTo>
                <a:cubicBezTo>
                  <a:pt x="865994" y="111621"/>
                  <a:pt x="866180" y="111807"/>
                  <a:pt x="866180" y="111807"/>
                </a:cubicBezTo>
                <a:lnTo>
                  <a:pt x="866180" y="1020031"/>
                </a:lnTo>
                <a:lnTo>
                  <a:pt x="865808" y="1020403"/>
                </a:lnTo>
                <a:lnTo>
                  <a:pt x="678284" y="1020403"/>
                </a:lnTo>
                <a:lnTo>
                  <a:pt x="677912" y="1020031"/>
                </a:lnTo>
                <a:lnTo>
                  <a:pt x="677912" y="111993"/>
                </a:lnTo>
                <a:lnTo>
                  <a:pt x="677912" y="111807"/>
                </a:lnTo>
                <a:lnTo>
                  <a:pt x="678098" y="111621"/>
                </a:lnTo>
                <a:lnTo>
                  <a:pt x="865808" y="111621"/>
                </a:lnTo>
                <a:moveTo>
                  <a:pt x="865808" y="0"/>
                </a:moveTo>
                <a:lnTo>
                  <a:pt x="677912" y="0"/>
                </a:lnTo>
                <a:cubicBezTo>
                  <a:pt x="616148" y="0"/>
                  <a:pt x="565919" y="50043"/>
                  <a:pt x="565919" y="111993"/>
                </a:cubicBezTo>
                <a:lnTo>
                  <a:pt x="565919" y="1020217"/>
                </a:lnTo>
                <a:cubicBezTo>
                  <a:pt x="565919" y="1081795"/>
                  <a:pt x="616335" y="1132210"/>
                  <a:pt x="677912" y="1132210"/>
                </a:cubicBezTo>
                <a:lnTo>
                  <a:pt x="865622" y="1132210"/>
                </a:lnTo>
                <a:cubicBezTo>
                  <a:pt x="927199" y="1132210"/>
                  <a:pt x="977615" y="1081795"/>
                  <a:pt x="977615" y="1020217"/>
                </a:cubicBezTo>
                <a:lnTo>
                  <a:pt x="977615" y="111993"/>
                </a:lnTo>
                <a:cubicBezTo>
                  <a:pt x="977615" y="50043"/>
                  <a:pt x="927571" y="0"/>
                  <a:pt x="865808" y="0"/>
                </a:cubicBezTo>
                <a:close/>
                <a:moveTo>
                  <a:pt x="1380381" y="729072"/>
                </a:moveTo>
                <a:cubicBezTo>
                  <a:pt x="1380567" y="729072"/>
                  <a:pt x="1380753" y="729258"/>
                  <a:pt x="1380753" y="729258"/>
                </a:cubicBezTo>
                <a:lnTo>
                  <a:pt x="1380753" y="1020031"/>
                </a:lnTo>
                <a:lnTo>
                  <a:pt x="1380381" y="1020403"/>
                </a:lnTo>
                <a:lnTo>
                  <a:pt x="1192858" y="1020403"/>
                </a:lnTo>
                <a:lnTo>
                  <a:pt x="1192485" y="1020031"/>
                </a:lnTo>
                <a:lnTo>
                  <a:pt x="1192485" y="729444"/>
                </a:lnTo>
                <a:lnTo>
                  <a:pt x="1192485" y="729258"/>
                </a:lnTo>
                <a:lnTo>
                  <a:pt x="1192671" y="729072"/>
                </a:lnTo>
                <a:lnTo>
                  <a:pt x="1380381" y="729072"/>
                </a:lnTo>
                <a:moveTo>
                  <a:pt x="1380381" y="617451"/>
                </a:moveTo>
                <a:lnTo>
                  <a:pt x="1192671" y="617451"/>
                </a:lnTo>
                <a:cubicBezTo>
                  <a:pt x="1130908" y="617451"/>
                  <a:pt x="1080678" y="667494"/>
                  <a:pt x="1080678" y="729444"/>
                </a:cubicBezTo>
                <a:lnTo>
                  <a:pt x="1080678" y="1020031"/>
                </a:lnTo>
                <a:cubicBezTo>
                  <a:pt x="1080678" y="1081608"/>
                  <a:pt x="1131094" y="1132024"/>
                  <a:pt x="1192671" y="1132024"/>
                </a:cubicBezTo>
                <a:lnTo>
                  <a:pt x="1380381" y="1132024"/>
                </a:lnTo>
                <a:cubicBezTo>
                  <a:pt x="1441959" y="1132024"/>
                  <a:pt x="1492374" y="1081608"/>
                  <a:pt x="1492374" y="1020031"/>
                </a:cubicBezTo>
                <a:lnTo>
                  <a:pt x="1492374" y="729444"/>
                </a:lnTo>
                <a:cubicBezTo>
                  <a:pt x="1492374" y="667680"/>
                  <a:pt x="1442145" y="617451"/>
                  <a:pt x="1380381" y="617451"/>
                </a:cubicBezTo>
                <a:close/>
                <a:moveTo>
                  <a:pt x="1481956" y="1276201"/>
                </a:moveTo>
                <a:lnTo>
                  <a:pt x="61764" y="1276201"/>
                </a:lnTo>
                <a:cubicBezTo>
                  <a:pt x="27719" y="1276201"/>
                  <a:pt x="0" y="1303920"/>
                  <a:pt x="0" y="1337965"/>
                </a:cubicBezTo>
                <a:cubicBezTo>
                  <a:pt x="0" y="1372009"/>
                  <a:pt x="27719" y="1399729"/>
                  <a:pt x="61764" y="1399729"/>
                </a:cubicBezTo>
                <a:lnTo>
                  <a:pt x="1482142" y="1399729"/>
                </a:lnTo>
                <a:cubicBezTo>
                  <a:pt x="1516187" y="1399729"/>
                  <a:pt x="1543906" y="1372009"/>
                  <a:pt x="1543906" y="1337965"/>
                </a:cubicBezTo>
                <a:cubicBezTo>
                  <a:pt x="1543720" y="1303734"/>
                  <a:pt x="1516187" y="1276201"/>
                  <a:pt x="1481956" y="1276201"/>
                </a:cubicBezTo>
                <a:close/>
              </a:path>
            </a:pathLst>
          </a:custGeom>
          <a:solidFill>
            <a:schemeClr val="accent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202287" y="2787990"/>
            <a:ext cx="2514600" cy="2667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家庭经济状况调查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21289937">
            <a:off x="4674192" y="1798826"/>
            <a:ext cx="2830916" cy="3666748"/>
          </a:xfrm>
          <a:prstGeom prst="roundRect">
            <a:avLst>
              <a:gd name="adj" fmla="val 3153"/>
            </a:avLst>
          </a:prstGeom>
          <a:solidFill>
            <a:schemeClr val="accent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4674192" y="1798826"/>
            <a:ext cx="2830916" cy="3666748"/>
          </a:xfrm>
          <a:prstGeom prst="roundRect">
            <a:avLst>
              <a:gd name="adj" fmla="val 3153"/>
            </a:avLst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5792566" y="1935261"/>
            <a:ext cx="594168" cy="594168"/>
          </a:xfrm>
          <a:prstGeom prst="ellipse">
            <a:avLst/>
          </a:prstGeom>
          <a:solidFill>
            <a:schemeClr val="bg1"/>
          </a:solidFill>
          <a:ln w="28575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4835079" y="3200400"/>
            <a:ext cx="2509142" cy="209985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苏木镇人民政府、国营牧场根据调查结果提出初审意见并在嘎查、社区公示7天。
公示无异议的，将申请材料报送陈巴尔虎旗民政局；有异议的，重新组织调查和民主评议。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5952841" y="2090086"/>
            <a:ext cx="273618" cy="284518"/>
          </a:xfrm>
          <a:custGeom>
            <a:avLst/>
            <a:gdLst>
              <a:gd name="connsiteX0" fmla="*/ 337768 w 1372282"/>
              <a:gd name="connsiteY0" fmla="*/ 1315328 h 1426949"/>
              <a:gd name="connsiteX1" fmla="*/ 530173 w 1372282"/>
              <a:gd name="connsiteY1" fmla="*/ 1315328 h 1426949"/>
              <a:gd name="connsiteX2" fmla="*/ 842109 w 1372282"/>
              <a:gd name="connsiteY2" fmla="*/ 1315328 h 1426949"/>
              <a:gd name="connsiteX3" fmla="*/ 1034514 w 1372282"/>
              <a:gd name="connsiteY3" fmla="*/ 1315328 h 1426949"/>
              <a:gd name="connsiteX4" fmla="*/ 1090325 w 1372282"/>
              <a:gd name="connsiteY4" fmla="*/ 1371139 h 1426949"/>
              <a:gd name="connsiteX5" fmla="*/ 1034514 w 1372282"/>
              <a:gd name="connsiteY5" fmla="*/ 1426949 h 1426949"/>
              <a:gd name="connsiteX6" fmla="*/ 842109 w 1372282"/>
              <a:gd name="connsiteY6" fmla="*/ 1426949 h 1426949"/>
              <a:gd name="connsiteX7" fmla="*/ 530173 w 1372282"/>
              <a:gd name="connsiteY7" fmla="*/ 1426949 h 1426949"/>
              <a:gd name="connsiteX8" fmla="*/ 337768 w 1372282"/>
              <a:gd name="connsiteY8" fmla="*/ 1426949 h 1426949"/>
              <a:gd name="connsiteX9" fmla="*/ 281957 w 1372282"/>
              <a:gd name="connsiteY9" fmla="*/ 1371139 h 1426949"/>
              <a:gd name="connsiteX10" fmla="*/ 337768 w 1372282"/>
              <a:gd name="connsiteY10" fmla="*/ 1315328 h 1426949"/>
              <a:gd name="connsiteX11" fmla="*/ 686154 w 1372282"/>
              <a:gd name="connsiteY11" fmla="*/ 111621 h 1426949"/>
              <a:gd name="connsiteX12" fmla="*/ 237624 w 1372282"/>
              <a:gd name="connsiteY12" fmla="*/ 560152 h 1426949"/>
              <a:gd name="connsiteX13" fmla="*/ 237624 w 1372282"/>
              <a:gd name="connsiteY13" fmla="*/ 985614 h 1426949"/>
              <a:gd name="connsiteX14" fmla="*/ 229252 w 1372282"/>
              <a:gd name="connsiteY14" fmla="*/ 1014822 h 1426949"/>
              <a:gd name="connsiteX15" fmla="*/ 155768 w 1372282"/>
              <a:gd name="connsiteY15" fmla="*/ 1134814 h 1426949"/>
              <a:gd name="connsiteX16" fmla="*/ 1214680 w 1372282"/>
              <a:gd name="connsiteY16" fmla="*/ 1134814 h 1426949"/>
              <a:gd name="connsiteX17" fmla="*/ 1143429 w 1372282"/>
              <a:gd name="connsiteY17" fmla="*/ 1023565 h 1426949"/>
              <a:gd name="connsiteX18" fmla="*/ 1134685 w 1372282"/>
              <a:gd name="connsiteY18" fmla="*/ 993428 h 1426949"/>
              <a:gd name="connsiteX19" fmla="*/ 1134685 w 1372282"/>
              <a:gd name="connsiteY19" fmla="*/ 560152 h 1426949"/>
              <a:gd name="connsiteX20" fmla="*/ 686154 w 1372282"/>
              <a:gd name="connsiteY20" fmla="*/ 111621 h 1426949"/>
              <a:gd name="connsiteX21" fmla="*/ 686154 w 1372282"/>
              <a:gd name="connsiteY21" fmla="*/ 0 h 1426949"/>
              <a:gd name="connsiteX22" fmla="*/ 903815 w 1372282"/>
              <a:gd name="connsiteY22" fmla="*/ 44276 h 1426949"/>
              <a:gd name="connsiteX23" fmla="*/ 1081851 w 1372282"/>
              <a:gd name="connsiteY23" fmla="*/ 164455 h 1426949"/>
              <a:gd name="connsiteX24" fmla="*/ 1202030 w 1372282"/>
              <a:gd name="connsiteY24" fmla="*/ 342491 h 1426949"/>
              <a:gd name="connsiteX25" fmla="*/ 1246306 w 1372282"/>
              <a:gd name="connsiteY25" fmla="*/ 560152 h 1426949"/>
              <a:gd name="connsiteX26" fmla="*/ 1246306 w 1372282"/>
              <a:gd name="connsiteY26" fmla="*/ 977243 h 1426949"/>
              <a:gd name="connsiteX27" fmla="*/ 1363508 w 1372282"/>
              <a:gd name="connsiteY27" fmla="*/ 1160487 h 1426949"/>
              <a:gd name="connsiteX28" fmla="*/ 1365369 w 1372282"/>
              <a:gd name="connsiteY28" fmla="*/ 1217414 h 1426949"/>
              <a:gd name="connsiteX29" fmla="*/ 1316628 w 1372282"/>
              <a:gd name="connsiteY29" fmla="*/ 1246436 h 1426949"/>
              <a:gd name="connsiteX30" fmla="*/ 55867 w 1372282"/>
              <a:gd name="connsiteY30" fmla="*/ 1246436 h 1426949"/>
              <a:gd name="connsiteX31" fmla="*/ 7126 w 1372282"/>
              <a:gd name="connsiteY31" fmla="*/ 1217786 h 1426949"/>
              <a:gd name="connsiteX32" fmla="*/ 8242 w 1372282"/>
              <a:gd name="connsiteY32" fmla="*/ 1161232 h 1426949"/>
              <a:gd name="connsiteX33" fmla="*/ 126002 w 1372282"/>
              <a:gd name="connsiteY33" fmla="*/ 969801 h 1426949"/>
              <a:gd name="connsiteX34" fmla="*/ 126002 w 1372282"/>
              <a:gd name="connsiteY34" fmla="*/ 560152 h 1426949"/>
              <a:gd name="connsiteX35" fmla="*/ 170279 w 1372282"/>
              <a:gd name="connsiteY35" fmla="*/ 342491 h 1426949"/>
              <a:gd name="connsiteX36" fmla="*/ 290458 w 1372282"/>
              <a:gd name="connsiteY36" fmla="*/ 164455 h 1426949"/>
              <a:gd name="connsiteX37" fmla="*/ 468493 w 1372282"/>
              <a:gd name="connsiteY37" fmla="*/ 44276 h 1426949"/>
              <a:gd name="connsiteX38" fmla="*/ 686154 w 1372282"/>
              <a:gd name="connsiteY38" fmla="*/ 0 h 1426949"/>
            </a:gdLst>
            <a:ahLst/>
            <a:cxnLst/>
            <a:rect l="l" t="t" r="r" b="b"/>
            <a:pathLst>
              <a:path w="1372282" h="1426949">
                <a:moveTo>
                  <a:pt x="337768" y="1315328"/>
                </a:moveTo>
                <a:lnTo>
                  <a:pt x="530173" y="1315328"/>
                </a:lnTo>
                <a:lnTo>
                  <a:pt x="842109" y="1315328"/>
                </a:lnTo>
                <a:lnTo>
                  <a:pt x="1034514" y="1315328"/>
                </a:lnTo>
                <a:cubicBezTo>
                  <a:pt x="1065396" y="1315328"/>
                  <a:pt x="1090325" y="1340257"/>
                  <a:pt x="1090325" y="1371139"/>
                </a:cubicBezTo>
                <a:cubicBezTo>
                  <a:pt x="1090325" y="1402021"/>
                  <a:pt x="1065210" y="1426949"/>
                  <a:pt x="1034514" y="1426949"/>
                </a:cubicBezTo>
                <a:lnTo>
                  <a:pt x="842109" y="1426949"/>
                </a:lnTo>
                <a:lnTo>
                  <a:pt x="530173" y="1426949"/>
                </a:lnTo>
                <a:lnTo>
                  <a:pt x="337768" y="1426949"/>
                </a:lnTo>
                <a:cubicBezTo>
                  <a:pt x="306886" y="1426949"/>
                  <a:pt x="281957" y="1402021"/>
                  <a:pt x="281957" y="1371139"/>
                </a:cubicBezTo>
                <a:cubicBezTo>
                  <a:pt x="281957" y="1340257"/>
                  <a:pt x="306886" y="1315328"/>
                  <a:pt x="337768" y="1315328"/>
                </a:cubicBezTo>
                <a:close/>
                <a:moveTo>
                  <a:pt x="686154" y="111621"/>
                </a:moveTo>
                <a:cubicBezTo>
                  <a:pt x="438914" y="111621"/>
                  <a:pt x="237624" y="312725"/>
                  <a:pt x="237624" y="560152"/>
                </a:cubicBezTo>
                <a:lnTo>
                  <a:pt x="237624" y="985614"/>
                </a:lnTo>
                <a:cubicBezTo>
                  <a:pt x="237624" y="996032"/>
                  <a:pt x="234833" y="1006078"/>
                  <a:pt x="229252" y="1014822"/>
                </a:cubicBezTo>
                <a:lnTo>
                  <a:pt x="155768" y="1134814"/>
                </a:lnTo>
                <a:lnTo>
                  <a:pt x="1214680" y="1134814"/>
                </a:lnTo>
                <a:lnTo>
                  <a:pt x="1143429" y="1023565"/>
                </a:lnTo>
                <a:cubicBezTo>
                  <a:pt x="1137662" y="1014636"/>
                  <a:pt x="1134685" y="1004218"/>
                  <a:pt x="1134685" y="993428"/>
                </a:cubicBezTo>
                <a:lnTo>
                  <a:pt x="1134685" y="560152"/>
                </a:lnTo>
                <a:cubicBezTo>
                  <a:pt x="1134685" y="312911"/>
                  <a:pt x="933581" y="111621"/>
                  <a:pt x="686154" y="111621"/>
                </a:cubicBezTo>
                <a:close/>
                <a:moveTo>
                  <a:pt x="686154" y="0"/>
                </a:moveTo>
                <a:cubicBezTo>
                  <a:pt x="761499" y="0"/>
                  <a:pt x="834610" y="14883"/>
                  <a:pt x="903815" y="44276"/>
                </a:cubicBezTo>
                <a:cubicBezTo>
                  <a:pt x="970416" y="72554"/>
                  <a:pt x="1030319" y="113109"/>
                  <a:pt x="1081851" y="164455"/>
                </a:cubicBezTo>
                <a:cubicBezTo>
                  <a:pt x="1133383" y="215987"/>
                  <a:pt x="1173753" y="275890"/>
                  <a:pt x="1202030" y="342491"/>
                </a:cubicBezTo>
                <a:cubicBezTo>
                  <a:pt x="1231423" y="411510"/>
                  <a:pt x="1246306" y="484808"/>
                  <a:pt x="1246306" y="560152"/>
                </a:cubicBezTo>
                <a:lnTo>
                  <a:pt x="1246306" y="977243"/>
                </a:lnTo>
                <a:lnTo>
                  <a:pt x="1363508" y="1160487"/>
                </a:lnTo>
                <a:cubicBezTo>
                  <a:pt x="1374484" y="1177603"/>
                  <a:pt x="1375229" y="1199555"/>
                  <a:pt x="1365369" y="1217414"/>
                </a:cubicBezTo>
                <a:cubicBezTo>
                  <a:pt x="1355695" y="1235273"/>
                  <a:pt x="1336905" y="1246436"/>
                  <a:pt x="1316628" y="1246436"/>
                </a:cubicBezTo>
                <a:lnTo>
                  <a:pt x="55867" y="1246436"/>
                </a:lnTo>
                <a:cubicBezTo>
                  <a:pt x="35589" y="1246436"/>
                  <a:pt x="16986" y="1235460"/>
                  <a:pt x="7126" y="1217786"/>
                </a:cubicBezTo>
                <a:cubicBezTo>
                  <a:pt x="-2734" y="1200113"/>
                  <a:pt x="-2362" y="1178533"/>
                  <a:pt x="8242" y="1161232"/>
                </a:cubicBezTo>
                <a:lnTo>
                  <a:pt x="126002" y="969801"/>
                </a:lnTo>
                <a:lnTo>
                  <a:pt x="126002" y="560152"/>
                </a:lnTo>
                <a:cubicBezTo>
                  <a:pt x="126002" y="484808"/>
                  <a:pt x="140885" y="411696"/>
                  <a:pt x="170279" y="342491"/>
                </a:cubicBezTo>
                <a:cubicBezTo>
                  <a:pt x="198556" y="275890"/>
                  <a:pt x="239112" y="215987"/>
                  <a:pt x="290458" y="164455"/>
                </a:cubicBezTo>
                <a:cubicBezTo>
                  <a:pt x="341803" y="112923"/>
                  <a:pt x="401893" y="72554"/>
                  <a:pt x="468493" y="44276"/>
                </a:cubicBezTo>
                <a:cubicBezTo>
                  <a:pt x="537512" y="14883"/>
                  <a:pt x="610810" y="0"/>
                  <a:pt x="686154" y="0"/>
                </a:cubicBezTo>
                <a:close/>
              </a:path>
            </a:pathLst>
          </a:custGeom>
          <a:solidFill>
            <a:schemeClr val="accent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4835079" y="2787990"/>
            <a:ext cx="2514600" cy="2667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初审与公示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21289937">
            <a:off x="8357784" y="1798826"/>
            <a:ext cx="2830916" cy="3666748"/>
          </a:xfrm>
          <a:prstGeom prst="roundRect">
            <a:avLst>
              <a:gd name="adj" fmla="val 3153"/>
            </a:avLst>
          </a:prstGeom>
          <a:solidFill>
            <a:schemeClr val="accent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8357784" y="1798826"/>
            <a:ext cx="2830916" cy="3666748"/>
          </a:xfrm>
          <a:prstGeom prst="roundRect">
            <a:avLst>
              <a:gd name="adj" fmla="val 3153"/>
            </a:avLst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9476158" y="1935261"/>
            <a:ext cx="594168" cy="594168"/>
          </a:xfrm>
          <a:prstGeom prst="ellipse">
            <a:avLst/>
          </a:prstGeom>
          <a:solidFill>
            <a:schemeClr val="bg1"/>
          </a:solidFill>
          <a:ln w="28575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8518671" y="3200400"/>
            <a:ext cx="2509142" cy="209985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陈巴尔虎旗民政局自收到材料后10个工作日内提出审核确认意见。
对单独登记备案、有投诉举报或其他需要重点调查的申请，入户调查核实。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9630983" y="2090086"/>
            <a:ext cx="284518" cy="284518"/>
          </a:xfrm>
          <a:custGeom>
            <a:avLst/>
            <a:gdLst>
              <a:gd name="connsiteX0" fmla="*/ 438553 w 720000"/>
              <a:gd name="connsiteY0" fmla="*/ 189601 h 720000"/>
              <a:gd name="connsiteX1" fmla="*/ 373556 w 720000"/>
              <a:gd name="connsiteY1" fmla="*/ 216451 h 720000"/>
              <a:gd name="connsiteX2" fmla="*/ 232180 w 720000"/>
              <a:gd name="connsiteY2" fmla="*/ 357827 h 720000"/>
              <a:gd name="connsiteX3" fmla="*/ 191861 w 720000"/>
              <a:gd name="connsiteY3" fmla="*/ 528226 h 720000"/>
              <a:gd name="connsiteX4" fmla="*/ 362260 w 720000"/>
              <a:gd name="connsiteY4" fmla="*/ 487907 h 720000"/>
              <a:gd name="connsiteX5" fmla="*/ 503636 w 720000"/>
              <a:gd name="connsiteY5" fmla="*/ 346444 h 720000"/>
              <a:gd name="connsiteX6" fmla="*/ 503636 w 720000"/>
              <a:gd name="connsiteY6" fmla="*/ 216365 h 720000"/>
              <a:gd name="connsiteX7" fmla="*/ 438553 w 720000"/>
              <a:gd name="connsiteY7" fmla="*/ 189601 h 720000"/>
              <a:gd name="connsiteX8" fmla="*/ 438553 w 720000"/>
              <a:gd name="connsiteY8" fmla="*/ 141636 h 720000"/>
              <a:gd name="connsiteX9" fmla="*/ 537524 w 720000"/>
              <a:gd name="connsiteY9" fmla="*/ 182476 h 720000"/>
              <a:gd name="connsiteX10" fmla="*/ 537524 w 720000"/>
              <a:gd name="connsiteY10" fmla="*/ 380420 h 720000"/>
              <a:gd name="connsiteX11" fmla="*/ 396149 w 720000"/>
              <a:gd name="connsiteY11" fmla="*/ 521796 h 720000"/>
              <a:gd name="connsiteX12" fmla="*/ 141637 w 720000"/>
              <a:gd name="connsiteY12" fmla="*/ 578364 h 720000"/>
              <a:gd name="connsiteX13" fmla="*/ 198205 w 720000"/>
              <a:gd name="connsiteY13" fmla="*/ 323852 h 720000"/>
              <a:gd name="connsiteX14" fmla="*/ 339581 w 720000"/>
              <a:gd name="connsiteY14" fmla="*/ 182476 h 720000"/>
              <a:gd name="connsiteX15" fmla="*/ 438553 w 720000"/>
              <a:gd name="connsiteY15" fmla="*/ 141636 h 720000"/>
              <a:gd name="connsiteX16" fmla="*/ 120000 w 720000"/>
              <a:gd name="connsiteY16" fmla="*/ 47965 h 720000"/>
              <a:gd name="connsiteX17" fmla="*/ 47965 w 720000"/>
              <a:gd name="connsiteY17" fmla="*/ 120000 h 720000"/>
              <a:gd name="connsiteX18" fmla="*/ 47965 w 720000"/>
              <a:gd name="connsiteY18" fmla="*/ 600000 h 720000"/>
              <a:gd name="connsiteX19" fmla="*/ 120000 w 720000"/>
              <a:gd name="connsiteY19" fmla="*/ 672035 h 720000"/>
              <a:gd name="connsiteX20" fmla="*/ 600000 w 720000"/>
              <a:gd name="connsiteY20" fmla="*/ 672035 h 720000"/>
              <a:gd name="connsiteX21" fmla="*/ 672035 w 720000"/>
              <a:gd name="connsiteY21" fmla="*/ 600000 h 720000"/>
              <a:gd name="connsiteX22" fmla="*/ 672035 w 720000"/>
              <a:gd name="connsiteY22" fmla="*/ 120000 h 720000"/>
              <a:gd name="connsiteX23" fmla="*/ 600000 w 720000"/>
              <a:gd name="connsiteY23" fmla="*/ 47965 h 720000"/>
              <a:gd name="connsiteX24" fmla="*/ 120000 w 720000"/>
              <a:gd name="connsiteY24" fmla="*/ 0 h 720000"/>
              <a:gd name="connsiteX25" fmla="*/ 600000 w 720000"/>
              <a:gd name="connsiteY25" fmla="*/ 0 h 720000"/>
              <a:gd name="connsiteX26" fmla="*/ 720000 w 720000"/>
              <a:gd name="connsiteY26" fmla="*/ 120000 h 720000"/>
              <a:gd name="connsiteX27" fmla="*/ 720000 w 720000"/>
              <a:gd name="connsiteY27" fmla="*/ 600000 h 720000"/>
              <a:gd name="connsiteX28" fmla="*/ 600000 w 720000"/>
              <a:gd name="connsiteY28" fmla="*/ 720000 h 720000"/>
              <a:gd name="connsiteX29" fmla="*/ 120000 w 720000"/>
              <a:gd name="connsiteY29" fmla="*/ 720000 h 720000"/>
              <a:gd name="connsiteX30" fmla="*/ 0 w 720000"/>
              <a:gd name="connsiteY30" fmla="*/ 600000 h 720000"/>
              <a:gd name="connsiteX31" fmla="*/ 0 w 720000"/>
              <a:gd name="connsiteY31" fmla="*/ 120000 h 720000"/>
              <a:gd name="connsiteX32" fmla="*/ 120000 w 720000"/>
              <a:gd name="connsiteY32" fmla="*/ 0 h 720000"/>
            </a:gdLst>
            <a:ahLst/>
            <a:cxnLst/>
            <a:rect l="l" t="t" r="r" b="b"/>
            <a:pathLst>
              <a:path w="720000" h="720000">
                <a:moveTo>
                  <a:pt x="438553" y="189601"/>
                </a:moveTo>
                <a:cubicBezTo>
                  <a:pt x="413875" y="189601"/>
                  <a:pt x="390761" y="199073"/>
                  <a:pt x="373556" y="216451"/>
                </a:cubicBezTo>
                <a:lnTo>
                  <a:pt x="232180" y="357827"/>
                </a:lnTo>
                <a:cubicBezTo>
                  <a:pt x="212456" y="377465"/>
                  <a:pt x="197336" y="453584"/>
                  <a:pt x="191861" y="528226"/>
                </a:cubicBezTo>
                <a:cubicBezTo>
                  <a:pt x="266503" y="522665"/>
                  <a:pt x="342622" y="507545"/>
                  <a:pt x="362260" y="487907"/>
                </a:cubicBezTo>
                <a:lnTo>
                  <a:pt x="503636" y="346444"/>
                </a:lnTo>
                <a:cubicBezTo>
                  <a:pt x="539523" y="310557"/>
                  <a:pt x="539523" y="252252"/>
                  <a:pt x="503636" y="216365"/>
                </a:cubicBezTo>
                <a:cubicBezTo>
                  <a:pt x="486344" y="199073"/>
                  <a:pt x="463230" y="189601"/>
                  <a:pt x="438553" y="189601"/>
                </a:cubicBezTo>
                <a:close/>
                <a:moveTo>
                  <a:pt x="438553" y="141636"/>
                </a:moveTo>
                <a:cubicBezTo>
                  <a:pt x="474440" y="141636"/>
                  <a:pt x="510327" y="155191"/>
                  <a:pt x="537524" y="182476"/>
                </a:cubicBezTo>
                <a:cubicBezTo>
                  <a:pt x="592007" y="236872"/>
                  <a:pt x="592007" y="325938"/>
                  <a:pt x="537524" y="380420"/>
                </a:cubicBezTo>
                <a:lnTo>
                  <a:pt x="396149" y="521796"/>
                </a:lnTo>
                <a:cubicBezTo>
                  <a:pt x="341753" y="576278"/>
                  <a:pt x="141637" y="578364"/>
                  <a:pt x="141637" y="578364"/>
                </a:cubicBezTo>
                <a:cubicBezTo>
                  <a:pt x="141637" y="578364"/>
                  <a:pt x="143723" y="378334"/>
                  <a:pt x="198205" y="323852"/>
                </a:cubicBezTo>
                <a:lnTo>
                  <a:pt x="339581" y="182476"/>
                </a:lnTo>
                <a:cubicBezTo>
                  <a:pt x="366778" y="155278"/>
                  <a:pt x="402666" y="141636"/>
                  <a:pt x="438553" y="141636"/>
                </a:cubicBezTo>
                <a:close/>
                <a:moveTo>
                  <a:pt x="120000" y="47965"/>
                </a:moveTo>
                <a:cubicBezTo>
                  <a:pt x="80290" y="47965"/>
                  <a:pt x="47965" y="80290"/>
                  <a:pt x="47965" y="120000"/>
                </a:cubicBezTo>
                <a:lnTo>
                  <a:pt x="47965" y="600000"/>
                </a:lnTo>
                <a:cubicBezTo>
                  <a:pt x="47965" y="639711"/>
                  <a:pt x="80290" y="672035"/>
                  <a:pt x="120000" y="672035"/>
                </a:cubicBezTo>
                <a:lnTo>
                  <a:pt x="600000" y="672035"/>
                </a:lnTo>
                <a:cubicBezTo>
                  <a:pt x="639711" y="672035"/>
                  <a:pt x="672035" y="639711"/>
                  <a:pt x="672035" y="600000"/>
                </a:cubicBezTo>
                <a:lnTo>
                  <a:pt x="672035" y="120000"/>
                </a:lnTo>
                <a:cubicBezTo>
                  <a:pt x="672035" y="80290"/>
                  <a:pt x="639711" y="47965"/>
                  <a:pt x="600000" y="47965"/>
                </a:cubicBezTo>
                <a:close/>
                <a:moveTo>
                  <a:pt x="120000" y="0"/>
                </a:moveTo>
                <a:lnTo>
                  <a:pt x="600000" y="0"/>
                </a:lnTo>
                <a:cubicBezTo>
                  <a:pt x="666040" y="0"/>
                  <a:pt x="720000" y="54048"/>
                  <a:pt x="720000" y="120000"/>
                </a:cubicBezTo>
                <a:lnTo>
                  <a:pt x="720000" y="600000"/>
                </a:lnTo>
                <a:cubicBezTo>
                  <a:pt x="720000" y="666039"/>
                  <a:pt x="666040" y="720000"/>
                  <a:pt x="600000" y="720000"/>
                </a:cubicBezTo>
                <a:lnTo>
                  <a:pt x="120000" y="720000"/>
                </a:lnTo>
                <a:cubicBezTo>
                  <a:pt x="53961" y="720000"/>
                  <a:pt x="0" y="666039"/>
                  <a:pt x="0" y="600000"/>
                </a:cubicBezTo>
                <a:lnTo>
                  <a:pt x="0" y="120000"/>
                </a:lnTo>
                <a:cubicBezTo>
                  <a:pt x="0" y="53961"/>
                  <a:pt x="53961" y="0"/>
                  <a:pt x="120000" y="0"/>
                </a:cubicBezTo>
                <a:close/>
              </a:path>
            </a:pathLst>
          </a:custGeom>
          <a:solidFill>
            <a:schemeClr val="accent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8518671" y="2787990"/>
            <a:ext cx="2514600" cy="2667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审核确认</a:t>
            </a: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1007545" y="210957"/>
            <a:ext cx="10696755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审核程序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682743" y="334905"/>
            <a:ext cx="218940" cy="218940"/>
          </a:xfrm>
          <a:prstGeom prst="chevron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487699" y="334905"/>
            <a:ext cx="218940" cy="218940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4" name="标题 1"/>
          <p:cNvSpPr txBox="1"/>
          <p:nvPr/>
        </p:nvSpPr>
        <p:spPr>
          <a:xfrm>
            <a:off x="292654" y="334905"/>
            <a:ext cx="218940" cy="218940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3869356" y="5608320"/>
            <a:ext cx="885524" cy="35052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5263286" y="2031192"/>
            <a:ext cx="6255614" cy="132763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低保审核确认工作自受理之日起30个工作日内完成；权限下放至苏木镇人民政府的，20个工作日内完成。
特殊情况可延长至45个工作日。</a:t>
            </a: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5263286" y="1676399"/>
            <a:ext cx="6255614" cy="33310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0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C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完成时限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5263286" y="4059701"/>
            <a:ext cx="6255614" cy="132763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审核确认完毕后，在嘎查、社区公布低保申请人姓名、家庭成员数量、保障金额等信息。
低保金原则上实行社会化发放，通过银行等金融机构按月支付到低保家庭账户。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5263286" y="3704908"/>
            <a:ext cx="6255614" cy="33310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0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C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公示与发放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660401" y="3596640"/>
            <a:ext cx="3980179" cy="2281788"/>
          </a:xfrm>
          <a:prstGeom prst="roundRect">
            <a:avLst>
              <a:gd name="adj" fmla="val 4583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blurRad="469900" dist="381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946353" y="4256232"/>
            <a:ext cx="3408275" cy="150448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审核确认权下放至苏木镇人民政府、国营牧场的，由其提出审核确认意见，陈巴尔虎旗民政局履行监管职责。
陈巴尔虎旗民政局对新审核确认事项按照不低于30%的比例进行抽查。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946353" y="3901439"/>
            <a:ext cx="3408275" cy="33310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0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C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审核确认权限</a:t>
            </a:r>
            <a:endParaRPr kumimoji="1"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>
            <a:alphaModFix amt="100000"/>
          </a:blip>
          <a:srcRect l="1121" r="1121"/>
          <a:stretch>
            <a:fillRect/>
          </a:stretch>
        </p:blipFill>
        <p:spPr>
          <a:xfrm>
            <a:off x="660401" y="1440180"/>
            <a:ext cx="3980179" cy="2281788"/>
          </a:xfrm>
          <a:custGeom>
            <a:avLst/>
            <a:gdLst/>
            <a:ahLst/>
            <a:cxnLst/>
            <a:rect l="l" t="t" r="r" b="b"/>
            <a:pathLst>
              <a:path w="3980179" h="2281788">
                <a:moveTo>
                  <a:pt x="104574" y="0"/>
                </a:moveTo>
                <a:lnTo>
                  <a:pt x="3875605" y="0"/>
                </a:lnTo>
                <a:cubicBezTo>
                  <a:pt x="3933360" y="0"/>
                  <a:pt x="3980179" y="46819"/>
                  <a:pt x="3980179" y="104574"/>
                </a:cubicBezTo>
                <a:lnTo>
                  <a:pt x="3980179" y="2177214"/>
                </a:lnTo>
                <a:cubicBezTo>
                  <a:pt x="3980179" y="2234969"/>
                  <a:pt x="3933360" y="2281788"/>
                  <a:pt x="3875605" y="2281788"/>
                </a:cubicBezTo>
                <a:lnTo>
                  <a:pt x="104574" y="2281788"/>
                </a:lnTo>
                <a:cubicBezTo>
                  <a:pt x="46819" y="2281788"/>
                  <a:pt x="0" y="2234969"/>
                  <a:pt x="0" y="2177214"/>
                </a:cubicBezTo>
                <a:lnTo>
                  <a:pt x="0" y="104574"/>
                </a:lnTo>
                <a:cubicBezTo>
                  <a:pt x="0" y="46819"/>
                  <a:pt x="46819" y="0"/>
                  <a:pt x="104574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12" name="标题 1"/>
          <p:cNvSpPr txBox="1"/>
          <p:nvPr/>
        </p:nvSpPr>
        <p:spPr>
          <a:xfrm>
            <a:off x="1007545" y="210957"/>
            <a:ext cx="10696755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确认程序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682743" y="334905"/>
            <a:ext cx="218940" cy="218940"/>
          </a:xfrm>
          <a:prstGeom prst="chevron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487699" y="334905"/>
            <a:ext cx="218940" cy="218940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292654" y="334905"/>
            <a:ext cx="218940" cy="218940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-24130" y="0"/>
            <a:ext cx="12215495" cy="6875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-24130" y="-635"/>
            <a:ext cx="12270105" cy="68757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alphaModFix amt="100000"/>
          </a:blip>
          <a:srcRect t="29511"/>
          <a:stretch>
            <a:fillRect/>
          </a:stretch>
        </p:blipFill>
        <p:spPr>
          <a:xfrm>
            <a:off x="-41275" y="2016125"/>
            <a:ext cx="12253595" cy="4833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-24130" y="-43180"/>
            <a:ext cx="12215495" cy="6918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alphaModFix amt="100000"/>
          </a:blip>
          <a:srcRect t="29511"/>
          <a:stretch>
            <a:fillRect/>
          </a:stretch>
        </p:blipFill>
        <p:spPr>
          <a:xfrm>
            <a:off x="-41275" y="2016125"/>
            <a:ext cx="12253595" cy="4833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alphaModFix amt="100000"/>
          </a:blip>
          <a:srcRect b="11212"/>
          <a:stretch>
            <a:fillRect/>
          </a:stretch>
        </p:blipFill>
        <p:spPr>
          <a:xfrm>
            <a:off x="-40640" y="5436235"/>
            <a:ext cx="12287250" cy="1315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alphaModFix amt="60000"/>
          </a:blip>
          <a:srcRect r="39946"/>
          <a:stretch>
            <a:fillRect/>
          </a:stretch>
        </p:blipFill>
        <p:spPr>
          <a:xfrm>
            <a:off x="7353935" y="-43180"/>
            <a:ext cx="4849495" cy="1046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alphaModFix amt="60000"/>
          </a:blip>
          <a:srcRect r="39946"/>
          <a:stretch>
            <a:fillRect/>
          </a:stretch>
        </p:blipFill>
        <p:spPr>
          <a:xfrm>
            <a:off x="7353935" y="-5715"/>
            <a:ext cx="4870450" cy="1046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613477" y="3300148"/>
            <a:ext cx="1575435" cy="13208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标题 1"/>
          <p:cNvSpPr txBox="1"/>
          <p:nvPr/>
        </p:nvSpPr>
        <p:spPr>
          <a:xfrm>
            <a:off x="2135887" y="3533775"/>
            <a:ext cx="7920226" cy="20189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ctr">
              <a:lnSpc>
                <a:spcPct val="130000"/>
              </a:lnSpc>
            </a:pPr>
            <a:r>
              <a:rPr kumimoji="1" lang="en-US" altLang="zh-CN" sz="5100">
                <a:ln w="12700">
                  <a:noFill/>
                </a:ln>
                <a:gradFill>
                  <a:gsLst>
                    <a:gs pos="1000">
                      <a:srgbClr val="ED7D31">
                        <a:alpha val="100000"/>
                      </a:srgbClr>
                    </a:gs>
                    <a:gs pos="41000">
                      <a:srgbClr val="FF4040">
                        <a:alpha val="100000"/>
                      </a:srgbClr>
                    </a:gs>
                    <a:gs pos="92000">
                      <a:srgbClr val="900000">
                        <a:alpha val="100000"/>
                      </a:srgbClr>
                    </a:gs>
                  </a:gsLst>
                  <a:lin ang="5400000" scaled="0"/>
                </a:gradFill>
                <a:latin typeface="Source Han Serif SC Bold" panose="02020700000000000000" charset="-122"/>
                <a:ea typeface="Source Han Serif SC Bold" panose="02020700000000000000" charset="-122"/>
                <a:cs typeface="Source Han Serif SC Bold" panose="02020700000000000000" charset="-122"/>
              </a:rPr>
              <a:t>测算标准和方法</a:t>
            </a:r>
            <a:endParaRPr kumimoji="1"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10690074" y="-131010"/>
            <a:ext cx="1575435" cy="132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>
            <a:alphaModFix amt="100000"/>
          </a:blip>
          <a:srcRect/>
          <a:stretch>
            <a:fillRect/>
          </a:stretch>
        </p:blipFill>
        <p:spPr>
          <a:xfrm>
            <a:off x="1160" y="-33917"/>
            <a:ext cx="12189680" cy="322072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标题 1"/>
          <p:cNvSpPr txBox="1"/>
          <p:nvPr/>
        </p:nvSpPr>
        <p:spPr>
          <a:xfrm>
            <a:off x="5048871" y="962025"/>
            <a:ext cx="2094258" cy="24459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ctr">
              <a:lnSpc>
                <a:spcPct val="110000"/>
              </a:lnSpc>
            </a:pPr>
            <a:r>
              <a:rPr kumimoji="1" lang="en-US" altLang="zh-CN" sz="9600">
                <a:ln w="12700">
                  <a:noFill/>
                </a:ln>
                <a:solidFill>
                  <a:srgbClr val="C00000">
                    <a:alpha val="100000"/>
                  </a:srgbClr>
                </a:solidFill>
                <a:latin typeface="Source Han Serif SC Bold" panose="02020700000000000000" charset="-122"/>
                <a:ea typeface="Source Han Serif SC Bold" panose="02020700000000000000" charset="-122"/>
                <a:cs typeface="Source Han Serif SC Bold" panose="02020700000000000000" charset="-122"/>
              </a:rPr>
              <a:t>04</a:t>
            </a:r>
            <a:endParaRPr kumimoji="1" lang="zh-CN" altLang="en-US"/>
          </a:p>
        </p:txBody>
      </p:sp>
      <p:cxnSp>
        <p:nvCxnSpPr>
          <p:cNvPr id="15" name="标题 1"/>
          <p:cNvCxnSpPr/>
          <p:nvPr/>
        </p:nvCxnSpPr>
        <p:spPr>
          <a:xfrm flipH="1">
            <a:off x="1962150" y="2734936"/>
            <a:ext cx="1858727" cy="0"/>
          </a:xfrm>
          <a:prstGeom prst="line">
            <a:avLst/>
          </a:prstGeom>
          <a:noFill/>
          <a:ln w="28575" cap="sq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1"/>
                </a:gs>
              </a:gsLst>
              <a:lin ang="10800000" scaled="0"/>
            </a:gradFill>
            <a:miter/>
          </a:ln>
        </p:spPr>
      </p:cxnSp>
      <p:sp>
        <p:nvSpPr>
          <p:cNvPr id="16" name="标题 1"/>
          <p:cNvSpPr txBox="1"/>
          <p:nvPr/>
        </p:nvSpPr>
        <p:spPr>
          <a:xfrm>
            <a:off x="4583577" y="2480310"/>
            <a:ext cx="506583" cy="507365"/>
          </a:xfrm>
          <a:prstGeom prst="star5">
            <a:avLst/>
          </a:prstGeom>
          <a:gradFill>
            <a:gsLst>
              <a:gs pos="0">
                <a:schemeClr val="accent1"/>
              </a:gs>
              <a:gs pos="71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4102417" y="2562356"/>
            <a:ext cx="342744" cy="343273"/>
          </a:xfrm>
          <a:prstGeom prst="star5">
            <a:avLst/>
          </a:prstGeom>
          <a:gradFill>
            <a:gsLst>
              <a:gs pos="0">
                <a:schemeClr val="accent1"/>
              </a:gs>
              <a:gs pos="65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cxnSp>
        <p:nvCxnSpPr>
          <p:cNvPr id="18" name="标题 1"/>
          <p:cNvCxnSpPr/>
          <p:nvPr/>
        </p:nvCxnSpPr>
        <p:spPr>
          <a:xfrm>
            <a:off x="8425733" y="2733666"/>
            <a:ext cx="1858727" cy="0"/>
          </a:xfrm>
          <a:prstGeom prst="line">
            <a:avLst/>
          </a:prstGeom>
          <a:noFill/>
          <a:ln w="28575" cap="sq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1"/>
                </a:gs>
              </a:gsLst>
              <a:lin ang="10800000" scaled="0"/>
            </a:gradFill>
            <a:miter/>
          </a:ln>
        </p:spPr>
      </p:cxnSp>
      <p:sp>
        <p:nvSpPr>
          <p:cNvPr id="19" name="标题 1"/>
          <p:cNvSpPr txBox="1"/>
          <p:nvPr/>
        </p:nvSpPr>
        <p:spPr>
          <a:xfrm flipH="1">
            <a:off x="7156450" y="2479040"/>
            <a:ext cx="506583" cy="507365"/>
          </a:xfrm>
          <a:prstGeom prst="star5">
            <a:avLst/>
          </a:prstGeom>
          <a:gradFill>
            <a:gsLst>
              <a:gs pos="0">
                <a:schemeClr val="accent1"/>
              </a:gs>
              <a:gs pos="71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flipH="1">
            <a:off x="7801449" y="2561086"/>
            <a:ext cx="342744" cy="343273"/>
          </a:xfrm>
          <a:prstGeom prst="star5">
            <a:avLst/>
          </a:prstGeom>
          <a:gradFill>
            <a:gsLst>
              <a:gs pos="0">
                <a:schemeClr val="accent1"/>
              </a:gs>
              <a:gs pos="65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264160" y="52705"/>
            <a:ext cx="1575435" cy="132080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标题 1"/>
          <p:cNvSpPr txBox="1"/>
          <p:nvPr/>
        </p:nvSpPr>
        <p:spPr>
          <a:xfrm>
            <a:off x="714208" y="358926"/>
            <a:ext cx="1372730" cy="170464"/>
          </a:xfrm>
          <a:custGeom>
            <a:avLst/>
            <a:gdLst>
              <a:gd name="connsiteX0" fmla="*/ 353068 w 1228797"/>
              <a:gd name="connsiteY0" fmla="*/ 146933 h 152590"/>
              <a:gd name="connsiteX1" fmla="*/ 353259 w 1228797"/>
              <a:gd name="connsiteY1" fmla="*/ 146971 h 152590"/>
              <a:gd name="connsiteX2" fmla="*/ 352878 w 1228797"/>
              <a:gd name="connsiteY2" fmla="*/ 146971 h 152590"/>
              <a:gd name="connsiteX3" fmla="*/ 463654 w 1228797"/>
              <a:gd name="connsiteY3" fmla="*/ 28766 h 152590"/>
              <a:gd name="connsiteX4" fmla="*/ 457368 w 1228797"/>
              <a:gd name="connsiteY4" fmla="*/ 35052 h 152590"/>
              <a:gd name="connsiteX5" fmla="*/ 457368 w 1228797"/>
              <a:gd name="connsiteY5" fmla="*/ 66866 h 152590"/>
              <a:gd name="connsiteX6" fmla="*/ 463464 w 1228797"/>
              <a:gd name="connsiteY6" fmla="*/ 73152 h 152590"/>
              <a:gd name="connsiteX7" fmla="*/ 463654 w 1228797"/>
              <a:gd name="connsiteY7" fmla="*/ 73152 h 152590"/>
              <a:gd name="connsiteX8" fmla="*/ 502611 w 1228797"/>
              <a:gd name="connsiteY8" fmla="*/ 73152 h 152590"/>
              <a:gd name="connsiteX9" fmla="*/ 525281 w 1228797"/>
              <a:gd name="connsiteY9" fmla="*/ 51911 h 152590"/>
              <a:gd name="connsiteX10" fmla="*/ 504450 w 1228797"/>
              <a:gd name="connsiteY10" fmla="*/ 28795 h 152590"/>
              <a:gd name="connsiteX11" fmla="*/ 503183 w 1228797"/>
              <a:gd name="connsiteY11" fmla="*/ 28766 h 152590"/>
              <a:gd name="connsiteX12" fmla="*/ 1154216 w 1228797"/>
              <a:gd name="connsiteY12" fmla="*/ 28194 h 152590"/>
              <a:gd name="connsiteX13" fmla="*/ 1154216 w 1228797"/>
              <a:gd name="connsiteY13" fmla="*/ 28765 h 152590"/>
              <a:gd name="connsiteX14" fmla="*/ 1104877 w 1228797"/>
              <a:gd name="connsiteY14" fmla="*/ 77914 h 152590"/>
              <a:gd name="connsiteX15" fmla="*/ 1154026 w 1228797"/>
              <a:gd name="connsiteY15" fmla="*/ 127254 h 152590"/>
              <a:gd name="connsiteX16" fmla="*/ 1203365 w 1228797"/>
              <a:gd name="connsiteY16" fmla="*/ 78105 h 152590"/>
              <a:gd name="connsiteX17" fmla="*/ 1203365 w 1228797"/>
              <a:gd name="connsiteY17" fmla="*/ 78009 h 152590"/>
              <a:gd name="connsiteX18" fmla="*/ 1154502 w 1228797"/>
              <a:gd name="connsiteY18" fmla="*/ 28195 h 152590"/>
              <a:gd name="connsiteX19" fmla="*/ 1154216 w 1228797"/>
              <a:gd name="connsiteY19" fmla="*/ 28194 h 152590"/>
              <a:gd name="connsiteX20" fmla="*/ 836558 w 1228797"/>
              <a:gd name="connsiteY20" fmla="*/ 25718 h 152590"/>
              <a:gd name="connsiteX21" fmla="*/ 787314 w 1228797"/>
              <a:gd name="connsiteY21" fmla="*/ 74962 h 152590"/>
              <a:gd name="connsiteX22" fmla="*/ 836558 w 1228797"/>
              <a:gd name="connsiteY22" fmla="*/ 124207 h 152590"/>
              <a:gd name="connsiteX23" fmla="*/ 885802 w 1228797"/>
              <a:gd name="connsiteY23" fmla="*/ 74962 h 152590"/>
              <a:gd name="connsiteX24" fmla="*/ 885802 w 1228797"/>
              <a:gd name="connsiteY24" fmla="*/ 74867 h 152590"/>
              <a:gd name="connsiteX25" fmla="*/ 836558 w 1228797"/>
              <a:gd name="connsiteY25" fmla="*/ 25718 h 152590"/>
              <a:gd name="connsiteX26" fmla="*/ 200954 w 1228797"/>
              <a:gd name="connsiteY26" fmla="*/ 25527 h 152590"/>
              <a:gd name="connsiteX27" fmla="*/ 200954 w 1228797"/>
              <a:gd name="connsiteY27" fmla="*/ 25908 h 152590"/>
              <a:gd name="connsiteX28" fmla="*/ 151424 w 1228797"/>
              <a:gd name="connsiteY28" fmla="*/ 75248 h 152590"/>
              <a:gd name="connsiteX29" fmla="*/ 200764 w 1228797"/>
              <a:gd name="connsiteY29" fmla="*/ 124778 h 152590"/>
              <a:gd name="connsiteX30" fmla="*/ 250294 w 1228797"/>
              <a:gd name="connsiteY30" fmla="*/ 75438 h 152590"/>
              <a:gd name="connsiteX31" fmla="*/ 250294 w 1228797"/>
              <a:gd name="connsiteY31" fmla="*/ 75248 h 152590"/>
              <a:gd name="connsiteX32" fmla="*/ 201145 w 1228797"/>
              <a:gd name="connsiteY32" fmla="*/ 25528 h 152590"/>
              <a:gd name="connsiteX33" fmla="*/ 200954 w 1228797"/>
              <a:gd name="connsiteY33" fmla="*/ 25527 h 152590"/>
              <a:gd name="connsiteX34" fmla="*/ 437841 w 1228797"/>
              <a:gd name="connsiteY34" fmla="*/ 3429 h 152590"/>
              <a:gd name="connsiteX35" fmla="*/ 502040 w 1228797"/>
              <a:gd name="connsiteY35" fmla="*/ 3429 h 152590"/>
              <a:gd name="connsiteX36" fmla="*/ 535949 w 1228797"/>
              <a:gd name="connsiteY36" fmla="*/ 16764 h 152590"/>
              <a:gd name="connsiteX37" fmla="*/ 550808 w 1228797"/>
              <a:gd name="connsiteY37" fmla="*/ 49340 h 152590"/>
              <a:gd name="connsiteX38" fmla="*/ 528615 w 1228797"/>
              <a:gd name="connsiteY38" fmla="*/ 91345 h 152590"/>
              <a:gd name="connsiteX39" fmla="*/ 526233 w 1228797"/>
              <a:gd name="connsiteY39" fmla="*/ 99251 h 152590"/>
              <a:gd name="connsiteX40" fmla="*/ 544712 w 1228797"/>
              <a:gd name="connsiteY40" fmla="*/ 138017 h 152590"/>
              <a:gd name="connsiteX41" fmla="*/ 541683 w 1228797"/>
              <a:gd name="connsiteY41" fmla="*/ 146377 h 152590"/>
              <a:gd name="connsiteX42" fmla="*/ 538997 w 1228797"/>
              <a:gd name="connsiteY42" fmla="*/ 146971 h 152590"/>
              <a:gd name="connsiteX43" fmla="*/ 525567 w 1228797"/>
              <a:gd name="connsiteY43" fmla="*/ 146971 h 152590"/>
              <a:gd name="connsiteX44" fmla="*/ 519947 w 1228797"/>
              <a:gd name="connsiteY44" fmla="*/ 143447 h 152590"/>
              <a:gd name="connsiteX45" fmla="*/ 500230 w 1228797"/>
              <a:gd name="connsiteY45" fmla="*/ 102203 h 152590"/>
              <a:gd name="connsiteX46" fmla="*/ 494611 w 1228797"/>
              <a:gd name="connsiteY46" fmla="*/ 98679 h 152590"/>
              <a:gd name="connsiteX47" fmla="*/ 463654 w 1228797"/>
              <a:gd name="connsiteY47" fmla="*/ 98679 h 152590"/>
              <a:gd name="connsiteX48" fmla="*/ 457368 w 1228797"/>
              <a:gd name="connsiteY48" fmla="*/ 104773 h 152590"/>
              <a:gd name="connsiteX49" fmla="*/ 457368 w 1228797"/>
              <a:gd name="connsiteY49" fmla="*/ 104966 h 152590"/>
              <a:gd name="connsiteX50" fmla="*/ 457368 w 1228797"/>
              <a:gd name="connsiteY50" fmla="*/ 140684 h 152590"/>
              <a:gd name="connsiteX51" fmla="*/ 451081 w 1228797"/>
              <a:gd name="connsiteY51" fmla="*/ 146971 h 152590"/>
              <a:gd name="connsiteX52" fmla="*/ 437841 w 1228797"/>
              <a:gd name="connsiteY52" fmla="*/ 146971 h 152590"/>
              <a:gd name="connsiteX53" fmla="*/ 431555 w 1228797"/>
              <a:gd name="connsiteY53" fmla="*/ 140684 h 152590"/>
              <a:gd name="connsiteX54" fmla="*/ 431555 w 1228797"/>
              <a:gd name="connsiteY54" fmla="*/ 9716 h 152590"/>
              <a:gd name="connsiteX55" fmla="*/ 437841 w 1228797"/>
              <a:gd name="connsiteY55" fmla="*/ 3429 h 152590"/>
              <a:gd name="connsiteX56" fmla="*/ 293633 w 1228797"/>
              <a:gd name="connsiteY56" fmla="*/ 3429 h 152590"/>
              <a:gd name="connsiteX57" fmla="*/ 306777 w 1228797"/>
              <a:gd name="connsiteY57" fmla="*/ 3429 h 152590"/>
              <a:gd name="connsiteX58" fmla="*/ 312683 w 1228797"/>
              <a:gd name="connsiteY58" fmla="*/ 9715 h 152590"/>
              <a:gd name="connsiteX59" fmla="*/ 312683 w 1228797"/>
              <a:gd name="connsiteY59" fmla="*/ 80677 h 152590"/>
              <a:gd name="connsiteX60" fmla="*/ 350592 w 1228797"/>
              <a:gd name="connsiteY60" fmla="*/ 123032 h 152590"/>
              <a:gd name="connsiteX61" fmla="*/ 392950 w 1228797"/>
              <a:gd name="connsiteY61" fmla="*/ 85118 h 152590"/>
              <a:gd name="connsiteX62" fmla="*/ 392978 w 1228797"/>
              <a:gd name="connsiteY62" fmla="*/ 81248 h 152590"/>
              <a:gd name="connsiteX63" fmla="*/ 392978 w 1228797"/>
              <a:gd name="connsiteY63" fmla="*/ 9715 h 152590"/>
              <a:gd name="connsiteX64" fmla="*/ 399265 w 1228797"/>
              <a:gd name="connsiteY64" fmla="*/ 3429 h 152590"/>
              <a:gd name="connsiteX65" fmla="*/ 412505 w 1228797"/>
              <a:gd name="connsiteY65" fmla="*/ 3429 h 152590"/>
              <a:gd name="connsiteX66" fmla="*/ 418696 w 1228797"/>
              <a:gd name="connsiteY66" fmla="*/ 9715 h 152590"/>
              <a:gd name="connsiteX67" fmla="*/ 418696 w 1228797"/>
              <a:gd name="connsiteY67" fmla="*/ 81153 h 152590"/>
              <a:gd name="connsiteX68" fmla="*/ 378496 w 1228797"/>
              <a:gd name="connsiteY68" fmla="*/ 141799 h 152590"/>
              <a:gd name="connsiteX69" fmla="*/ 353068 w 1228797"/>
              <a:gd name="connsiteY69" fmla="*/ 146933 h 152590"/>
              <a:gd name="connsiteX70" fmla="*/ 327634 w 1228797"/>
              <a:gd name="connsiteY70" fmla="*/ 141836 h 152590"/>
              <a:gd name="connsiteX71" fmla="*/ 287346 w 1228797"/>
              <a:gd name="connsiteY71" fmla="*/ 81248 h 152590"/>
              <a:gd name="connsiteX72" fmla="*/ 287346 w 1228797"/>
              <a:gd name="connsiteY72" fmla="*/ 81153 h 152590"/>
              <a:gd name="connsiteX73" fmla="*/ 287346 w 1228797"/>
              <a:gd name="connsiteY73" fmla="*/ 9715 h 152590"/>
              <a:gd name="connsiteX74" fmla="*/ 293633 w 1228797"/>
              <a:gd name="connsiteY74" fmla="*/ 3429 h 152590"/>
              <a:gd name="connsiteX75" fmla="*/ 6264 w 1228797"/>
              <a:gd name="connsiteY75" fmla="*/ 3333 h 152590"/>
              <a:gd name="connsiteX76" fmla="*/ 18646 w 1228797"/>
              <a:gd name="connsiteY76" fmla="*/ 3333 h 152590"/>
              <a:gd name="connsiteX77" fmla="*/ 23790 w 1228797"/>
              <a:gd name="connsiteY77" fmla="*/ 6000 h 152590"/>
              <a:gd name="connsiteX78" fmla="*/ 61890 w 1228797"/>
              <a:gd name="connsiteY78" fmla="*/ 59817 h 152590"/>
              <a:gd name="connsiteX79" fmla="*/ 67033 w 1228797"/>
              <a:gd name="connsiteY79" fmla="*/ 62388 h 152590"/>
              <a:gd name="connsiteX80" fmla="*/ 72081 w 1228797"/>
              <a:gd name="connsiteY80" fmla="*/ 59817 h 152590"/>
              <a:gd name="connsiteX81" fmla="*/ 110181 w 1228797"/>
              <a:gd name="connsiteY81" fmla="*/ 6000 h 152590"/>
              <a:gd name="connsiteX82" fmla="*/ 115325 w 1228797"/>
              <a:gd name="connsiteY82" fmla="*/ 3333 h 152590"/>
              <a:gd name="connsiteX83" fmla="*/ 127707 w 1228797"/>
              <a:gd name="connsiteY83" fmla="*/ 3333 h 152590"/>
              <a:gd name="connsiteX84" fmla="*/ 134065 w 1228797"/>
              <a:gd name="connsiteY84" fmla="*/ 9548 h 152590"/>
              <a:gd name="connsiteX85" fmla="*/ 132851 w 1228797"/>
              <a:gd name="connsiteY85" fmla="*/ 13335 h 152590"/>
              <a:gd name="connsiteX86" fmla="*/ 81702 w 1228797"/>
              <a:gd name="connsiteY86" fmla="*/ 83724 h 152590"/>
              <a:gd name="connsiteX87" fmla="*/ 79987 w 1228797"/>
              <a:gd name="connsiteY87" fmla="*/ 89154 h 152590"/>
              <a:gd name="connsiteX88" fmla="*/ 79987 w 1228797"/>
              <a:gd name="connsiteY88" fmla="*/ 140684 h 152590"/>
              <a:gd name="connsiteX89" fmla="*/ 73701 w 1228797"/>
              <a:gd name="connsiteY89" fmla="*/ 146970 h 152590"/>
              <a:gd name="connsiteX90" fmla="*/ 60270 w 1228797"/>
              <a:gd name="connsiteY90" fmla="*/ 146970 h 152590"/>
              <a:gd name="connsiteX91" fmla="*/ 53984 w 1228797"/>
              <a:gd name="connsiteY91" fmla="*/ 140684 h 152590"/>
              <a:gd name="connsiteX92" fmla="*/ 53984 w 1228797"/>
              <a:gd name="connsiteY92" fmla="*/ 89154 h 152590"/>
              <a:gd name="connsiteX93" fmla="*/ 52269 w 1228797"/>
              <a:gd name="connsiteY93" fmla="*/ 83724 h 152590"/>
              <a:gd name="connsiteX94" fmla="*/ 1215 w 1228797"/>
              <a:gd name="connsiteY94" fmla="*/ 13335 h 152590"/>
              <a:gd name="connsiteX95" fmla="*/ 2572 w 1228797"/>
              <a:gd name="connsiteY95" fmla="*/ 4549 h 152590"/>
              <a:gd name="connsiteX96" fmla="*/ 6264 w 1228797"/>
              <a:gd name="connsiteY96" fmla="*/ 3333 h 152590"/>
              <a:gd name="connsiteX97" fmla="*/ 1154026 w 1228797"/>
              <a:gd name="connsiteY97" fmla="*/ 3238 h 152590"/>
              <a:gd name="connsiteX98" fmla="*/ 1228797 w 1228797"/>
              <a:gd name="connsiteY98" fmla="*/ 77819 h 152590"/>
              <a:gd name="connsiteX99" fmla="*/ 1228797 w 1228797"/>
              <a:gd name="connsiteY99" fmla="*/ 77914 h 152590"/>
              <a:gd name="connsiteX100" fmla="*/ 1154216 w 1228797"/>
              <a:gd name="connsiteY100" fmla="*/ 152590 h 152590"/>
              <a:gd name="connsiteX101" fmla="*/ 1079445 w 1228797"/>
              <a:gd name="connsiteY101" fmla="*/ 78009 h 152590"/>
              <a:gd name="connsiteX102" fmla="*/ 1154026 w 1228797"/>
              <a:gd name="connsiteY102" fmla="*/ 3238 h 152590"/>
              <a:gd name="connsiteX103" fmla="*/ 646058 w 1228797"/>
              <a:gd name="connsiteY103" fmla="*/ 2096 h 152590"/>
              <a:gd name="connsiteX104" fmla="*/ 659774 w 1228797"/>
              <a:gd name="connsiteY104" fmla="*/ 2096 h 152590"/>
              <a:gd name="connsiteX105" fmla="*/ 666060 w 1228797"/>
              <a:gd name="connsiteY105" fmla="*/ 8382 h 152590"/>
              <a:gd name="connsiteX106" fmla="*/ 666060 w 1228797"/>
              <a:gd name="connsiteY106" fmla="*/ 116491 h 152590"/>
              <a:gd name="connsiteX107" fmla="*/ 672346 w 1228797"/>
              <a:gd name="connsiteY107" fmla="*/ 122778 h 152590"/>
              <a:gd name="connsiteX108" fmla="*/ 750166 w 1228797"/>
              <a:gd name="connsiteY108" fmla="*/ 122778 h 152590"/>
              <a:gd name="connsiteX109" fmla="*/ 756452 w 1228797"/>
              <a:gd name="connsiteY109" fmla="*/ 129064 h 152590"/>
              <a:gd name="connsiteX110" fmla="*/ 756452 w 1228797"/>
              <a:gd name="connsiteY110" fmla="*/ 141733 h 152590"/>
              <a:gd name="connsiteX111" fmla="*/ 750356 w 1228797"/>
              <a:gd name="connsiteY111" fmla="*/ 148019 h 152590"/>
              <a:gd name="connsiteX112" fmla="*/ 750166 w 1228797"/>
              <a:gd name="connsiteY112" fmla="*/ 148019 h 152590"/>
              <a:gd name="connsiteX113" fmla="*/ 646058 w 1228797"/>
              <a:gd name="connsiteY113" fmla="*/ 148019 h 152590"/>
              <a:gd name="connsiteX114" fmla="*/ 639771 w 1228797"/>
              <a:gd name="connsiteY114" fmla="*/ 141733 h 152590"/>
              <a:gd name="connsiteX115" fmla="*/ 639771 w 1228797"/>
              <a:gd name="connsiteY115" fmla="*/ 8382 h 152590"/>
              <a:gd name="connsiteX116" fmla="*/ 646058 w 1228797"/>
              <a:gd name="connsiteY116" fmla="*/ 2096 h 152590"/>
              <a:gd name="connsiteX117" fmla="*/ 995720 w 1228797"/>
              <a:gd name="connsiteY117" fmla="*/ 191 h 152590"/>
              <a:gd name="connsiteX118" fmla="*/ 1040488 w 1228797"/>
              <a:gd name="connsiteY118" fmla="*/ 15621 h 152590"/>
              <a:gd name="connsiteX119" fmla="*/ 1051060 w 1228797"/>
              <a:gd name="connsiteY119" fmla="*/ 25146 h 152590"/>
              <a:gd name="connsiteX120" fmla="*/ 1051251 w 1228797"/>
              <a:gd name="connsiteY120" fmla="*/ 25418 h 152590"/>
              <a:gd name="connsiteX121" fmla="*/ 1049536 w 1228797"/>
              <a:gd name="connsiteY121" fmla="*/ 34004 h 152590"/>
              <a:gd name="connsiteX122" fmla="*/ 1038964 w 1228797"/>
              <a:gd name="connsiteY122" fmla="*/ 41434 h 152590"/>
              <a:gd name="connsiteX123" fmla="*/ 1030867 w 1228797"/>
              <a:gd name="connsiteY123" fmla="*/ 40767 h 152590"/>
              <a:gd name="connsiteX124" fmla="*/ 1028010 w 1228797"/>
              <a:gd name="connsiteY124" fmla="*/ 38100 h 152590"/>
              <a:gd name="connsiteX125" fmla="*/ 1027343 w 1228797"/>
              <a:gd name="connsiteY125" fmla="*/ 37624 h 152590"/>
              <a:gd name="connsiteX126" fmla="*/ 995911 w 1228797"/>
              <a:gd name="connsiteY126" fmla="*/ 26194 h 152590"/>
              <a:gd name="connsiteX127" fmla="*/ 993815 w 1228797"/>
              <a:gd name="connsiteY127" fmla="*/ 26194 h 152590"/>
              <a:gd name="connsiteX128" fmla="*/ 990386 w 1228797"/>
              <a:gd name="connsiteY128" fmla="*/ 26194 h 152590"/>
              <a:gd name="connsiteX129" fmla="*/ 981623 w 1228797"/>
              <a:gd name="connsiteY129" fmla="*/ 28004 h 152590"/>
              <a:gd name="connsiteX130" fmla="*/ 947638 w 1228797"/>
              <a:gd name="connsiteY130" fmla="*/ 64456 h 152590"/>
              <a:gd name="connsiteX131" fmla="*/ 984957 w 1228797"/>
              <a:gd name="connsiteY131" fmla="*/ 123254 h 152590"/>
              <a:gd name="connsiteX132" fmla="*/ 988957 w 1228797"/>
              <a:gd name="connsiteY132" fmla="*/ 124016 h 152590"/>
              <a:gd name="connsiteX133" fmla="*/ 992291 w 1228797"/>
              <a:gd name="connsiteY133" fmla="*/ 122968 h 152590"/>
              <a:gd name="connsiteX134" fmla="*/ 1001816 w 1228797"/>
              <a:gd name="connsiteY134" fmla="*/ 122968 h 152590"/>
              <a:gd name="connsiteX135" fmla="*/ 1009150 w 1228797"/>
              <a:gd name="connsiteY135" fmla="*/ 121920 h 152590"/>
              <a:gd name="connsiteX136" fmla="*/ 1010484 w 1228797"/>
              <a:gd name="connsiteY136" fmla="*/ 121920 h 152590"/>
              <a:gd name="connsiteX137" fmla="*/ 1011817 w 1228797"/>
              <a:gd name="connsiteY137" fmla="*/ 121920 h 152590"/>
              <a:gd name="connsiteX138" fmla="*/ 1017437 w 1228797"/>
              <a:gd name="connsiteY138" fmla="*/ 119920 h 152590"/>
              <a:gd name="connsiteX139" fmla="*/ 1018580 w 1228797"/>
              <a:gd name="connsiteY139" fmla="*/ 119444 h 152590"/>
              <a:gd name="connsiteX140" fmla="*/ 1019723 w 1228797"/>
              <a:gd name="connsiteY140" fmla="*/ 118967 h 152590"/>
              <a:gd name="connsiteX141" fmla="*/ 1020866 w 1228797"/>
              <a:gd name="connsiteY141" fmla="*/ 118396 h 152590"/>
              <a:gd name="connsiteX142" fmla="*/ 1023438 w 1228797"/>
              <a:gd name="connsiteY142" fmla="*/ 117062 h 152590"/>
              <a:gd name="connsiteX143" fmla="*/ 1024200 w 1228797"/>
              <a:gd name="connsiteY143" fmla="*/ 116491 h 152590"/>
              <a:gd name="connsiteX144" fmla="*/ 1041154 w 1228797"/>
              <a:gd name="connsiteY144" fmla="*/ 95345 h 152590"/>
              <a:gd name="connsiteX145" fmla="*/ 1040202 w 1228797"/>
              <a:gd name="connsiteY145" fmla="*/ 90297 h 152590"/>
              <a:gd name="connsiteX146" fmla="*/ 1036106 w 1228797"/>
              <a:gd name="connsiteY146" fmla="*/ 88583 h 152590"/>
              <a:gd name="connsiteX147" fmla="*/ 1008579 w 1228797"/>
              <a:gd name="connsiteY147" fmla="*/ 88583 h 152590"/>
              <a:gd name="connsiteX148" fmla="*/ 1002292 w 1228797"/>
              <a:gd name="connsiteY148" fmla="*/ 82296 h 152590"/>
              <a:gd name="connsiteX149" fmla="*/ 1002292 w 1228797"/>
              <a:gd name="connsiteY149" fmla="*/ 69437 h 152590"/>
              <a:gd name="connsiteX150" fmla="*/ 1002292 w 1228797"/>
              <a:gd name="connsiteY150" fmla="*/ 69245 h 152590"/>
              <a:gd name="connsiteX151" fmla="*/ 1008579 w 1228797"/>
              <a:gd name="connsiteY151" fmla="*/ 63151 h 152590"/>
              <a:gd name="connsiteX152" fmla="*/ 1065729 w 1228797"/>
              <a:gd name="connsiteY152" fmla="*/ 63151 h 152590"/>
              <a:gd name="connsiteX153" fmla="*/ 1066205 w 1228797"/>
              <a:gd name="connsiteY153" fmla="*/ 63151 h 152590"/>
              <a:gd name="connsiteX154" fmla="*/ 1066777 w 1228797"/>
              <a:gd name="connsiteY154" fmla="*/ 63151 h 152590"/>
              <a:gd name="connsiteX155" fmla="*/ 1068205 w 1228797"/>
              <a:gd name="connsiteY155" fmla="*/ 68771 h 152590"/>
              <a:gd name="connsiteX156" fmla="*/ 1068205 w 1228797"/>
              <a:gd name="connsiteY156" fmla="*/ 80391 h 152590"/>
              <a:gd name="connsiteX157" fmla="*/ 1043155 w 1228797"/>
              <a:gd name="connsiteY157" fmla="*/ 136112 h 152590"/>
              <a:gd name="connsiteX158" fmla="*/ 1040869 w 1228797"/>
              <a:gd name="connsiteY158" fmla="*/ 138113 h 152590"/>
              <a:gd name="connsiteX159" fmla="*/ 1039630 w 1228797"/>
              <a:gd name="connsiteY159" fmla="*/ 139065 h 152590"/>
              <a:gd name="connsiteX160" fmla="*/ 1037249 w 1228797"/>
              <a:gd name="connsiteY160" fmla="*/ 140780 h 152590"/>
              <a:gd name="connsiteX161" fmla="*/ 1036011 w 1228797"/>
              <a:gd name="connsiteY161" fmla="*/ 141637 h 152590"/>
              <a:gd name="connsiteX162" fmla="*/ 1033630 w 1228797"/>
              <a:gd name="connsiteY162" fmla="*/ 143161 h 152590"/>
              <a:gd name="connsiteX163" fmla="*/ 1032391 w 1228797"/>
              <a:gd name="connsiteY163" fmla="*/ 143923 h 152590"/>
              <a:gd name="connsiteX164" fmla="*/ 1029915 w 1228797"/>
              <a:gd name="connsiteY164" fmla="*/ 145352 h 152590"/>
              <a:gd name="connsiteX165" fmla="*/ 1029343 w 1228797"/>
              <a:gd name="connsiteY165" fmla="*/ 145352 h 152590"/>
              <a:gd name="connsiteX166" fmla="*/ 1025343 w 1228797"/>
              <a:gd name="connsiteY166" fmla="*/ 147257 h 152590"/>
              <a:gd name="connsiteX167" fmla="*/ 1024676 w 1228797"/>
              <a:gd name="connsiteY167" fmla="*/ 147257 h 152590"/>
              <a:gd name="connsiteX168" fmla="*/ 1022104 w 1228797"/>
              <a:gd name="connsiteY168" fmla="*/ 148209 h 152590"/>
              <a:gd name="connsiteX169" fmla="*/ 1020866 w 1228797"/>
              <a:gd name="connsiteY169" fmla="*/ 148209 h 152590"/>
              <a:gd name="connsiteX170" fmla="*/ 1020104 w 1228797"/>
              <a:gd name="connsiteY170" fmla="*/ 148209 h 152590"/>
              <a:gd name="connsiteX171" fmla="*/ 1018009 w 1228797"/>
              <a:gd name="connsiteY171" fmla="*/ 148971 h 152590"/>
              <a:gd name="connsiteX172" fmla="*/ 1017151 w 1228797"/>
              <a:gd name="connsiteY172" fmla="*/ 148971 h 152590"/>
              <a:gd name="connsiteX173" fmla="*/ 1015913 w 1228797"/>
              <a:gd name="connsiteY173" fmla="*/ 148971 h 152590"/>
              <a:gd name="connsiteX174" fmla="*/ 1015056 w 1228797"/>
              <a:gd name="connsiteY174" fmla="*/ 148971 h 152590"/>
              <a:gd name="connsiteX175" fmla="*/ 1013151 w 1228797"/>
              <a:gd name="connsiteY175" fmla="*/ 149447 h 152590"/>
              <a:gd name="connsiteX176" fmla="*/ 1012103 w 1228797"/>
              <a:gd name="connsiteY176" fmla="*/ 149447 h 152590"/>
              <a:gd name="connsiteX177" fmla="*/ 1010960 w 1228797"/>
              <a:gd name="connsiteY177" fmla="*/ 149447 h 152590"/>
              <a:gd name="connsiteX178" fmla="*/ 1009912 w 1228797"/>
              <a:gd name="connsiteY178" fmla="*/ 149447 h 152590"/>
              <a:gd name="connsiteX179" fmla="*/ 1008103 w 1228797"/>
              <a:gd name="connsiteY179" fmla="*/ 149447 h 152590"/>
              <a:gd name="connsiteX180" fmla="*/ 1006960 w 1228797"/>
              <a:gd name="connsiteY180" fmla="*/ 149447 h 152590"/>
              <a:gd name="connsiteX181" fmla="*/ 1005817 w 1228797"/>
              <a:gd name="connsiteY181" fmla="*/ 149447 h 152590"/>
              <a:gd name="connsiteX182" fmla="*/ 1004578 w 1228797"/>
              <a:gd name="connsiteY182" fmla="*/ 149447 h 152590"/>
              <a:gd name="connsiteX183" fmla="*/ 1002864 w 1228797"/>
              <a:gd name="connsiteY183" fmla="*/ 149447 h 152590"/>
              <a:gd name="connsiteX184" fmla="*/ 995720 w 1228797"/>
              <a:gd name="connsiteY184" fmla="*/ 149447 h 152590"/>
              <a:gd name="connsiteX185" fmla="*/ 990386 w 1228797"/>
              <a:gd name="connsiteY185" fmla="*/ 149447 h 152590"/>
              <a:gd name="connsiteX186" fmla="*/ 918425 w 1228797"/>
              <a:gd name="connsiteY186" fmla="*/ 72152 h 152590"/>
              <a:gd name="connsiteX187" fmla="*/ 995720 w 1228797"/>
              <a:gd name="connsiteY187" fmla="*/ 191 h 152590"/>
              <a:gd name="connsiteX188" fmla="*/ 836558 w 1228797"/>
              <a:gd name="connsiteY188" fmla="*/ 191 h 152590"/>
              <a:gd name="connsiteX189" fmla="*/ 911234 w 1228797"/>
              <a:gd name="connsiteY189" fmla="*/ 74867 h 152590"/>
              <a:gd name="connsiteX190" fmla="*/ 836558 w 1228797"/>
              <a:gd name="connsiteY190" fmla="*/ 149543 h 152590"/>
              <a:gd name="connsiteX191" fmla="*/ 761882 w 1228797"/>
              <a:gd name="connsiteY191" fmla="*/ 74867 h 152590"/>
              <a:gd name="connsiteX192" fmla="*/ 836558 w 1228797"/>
              <a:gd name="connsiteY192" fmla="*/ 191 h 152590"/>
              <a:gd name="connsiteX193" fmla="*/ 200954 w 1228797"/>
              <a:gd name="connsiteY193" fmla="*/ 0 h 152590"/>
              <a:gd name="connsiteX194" fmla="*/ 275821 w 1228797"/>
              <a:gd name="connsiteY194" fmla="*/ 74867 h 152590"/>
              <a:gd name="connsiteX195" fmla="*/ 200954 w 1228797"/>
              <a:gd name="connsiteY195" fmla="*/ 149733 h 152590"/>
              <a:gd name="connsiteX196" fmla="*/ 126088 w 1228797"/>
              <a:gd name="connsiteY196" fmla="*/ 74867 h 152590"/>
              <a:gd name="connsiteX197" fmla="*/ 200954 w 1228797"/>
              <a:gd name="connsiteY197" fmla="*/ 0 h 152590"/>
            </a:gdLst>
            <a:ahLst/>
            <a:cxnLst/>
            <a:rect l="l" t="t" r="r" b="b"/>
            <a:pathLst>
              <a:path w="1228797" h="152590">
                <a:moveTo>
                  <a:pt x="353068" y="146933"/>
                </a:moveTo>
                <a:lnTo>
                  <a:pt x="353259" y="146971"/>
                </a:lnTo>
                <a:lnTo>
                  <a:pt x="352878" y="146971"/>
                </a:lnTo>
                <a:close/>
                <a:moveTo>
                  <a:pt x="463654" y="28766"/>
                </a:moveTo>
                <a:cubicBezTo>
                  <a:pt x="460187" y="28766"/>
                  <a:pt x="457368" y="31580"/>
                  <a:pt x="457368" y="35052"/>
                </a:cubicBezTo>
                <a:lnTo>
                  <a:pt x="457368" y="66866"/>
                </a:lnTo>
                <a:cubicBezTo>
                  <a:pt x="457311" y="70284"/>
                  <a:pt x="460044" y="73099"/>
                  <a:pt x="463464" y="73152"/>
                </a:cubicBezTo>
                <a:cubicBezTo>
                  <a:pt x="463530" y="73153"/>
                  <a:pt x="463588" y="73153"/>
                  <a:pt x="463654" y="73152"/>
                </a:cubicBezTo>
                <a:lnTo>
                  <a:pt x="502611" y="73152"/>
                </a:lnTo>
                <a:cubicBezTo>
                  <a:pt x="514613" y="73223"/>
                  <a:pt x="524576" y="63892"/>
                  <a:pt x="525281" y="51911"/>
                </a:cubicBezTo>
                <a:cubicBezTo>
                  <a:pt x="525910" y="39775"/>
                  <a:pt x="516585" y="29427"/>
                  <a:pt x="504450" y="28795"/>
                </a:cubicBezTo>
                <a:cubicBezTo>
                  <a:pt x="504031" y="28773"/>
                  <a:pt x="503602" y="28763"/>
                  <a:pt x="503183" y="28766"/>
                </a:cubicBezTo>
                <a:close/>
                <a:moveTo>
                  <a:pt x="1154216" y="28194"/>
                </a:moveTo>
                <a:lnTo>
                  <a:pt x="1154216" y="28765"/>
                </a:lnTo>
                <a:cubicBezTo>
                  <a:pt x="1127022" y="28713"/>
                  <a:pt x="1104934" y="50717"/>
                  <a:pt x="1104877" y="77914"/>
                </a:cubicBezTo>
                <a:cubicBezTo>
                  <a:pt x="1104820" y="105111"/>
                  <a:pt x="1126832" y="127201"/>
                  <a:pt x="1154026" y="127254"/>
                </a:cubicBezTo>
                <a:cubicBezTo>
                  <a:pt x="1181220" y="127306"/>
                  <a:pt x="1203308" y="105301"/>
                  <a:pt x="1203365" y="78105"/>
                </a:cubicBezTo>
                <a:cubicBezTo>
                  <a:pt x="1203365" y="78073"/>
                  <a:pt x="1203365" y="78041"/>
                  <a:pt x="1203365" y="78009"/>
                </a:cubicBezTo>
                <a:cubicBezTo>
                  <a:pt x="1203632" y="50761"/>
                  <a:pt x="1181753" y="28458"/>
                  <a:pt x="1154502" y="28195"/>
                </a:cubicBezTo>
                <a:cubicBezTo>
                  <a:pt x="1154407" y="28195"/>
                  <a:pt x="1154312" y="28194"/>
                  <a:pt x="1154216" y="28194"/>
                </a:cubicBezTo>
                <a:close/>
                <a:moveTo>
                  <a:pt x="836558" y="25718"/>
                </a:moveTo>
                <a:cubicBezTo>
                  <a:pt x="809364" y="25718"/>
                  <a:pt x="787314" y="47766"/>
                  <a:pt x="787314" y="74962"/>
                </a:cubicBezTo>
                <a:cubicBezTo>
                  <a:pt x="787314" y="102159"/>
                  <a:pt x="809364" y="124207"/>
                  <a:pt x="836558" y="124207"/>
                </a:cubicBezTo>
                <a:cubicBezTo>
                  <a:pt x="863752" y="124207"/>
                  <a:pt x="885802" y="102159"/>
                  <a:pt x="885802" y="74962"/>
                </a:cubicBezTo>
                <a:cubicBezTo>
                  <a:pt x="885802" y="74931"/>
                  <a:pt x="885802" y="74898"/>
                  <a:pt x="885802" y="74867"/>
                </a:cubicBezTo>
                <a:cubicBezTo>
                  <a:pt x="885745" y="47707"/>
                  <a:pt x="863714" y="25718"/>
                  <a:pt x="836558" y="25718"/>
                </a:cubicBezTo>
                <a:close/>
                <a:moveTo>
                  <a:pt x="200954" y="25527"/>
                </a:moveTo>
                <a:lnTo>
                  <a:pt x="200954" y="25908"/>
                </a:lnTo>
                <a:cubicBezTo>
                  <a:pt x="173652" y="25856"/>
                  <a:pt x="151477" y="47945"/>
                  <a:pt x="151424" y="75248"/>
                </a:cubicBezTo>
                <a:cubicBezTo>
                  <a:pt x="151372" y="102550"/>
                  <a:pt x="173462" y="124725"/>
                  <a:pt x="200764" y="124778"/>
                </a:cubicBezTo>
                <a:cubicBezTo>
                  <a:pt x="228063" y="124830"/>
                  <a:pt x="250237" y="102740"/>
                  <a:pt x="250294" y="75438"/>
                </a:cubicBezTo>
                <a:cubicBezTo>
                  <a:pt x="250294" y="75374"/>
                  <a:pt x="250294" y="75311"/>
                  <a:pt x="250294" y="75248"/>
                </a:cubicBezTo>
                <a:cubicBezTo>
                  <a:pt x="250456" y="47946"/>
                  <a:pt x="228444" y="25686"/>
                  <a:pt x="201145" y="25528"/>
                </a:cubicBezTo>
                <a:cubicBezTo>
                  <a:pt x="201078" y="25527"/>
                  <a:pt x="201021" y="25527"/>
                  <a:pt x="200954" y="25527"/>
                </a:cubicBezTo>
                <a:close/>
                <a:moveTo>
                  <a:pt x="437841" y="3429"/>
                </a:moveTo>
                <a:lnTo>
                  <a:pt x="502040" y="3429"/>
                </a:lnTo>
                <a:cubicBezTo>
                  <a:pt x="514623" y="3414"/>
                  <a:pt x="526748" y="8180"/>
                  <a:pt x="535949" y="16764"/>
                </a:cubicBezTo>
                <a:cubicBezTo>
                  <a:pt x="545074" y="25190"/>
                  <a:pt x="550427" y="36928"/>
                  <a:pt x="550808" y="49340"/>
                </a:cubicBezTo>
                <a:cubicBezTo>
                  <a:pt x="551303" y="66268"/>
                  <a:pt x="542883" y="82215"/>
                  <a:pt x="528615" y="91345"/>
                </a:cubicBezTo>
                <a:cubicBezTo>
                  <a:pt x="525881" y="92959"/>
                  <a:pt x="524852" y="96397"/>
                  <a:pt x="526233" y="99251"/>
                </a:cubicBezTo>
                <a:lnTo>
                  <a:pt x="544712" y="138017"/>
                </a:lnTo>
                <a:cubicBezTo>
                  <a:pt x="546188" y="141161"/>
                  <a:pt x="544826" y="144904"/>
                  <a:pt x="541683" y="146377"/>
                </a:cubicBezTo>
                <a:cubicBezTo>
                  <a:pt x="540845" y="146772"/>
                  <a:pt x="539930" y="146974"/>
                  <a:pt x="538997" y="146971"/>
                </a:cubicBezTo>
                <a:lnTo>
                  <a:pt x="525567" y="146971"/>
                </a:lnTo>
                <a:cubicBezTo>
                  <a:pt x="523166" y="146983"/>
                  <a:pt x="520976" y="145611"/>
                  <a:pt x="519947" y="143447"/>
                </a:cubicBezTo>
                <a:lnTo>
                  <a:pt x="500230" y="102203"/>
                </a:lnTo>
                <a:cubicBezTo>
                  <a:pt x="499221" y="100023"/>
                  <a:pt x="497011" y="98643"/>
                  <a:pt x="494611" y="98679"/>
                </a:cubicBezTo>
                <a:lnTo>
                  <a:pt x="463654" y="98679"/>
                </a:lnTo>
                <a:cubicBezTo>
                  <a:pt x="460235" y="98626"/>
                  <a:pt x="457425" y="101355"/>
                  <a:pt x="457368" y="104773"/>
                </a:cubicBezTo>
                <a:cubicBezTo>
                  <a:pt x="457368" y="104838"/>
                  <a:pt x="457368" y="104902"/>
                  <a:pt x="457368" y="104966"/>
                </a:cubicBezTo>
                <a:lnTo>
                  <a:pt x="457368" y="140684"/>
                </a:lnTo>
                <a:cubicBezTo>
                  <a:pt x="457368" y="144156"/>
                  <a:pt x="454558" y="146971"/>
                  <a:pt x="451081" y="146971"/>
                </a:cubicBezTo>
                <a:lnTo>
                  <a:pt x="437841" y="146971"/>
                </a:lnTo>
                <a:cubicBezTo>
                  <a:pt x="434365" y="146971"/>
                  <a:pt x="431555" y="144156"/>
                  <a:pt x="431555" y="140684"/>
                </a:cubicBezTo>
                <a:lnTo>
                  <a:pt x="431555" y="9716"/>
                </a:lnTo>
                <a:cubicBezTo>
                  <a:pt x="431603" y="6265"/>
                  <a:pt x="434393" y="3480"/>
                  <a:pt x="437841" y="3429"/>
                </a:cubicBezTo>
                <a:close/>
                <a:moveTo>
                  <a:pt x="293633" y="3429"/>
                </a:moveTo>
                <a:lnTo>
                  <a:pt x="306777" y="3429"/>
                </a:lnTo>
                <a:cubicBezTo>
                  <a:pt x="310101" y="3631"/>
                  <a:pt x="312692" y="6387"/>
                  <a:pt x="312683" y="9715"/>
                </a:cubicBezTo>
                <a:lnTo>
                  <a:pt x="312683" y="80677"/>
                </a:lnTo>
                <a:cubicBezTo>
                  <a:pt x="311454" y="102842"/>
                  <a:pt x="328427" y="121805"/>
                  <a:pt x="350592" y="123032"/>
                </a:cubicBezTo>
                <a:cubicBezTo>
                  <a:pt x="372757" y="124258"/>
                  <a:pt x="391721" y="107284"/>
                  <a:pt x="392950" y="85118"/>
                </a:cubicBezTo>
                <a:cubicBezTo>
                  <a:pt x="393026" y="83830"/>
                  <a:pt x="393035" y="82538"/>
                  <a:pt x="392978" y="81248"/>
                </a:cubicBezTo>
                <a:lnTo>
                  <a:pt x="392978" y="9715"/>
                </a:lnTo>
                <a:cubicBezTo>
                  <a:pt x="393026" y="6265"/>
                  <a:pt x="395817" y="3480"/>
                  <a:pt x="399265" y="3429"/>
                </a:cubicBezTo>
                <a:lnTo>
                  <a:pt x="412505" y="3429"/>
                </a:lnTo>
                <a:cubicBezTo>
                  <a:pt x="415943" y="3481"/>
                  <a:pt x="418696" y="6281"/>
                  <a:pt x="418696" y="9715"/>
                </a:cubicBezTo>
                <a:lnTo>
                  <a:pt x="418696" y="81153"/>
                </a:lnTo>
                <a:cubicBezTo>
                  <a:pt x="418696" y="108416"/>
                  <a:pt x="402119" y="131807"/>
                  <a:pt x="378496" y="141799"/>
                </a:cubicBezTo>
                <a:lnTo>
                  <a:pt x="353068" y="146933"/>
                </a:lnTo>
                <a:lnTo>
                  <a:pt x="327634" y="141836"/>
                </a:lnTo>
                <a:cubicBezTo>
                  <a:pt x="303998" y="131878"/>
                  <a:pt x="287389" y="108511"/>
                  <a:pt x="287346" y="81248"/>
                </a:cubicBezTo>
                <a:cubicBezTo>
                  <a:pt x="287346" y="81217"/>
                  <a:pt x="287346" y="81184"/>
                  <a:pt x="287346" y="81153"/>
                </a:cubicBezTo>
                <a:lnTo>
                  <a:pt x="287346" y="9715"/>
                </a:lnTo>
                <a:cubicBezTo>
                  <a:pt x="287394" y="6265"/>
                  <a:pt x="290184" y="3480"/>
                  <a:pt x="293633" y="3429"/>
                </a:cubicBezTo>
                <a:close/>
                <a:moveTo>
                  <a:pt x="6264" y="3333"/>
                </a:moveTo>
                <a:lnTo>
                  <a:pt x="18646" y="3333"/>
                </a:lnTo>
                <a:cubicBezTo>
                  <a:pt x="20692" y="3332"/>
                  <a:pt x="22611" y="4327"/>
                  <a:pt x="23790" y="6000"/>
                </a:cubicBezTo>
                <a:lnTo>
                  <a:pt x="61890" y="59817"/>
                </a:lnTo>
                <a:cubicBezTo>
                  <a:pt x="63109" y="61430"/>
                  <a:pt x="65011" y="62381"/>
                  <a:pt x="67033" y="62388"/>
                </a:cubicBezTo>
                <a:cubicBezTo>
                  <a:pt x="69032" y="62397"/>
                  <a:pt x="70913" y="61439"/>
                  <a:pt x="72081" y="59817"/>
                </a:cubicBezTo>
                <a:lnTo>
                  <a:pt x="110181" y="6000"/>
                </a:lnTo>
                <a:cubicBezTo>
                  <a:pt x="111360" y="4327"/>
                  <a:pt x="113279" y="3332"/>
                  <a:pt x="115325" y="3333"/>
                </a:cubicBezTo>
                <a:lnTo>
                  <a:pt x="127707" y="3333"/>
                </a:lnTo>
                <a:cubicBezTo>
                  <a:pt x="131179" y="3293"/>
                  <a:pt x="134026" y="6076"/>
                  <a:pt x="134065" y="9548"/>
                </a:cubicBezTo>
                <a:cubicBezTo>
                  <a:pt x="134082" y="10908"/>
                  <a:pt x="133655" y="12237"/>
                  <a:pt x="132851" y="13335"/>
                </a:cubicBezTo>
                <a:lnTo>
                  <a:pt x="81702" y="83724"/>
                </a:lnTo>
                <a:cubicBezTo>
                  <a:pt x="80555" y="85300"/>
                  <a:pt x="79953" y="87206"/>
                  <a:pt x="79987" y="89154"/>
                </a:cubicBezTo>
                <a:lnTo>
                  <a:pt x="79987" y="140684"/>
                </a:lnTo>
                <a:cubicBezTo>
                  <a:pt x="79987" y="144156"/>
                  <a:pt x="77172" y="146970"/>
                  <a:pt x="73701" y="146970"/>
                </a:cubicBezTo>
                <a:lnTo>
                  <a:pt x="60270" y="146970"/>
                </a:lnTo>
                <a:cubicBezTo>
                  <a:pt x="56798" y="146970"/>
                  <a:pt x="53984" y="144156"/>
                  <a:pt x="53984" y="140684"/>
                </a:cubicBezTo>
                <a:lnTo>
                  <a:pt x="53984" y="89154"/>
                </a:lnTo>
                <a:cubicBezTo>
                  <a:pt x="54018" y="87206"/>
                  <a:pt x="53416" y="85300"/>
                  <a:pt x="52269" y="83724"/>
                </a:cubicBezTo>
                <a:lnTo>
                  <a:pt x="1215" y="13335"/>
                </a:lnTo>
                <a:cubicBezTo>
                  <a:pt x="-836" y="10533"/>
                  <a:pt x="-229" y="6600"/>
                  <a:pt x="2572" y="4549"/>
                </a:cubicBezTo>
                <a:cubicBezTo>
                  <a:pt x="3643" y="3764"/>
                  <a:pt x="4936" y="3338"/>
                  <a:pt x="6264" y="3333"/>
                </a:cubicBezTo>
                <a:close/>
                <a:moveTo>
                  <a:pt x="1154026" y="3238"/>
                </a:moveTo>
                <a:cubicBezTo>
                  <a:pt x="1195269" y="3186"/>
                  <a:pt x="1228740" y="36577"/>
                  <a:pt x="1228797" y="77819"/>
                </a:cubicBezTo>
                <a:cubicBezTo>
                  <a:pt x="1228797" y="77850"/>
                  <a:pt x="1228797" y="77883"/>
                  <a:pt x="1228797" y="77914"/>
                </a:cubicBezTo>
                <a:cubicBezTo>
                  <a:pt x="1228740" y="119097"/>
                  <a:pt x="1195402" y="152485"/>
                  <a:pt x="1154216" y="152590"/>
                </a:cubicBezTo>
                <a:cubicBezTo>
                  <a:pt x="1112973" y="152642"/>
                  <a:pt x="1079502" y="119252"/>
                  <a:pt x="1079445" y="78009"/>
                </a:cubicBezTo>
                <a:cubicBezTo>
                  <a:pt x="1079388" y="36767"/>
                  <a:pt x="1112783" y="3290"/>
                  <a:pt x="1154026" y="3238"/>
                </a:cubicBezTo>
                <a:close/>
                <a:moveTo>
                  <a:pt x="646058" y="2096"/>
                </a:moveTo>
                <a:lnTo>
                  <a:pt x="659774" y="2096"/>
                </a:lnTo>
                <a:cubicBezTo>
                  <a:pt x="663250" y="2096"/>
                  <a:pt x="666060" y="4911"/>
                  <a:pt x="666060" y="8382"/>
                </a:cubicBezTo>
                <a:lnTo>
                  <a:pt x="666060" y="116491"/>
                </a:lnTo>
                <a:cubicBezTo>
                  <a:pt x="666060" y="119963"/>
                  <a:pt x="668870" y="122778"/>
                  <a:pt x="672346" y="122778"/>
                </a:cubicBezTo>
                <a:lnTo>
                  <a:pt x="750166" y="122778"/>
                </a:lnTo>
                <a:cubicBezTo>
                  <a:pt x="753633" y="122778"/>
                  <a:pt x="756452" y="125592"/>
                  <a:pt x="756452" y="129064"/>
                </a:cubicBezTo>
                <a:lnTo>
                  <a:pt x="756452" y="141733"/>
                </a:lnTo>
                <a:cubicBezTo>
                  <a:pt x="756509" y="145151"/>
                  <a:pt x="753776" y="147966"/>
                  <a:pt x="750356" y="148019"/>
                </a:cubicBezTo>
                <a:cubicBezTo>
                  <a:pt x="750290" y="148020"/>
                  <a:pt x="750232" y="148020"/>
                  <a:pt x="750166" y="148019"/>
                </a:cubicBezTo>
                <a:lnTo>
                  <a:pt x="646058" y="148019"/>
                </a:lnTo>
                <a:cubicBezTo>
                  <a:pt x="642581" y="148019"/>
                  <a:pt x="639771" y="145204"/>
                  <a:pt x="639771" y="141733"/>
                </a:cubicBezTo>
                <a:lnTo>
                  <a:pt x="639771" y="8382"/>
                </a:lnTo>
                <a:cubicBezTo>
                  <a:pt x="639819" y="4932"/>
                  <a:pt x="642609" y="2147"/>
                  <a:pt x="646058" y="2096"/>
                </a:cubicBezTo>
                <a:close/>
                <a:moveTo>
                  <a:pt x="995720" y="191"/>
                </a:moveTo>
                <a:cubicBezTo>
                  <a:pt x="1011922" y="355"/>
                  <a:pt x="1027629" y="5769"/>
                  <a:pt x="1040488" y="15621"/>
                </a:cubicBezTo>
                <a:cubicBezTo>
                  <a:pt x="1044298" y="18466"/>
                  <a:pt x="1047831" y="21654"/>
                  <a:pt x="1051060" y="25146"/>
                </a:cubicBezTo>
                <a:cubicBezTo>
                  <a:pt x="1051127" y="25235"/>
                  <a:pt x="1051194" y="25326"/>
                  <a:pt x="1051251" y="25418"/>
                </a:cubicBezTo>
                <a:cubicBezTo>
                  <a:pt x="1053146" y="28264"/>
                  <a:pt x="1052384" y="32107"/>
                  <a:pt x="1049536" y="34004"/>
                </a:cubicBezTo>
                <a:lnTo>
                  <a:pt x="1038964" y="41434"/>
                </a:lnTo>
                <a:cubicBezTo>
                  <a:pt x="1036478" y="43261"/>
                  <a:pt x="1033020" y="42976"/>
                  <a:pt x="1030867" y="40767"/>
                </a:cubicBezTo>
                <a:cubicBezTo>
                  <a:pt x="1029962" y="39830"/>
                  <a:pt x="1029010" y="38939"/>
                  <a:pt x="1028010" y="38100"/>
                </a:cubicBezTo>
                <a:cubicBezTo>
                  <a:pt x="1027753" y="37997"/>
                  <a:pt x="1027524" y="37834"/>
                  <a:pt x="1027343" y="37624"/>
                </a:cubicBezTo>
                <a:cubicBezTo>
                  <a:pt x="1018532" y="30242"/>
                  <a:pt x="1007407" y="26196"/>
                  <a:pt x="995911" y="26194"/>
                </a:cubicBezTo>
                <a:lnTo>
                  <a:pt x="993815" y="26194"/>
                </a:lnTo>
                <a:cubicBezTo>
                  <a:pt x="992672" y="26099"/>
                  <a:pt x="991529" y="26099"/>
                  <a:pt x="990386" y="26194"/>
                </a:cubicBezTo>
                <a:cubicBezTo>
                  <a:pt x="987414" y="26512"/>
                  <a:pt x="984481" y="27118"/>
                  <a:pt x="981623" y="28004"/>
                </a:cubicBezTo>
                <a:cubicBezTo>
                  <a:pt x="964526" y="33101"/>
                  <a:pt x="951524" y="47046"/>
                  <a:pt x="947638" y="64456"/>
                </a:cubicBezTo>
                <a:cubicBezTo>
                  <a:pt x="941704" y="90998"/>
                  <a:pt x="958411" y="117323"/>
                  <a:pt x="984957" y="123254"/>
                </a:cubicBezTo>
                <a:lnTo>
                  <a:pt x="988957" y="124016"/>
                </a:lnTo>
                <a:lnTo>
                  <a:pt x="992291" y="122968"/>
                </a:lnTo>
                <a:lnTo>
                  <a:pt x="1001816" y="122968"/>
                </a:lnTo>
                <a:cubicBezTo>
                  <a:pt x="1004274" y="122753"/>
                  <a:pt x="1006731" y="122403"/>
                  <a:pt x="1009150" y="121920"/>
                </a:cubicBezTo>
                <a:lnTo>
                  <a:pt x="1010484" y="121920"/>
                </a:lnTo>
                <a:lnTo>
                  <a:pt x="1011817" y="121920"/>
                </a:lnTo>
                <a:lnTo>
                  <a:pt x="1017437" y="119920"/>
                </a:lnTo>
                <a:lnTo>
                  <a:pt x="1018580" y="119444"/>
                </a:lnTo>
                <a:lnTo>
                  <a:pt x="1019723" y="118967"/>
                </a:lnTo>
                <a:lnTo>
                  <a:pt x="1020866" y="118396"/>
                </a:lnTo>
                <a:lnTo>
                  <a:pt x="1023438" y="117062"/>
                </a:lnTo>
                <a:lnTo>
                  <a:pt x="1024200" y="116491"/>
                </a:lnTo>
                <a:cubicBezTo>
                  <a:pt x="1031496" y="110931"/>
                  <a:pt x="1037316" y="103671"/>
                  <a:pt x="1041154" y="95345"/>
                </a:cubicBezTo>
                <a:cubicBezTo>
                  <a:pt x="1041764" y="93613"/>
                  <a:pt x="1041393" y="91690"/>
                  <a:pt x="1040202" y="90297"/>
                </a:cubicBezTo>
                <a:cubicBezTo>
                  <a:pt x="1039135" y="89178"/>
                  <a:pt x="1037649" y="88556"/>
                  <a:pt x="1036106" y="88583"/>
                </a:cubicBezTo>
                <a:lnTo>
                  <a:pt x="1008579" y="88583"/>
                </a:lnTo>
                <a:cubicBezTo>
                  <a:pt x="1005102" y="88583"/>
                  <a:pt x="1002292" y="85768"/>
                  <a:pt x="1002292" y="82296"/>
                </a:cubicBezTo>
                <a:lnTo>
                  <a:pt x="1002292" y="69437"/>
                </a:lnTo>
                <a:cubicBezTo>
                  <a:pt x="1002292" y="69373"/>
                  <a:pt x="1002292" y="69310"/>
                  <a:pt x="1002292" y="69245"/>
                </a:cubicBezTo>
                <a:cubicBezTo>
                  <a:pt x="1002350" y="65826"/>
                  <a:pt x="1005159" y="63097"/>
                  <a:pt x="1008579" y="63151"/>
                </a:cubicBezTo>
                <a:lnTo>
                  <a:pt x="1065729" y="63151"/>
                </a:lnTo>
                <a:lnTo>
                  <a:pt x="1066205" y="63151"/>
                </a:lnTo>
                <a:lnTo>
                  <a:pt x="1066777" y="63151"/>
                </a:lnTo>
                <a:cubicBezTo>
                  <a:pt x="1068139" y="64680"/>
                  <a:pt x="1068672" y="66776"/>
                  <a:pt x="1068205" y="68771"/>
                </a:cubicBezTo>
                <a:lnTo>
                  <a:pt x="1068205" y="80391"/>
                </a:lnTo>
                <a:cubicBezTo>
                  <a:pt x="1068244" y="101700"/>
                  <a:pt x="1059119" y="121997"/>
                  <a:pt x="1043155" y="136112"/>
                </a:cubicBezTo>
                <a:lnTo>
                  <a:pt x="1040869" y="138113"/>
                </a:lnTo>
                <a:lnTo>
                  <a:pt x="1039630" y="139065"/>
                </a:lnTo>
                <a:cubicBezTo>
                  <a:pt x="1038878" y="139697"/>
                  <a:pt x="1038087" y="140270"/>
                  <a:pt x="1037249" y="140780"/>
                </a:cubicBezTo>
                <a:lnTo>
                  <a:pt x="1036011" y="141637"/>
                </a:lnTo>
                <a:lnTo>
                  <a:pt x="1033630" y="143161"/>
                </a:lnTo>
                <a:lnTo>
                  <a:pt x="1032391" y="143923"/>
                </a:lnTo>
                <a:lnTo>
                  <a:pt x="1029915" y="145352"/>
                </a:lnTo>
                <a:lnTo>
                  <a:pt x="1029343" y="145352"/>
                </a:lnTo>
                <a:lnTo>
                  <a:pt x="1025343" y="147257"/>
                </a:lnTo>
                <a:lnTo>
                  <a:pt x="1024676" y="147257"/>
                </a:lnTo>
                <a:lnTo>
                  <a:pt x="1022104" y="148209"/>
                </a:lnTo>
                <a:lnTo>
                  <a:pt x="1020866" y="148209"/>
                </a:lnTo>
                <a:lnTo>
                  <a:pt x="1020104" y="148209"/>
                </a:lnTo>
                <a:lnTo>
                  <a:pt x="1018009" y="148971"/>
                </a:lnTo>
                <a:lnTo>
                  <a:pt x="1017151" y="148971"/>
                </a:lnTo>
                <a:lnTo>
                  <a:pt x="1015913" y="148971"/>
                </a:lnTo>
                <a:lnTo>
                  <a:pt x="1015056" y="148971"/>
                </a:lnTo>
                <a:lnTo>
                  <a:pt x="1013151" y="149447"/>
                </a:lnTo>
                <a:lnTo>
                  <a:pt x="1012103" y="149447"/>
                </a:lnTo>
                <a:lnTo>
                  <a:pt x="1010960" y="149447"/>
                </a:lnTo>
                <a:lnTo>
                  <a:pt x="1009912" y="149447"/>
                </a:lnTo>
                <a:lnTo>
                  <a:pt x="1008103" y="149447"/>
                </a:lnTo>
                <a:lnTo>
                  <a:pt x="1006960" y="149447"/>
                </a:lnTo>
                <a:lnTo>
                  <a:pt x="1005817" y="149447"/>
                </a:lnTo>
                <a:lnTo>
                  <a:pt x="1004578" y="149447"/>
                </a:lnTo>
                <a:lnTo>
                  <a:pt x="1002864" y="149447"/>
                </a:lnTo>
                <a:lnTo>
                  <a:pt x="995720" y="149447"/>
                </a:lnTo>
                <a:cubicBezTo>
                  <a:pt x="993939" y="149511"/>
                  <a:pt x="992167" y="149511"/>
                  <a:pt x="990386" y="149447"/>
                </a:cubicBezTo>
                <a:cubicBezTo>
                  <a:pt x="949171" y="147975"/>
                  <a:pt x="916948" y="113368"/>
                  <a:pt x="918425" y="72152"/>
                </a:cubicBezTo>
                <a:cubicBezTo>
                  <a:pt x="919901" y="30936"/>
                  <a:pt x="954505" y="-1282"/>
                  <a:pt x="995720" y="191"/>
                </a:cubicBezTo>
                <a:close/>
                <a:moveTo>
                  <a:pt x="836558" y="191"/>
                </a:moveTo>
                <a:cubicBezTo>
                  <a:pt x="877801" y="191"/>
                  <a:pt x="911234" y="33625"/>
                  <a:pt x="911234" y="74867"/>
                </a:cubicBezTo>
                <a:cubicBezTo>
                  <a:pt x="911234" y="116109"/>
                  <a:pt x="877801" y="149543"/>
                  <a:pt x="836558" y="149543"/>
                </a:cubicBezTo>
                <a:cubicBezTo>
                  <a:pt x="795315" y="149543"/>
                  <a:pt x="761882" y="116109"/>
                  <a:pt x="761882" y="74867"/>
                </a:cubicBezTo>
                <a:cubicBezTo>
                  <a:pt x="761882" y="33625"/>
                  <a:pt x="795315" y="191"/>
                  <a:pt x="836558" y="191"/>
                </a:cubicBezTo>
                <a:close/>
                <a:moveTo>
                  <a:pt x="200954" y="0"/>
                </a:moveTo>
                <a:cubicBezTo>
                  <a:pt x="242302" y="0"/>
                  <a:pt x="275821" y="33518"/>
                  <a:pt x="275821" y="74867"/>
                </a:cubicBezTo>
                <a:cubicBezTo>
                  <a:pt x="275821" y="116215"/>
                  <a:pt x="242302" y="149733"/>
                  <a:pt x="200954" y="149733"/>
                </a:cubicBezTo>
                <a:cubicBezTo>
                  <a:pt x="159606" y="149733"/>
                  <a:pt x="126088" y="116215"/>
                  <a:pt x="126088" y="74867"/>
                </a:cubicBezTo>
                <a:cubicBezTo>
                  <a:pt x="126088" y="33518"/>
                  <a:pt x="159606" y="0"/>
                  <a:pt x="200954" y="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1678305" y="1702090"/>
            <a:ext cx="2406772" cy="3800475"/>
          </a:xfrm>
          <a:prstGeom prst="roundRect">
            <a:avLst>
              <a:gd name="adj" fmla="val 7042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  <a:alpha val="100000"/>
                </a:schemeClr>
              </a:gs>
            </a:gsLst>
            <a:lin ang="16200000" scaled="0"/>
          </a:gradFill>
          <a:ln cap="sq">
            <a:noFill/>
            <a:prstDash val="solid"/>
            <a:miter/>
          </a:ln>
          <a:effectLst>
            <a:outerShdw blurRad="330200" dist="25400" dir="5400000" sx="90000" sy="90000" algn="t" rotWithShape="0">
              <a:schemeClr val="accent1">
                <a:lumMod val="75000"/>
                <a:alpha val="43000"/>
              </a:schemeClr>
            </a:outerShdw>
          </a:effectLst>
        </p:spPr>
        <p:txBody>
          <a:bodyPr vert="horz" wrap="square" lIns="45720" tIns="22860" rIns="45720" bIns="2286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1678306" y="3592608"/>
            <a:ext cx="1722033" cy="1909957"/>
          </a:xfrm>
          <a:custGeom>
            <a:avLst/>
            <a:gdLst>
              <a:gd name="connsiteX0" fmla="*/ 0 w 1722033"/>
              <a:gd name="connsiteY0" fmla="*/ 0 h 1909957"/>
              <a:gd name="connsiteX1" fmla="*/ 1722033 w 1722033"/>
              <a:gd name="connsiteY1" fmla="*/ 1909957 h 1909957"/>
              <a:gd name="connsiteX2" fmla="*/ 169485 w 1722033"/>
              <a:gd name="connsiteY2" fmla="*/ 1909957 h 1909957"/>
              <a:gd name="connsiteX3" fmla="*/ 0 w 1722033"/>
              <a:gd name="connsiteY3" fmla="*/ 1740472 h 1909957"/>
            </a:gdLst>
            <a:ahLst/>
            <a:cxnLst/>
            <a:rect l="l" t="t" r="r" b="b"/>
            <a:pathLst>
              <a:path w="1722033" h="1909957">
                <a:moveTo>
                  <a:pt x="0" y="0"/>
                </a:moveTo>
                <a:lnTo>
                  <a:pt x="1722033" y="1909957"/>
                </a:lnTo>
                <a:lnTo>
                  <a:pt x="169485" y="1909957"/>
                </a:lnTo>
                <a:cubicBezTo>
                  <a:pt x="75881" y="1909957"/>
                  <a:pt x="0" y="1834076"/>
                  <a:pt x="0" y="1740472"/>
                </a:cubicBezTo>
                <a:close/>
              </a:path>
            </a:pathLst>
          </a:custGeom>
          <a:solidFill>
            <a:schemeClr val="bg1">
              <a:alpha val="17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4925917" y="1702090"/>
            <a:ext cx="2406772" cy="3800475"/>
          </a:xfrm>
          <a:prstGeom prst="roundRect">
            <a:avLst>
              <a:gd name="adj" fmla="val 7042"/>
            </a:avLst>
          </a:pr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  <a:alpha val="100000"/>
                </a:schemeClr>
              </a:gs>
            </a:gsLst>
            <a:lin ang="16200000" scaled="0"/>
          </a:gradFill>
          <a:ln w="12700" cap="sq">
            <a:noFill/>
            <a:miter/>
          </a:ln>
          <a:effectLst>
            <a:outerShdw blurRad="330200" dist="25400" dir="5400000" sx="90000" sy="90000" algn="t" rotWithShape="0">
              <a:schemeClr val="accent2">
                <a:lumMod val="75000"/>
                <a:alpha val="43000"/>
              </a:schemeClr>
            </a:outerShdw>
          </a:effectLst>
        </p:spPr>
        <p:txBody>
          <a:bodyPr vert="horz" wrap="square" lIns="45720" tIns="22860" rIns="45720" bIns="2286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4925918" y="3592608"/>
            <a:ext cx="1722033" cy="1909957"/>
          </a:xfrm>
          <a:custGeom>
            <a:avLst/>
            <a:gdLst>
              <a:gd name="connsiteX0" fmla="*/ 0 w 1722033"/>
              <a:gd name="connsiteY0" fmla="*/ 0 h 1909957"/>
              <a:gd name="connsiteX1" fmla="*/ 1722033 w 1722033"/>
              <a:gd name="connsiteY1" fmla="*/ 1909957 h 1909957"/>
              <a:gd name="connsiteX2" fmla="*/ 169485 w 1722033"/>
              <a:gd name="connsiteY2" fmla="*/ 1909957 h 1909957"/>
              <a:gd name="connsiteX3" fmla="*/ 0 w 1722033"/>
              <a:gd name="connsiteY3" fmla="*/ 1740472 h 1909957"/>
            </a:gdLst>
            <a:ahLst/>
            <a:cxnLst/>
            <a:rect l="l" t="t" r="r" b="b"/>
            <a:pathLst>
              <a:path w="1722033" h="1909957">
                <a:moveTo>
                  <a:pt x="0" y="0"/>
                </a:moveTo>
                <a:lnTo>
                  <a:pt x="1722033" y="1909957"/>
                </a:lnTo>
                <a:lnTo>
                  <a:pt x="169485" y="1909957"/>
                </a:lnTo>
                <a:cubicBezTo>
                  <a:pt x="75881" y="1909957"/>
                  <a:pt x="0" y="1834076"/>
                  <a:pt x="0" y="1740472"/>
                </a:cubicBezTo>
                <a:close/>
              </a:path>
            </a:pathLst>
          </a:custGeom>
          <a:solidFill>
            <a:schemeClr val="bg1">
              <a:alpha val="17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8150669" y="1702090"/>
            <a:ext cx="2406772" cy="3800475"/>
          </a:xfrm>
          <a:prstGeom prst="roundRect">
            <a:avLst>
              <a:gd name="adj" fmla="val 7042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  <a:alpha val="100000"/>
                </a:schemeClr>
              </a:gs>
            </a:gsLst>
            <a:lin ang="16200000" scaled="0"/>
          </a:gradFill>
          <a:ln cap="sq">
            <a:noFill/>
            <a:prstDash val="solid"/>
            <a:miter/>
          </a:ln>
          <a:effectLst>
            <a:outerShdw blurRad="330200" dist="25400" dir="5400000" sx="90000" sy="90000" algn="t" rotWithShape="0">
              <a:schemeClr val="accent1">
                <a:lumMod val="75000"/>
                <a:alpha val="43000"/>
              </a:schemeClr>
            </a:outerShdw>
          </a:effectLst>
        </p:spPr>
        <p:txBody>
          <a:bodyPr vert="horz" wrap="square" lIns="45720" tIns="22860" rIns="45720" bIns="2286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8150670" y="3592608"/>
            <a:ext cx="1722033" cy="1909957"/>
          </a:xfrm>
          <a:custGeom>
            <a:avLst/>
            <a:gdLst>
              <a:gd name="connsiteX0" fmla="*/ 0 w 1722033"/>
              <a:gd name="connsiteY0" fmla="*/ 0 h 1909957"/>
              <a:gd name="connsiteX1" fmla="*/ 1722033 w 1722033"/>
              <a:gd name="connsiteY1" fmla="*/ 1909957 h 1909957"/>
              <a:gd name="connsiteX2" fmla="*/ 169485 w 1722033"/>
              <a:gd name="connsiteY2" fmla="*/ 1909957 h 1909957"/>
              <a:gd name="connsiteX3" fmla="*/ 0 w 1722033"/>
              <a:gd name="connsiteY3" fmla="*/ 1740472 h 1909957"/>
            </a:gdLst>
            <a:ahLst/>
            <a:cxnLst/>
            <a:rect l="l" t="t" r="r" b="b"/>
            <a:pathLst>
              <a:path w="1722033" h="1909957">
                <a:moveTo>
                  <a:pt x="0" y="0"/>
                </a:moveTo>
                <a:lnTo>
                  <a:pt x="1722033" y="1909957"/>
                </a:lnTo>
                <a:lnTo>
                  <a:pt x="169485" y="1909957"/>
                </a:lnTo>
                <a:cubicBezTo>
                  <a:pt x="75881" y="1909957"/>
                  <a:pt x="0" y="1834076"/>
                  <a:pt x="0" y="1740472"/>
                </a:cubicBezTo>
                <a:close/>
              </a:path>
            </a:pathLst>
          </a:custGeom>
          <a:solidFill>
            <a:schemeClr val="bg1">
              <a:alpha val="17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1786366">
            <a:off x="2161391" y="1923284"/>
            <a:ext cx="1440600" cy="1319890"/>
          </a:xfrm>
          <a:custGeom>
            <a:avLst/>
            <a:gdLst>
              <a:gd name="connsiteX0" fmla="*/ 946270 w 1440600"/>
              <a:gd name="connsiteY0" fmla="*/ -941 h 1319890"/>
              <a:gd name="connsiteX1" fmla="*/ 495739 w 1440600"/>
              <a:gd name="connsiteY1" fmla="*/ -941 h 1319890"/>
              <a:gd name="connsiteX2" fmla="*/ 262091 w 1440600"/>
              <a:gd name="connsiteY2" fmla="*/ 133944 h 1319890"/>
              <a:gd name="connsiteX3" fmla="*/ 36826 w 1440600"/>
              <a:gd name="connsiteY3" fmla="*/ 524119 h 1319890"/>
              <a:gd name="connsiteX4" fmla="*/ 36826 w 1440600"/>
              <a:gd name="connsiteY4" fmla="*/ 793888 h 1319890"/>
              <a:gd name="connsiteX5" fmla="*/ 262091 w 1440600"/>
              <a:gd name="connsiteY5" fmla="*/ 1184064 h 1319890"/>
              <a:gd name="connsiteX6" fmla="*/ 495739 w 1440600"/>
              <a:gd name="connsiteY6" fmla="*/ 1318949 h 1319890"/>
              <a:gd name="connsiteX7" fmla="*/ 946270 w 1440600"/>
              <a:gd name="connsiteY7" fmla="*/ 1318949 h 1319890"/>
              <a:gd name="connsiteX8" fmla="*/ 1179917 w 1440600"/>
              <a:gd name="connsiteY8" fmla="*/ 1184064 h 1319890"/>
              <a:gd name="connsiteX9" fmla="*/ 1405183 w 1440600"/>
              <a:gd name="connsiteY9" fmla="*/ 793888 h 1319890"/>
              <a:gd name="connsiteX10" fmla="*/ 1405183 w 1440600"/>
              <a:gd name="connsiteY10" fmla="*/ 524119 h 1319890"/>
              <a:gd name="connsiteX11" fmla="*/ 1179917 w 1440600"/>
              <a:gd name="connsiteY11" fmla="*/ 133944 h 1319890"/>
              <a:gd name="connsiteX12" fmla="*/ 946270 w 1440600"/>
              <a:gd name="connsiteY12" fmla="*/ -941 h 1319890"/>
            </a:gdLst>
            <a:ahLst/>
            <a:cxnLst/>
            <a:rect l="l" t="t" r="r" b="b"/>
            <a:pathLst>
              <a:path w="1440600" h="1319890">
                <a:moveTo>
                  <a:pt x="946270" y="-941"/>
                </a:moveTo>
                <a:lnTo>
                  <a:pt x="495739" y="-941"/>
                </a:lnTo>
                <a:cubicBezTo>
                  <a:pt x="399354" y="-941"/>
                  <a:pt x="310284" y="50468"/>
                  <a:pt x="262091" y="133944"/>
                </a:cubicBezTo>
                <a:lnTo>
                  <a:pt x="36826" y="524119"/>
                </a:lnTo>
                <a:cubicBezTo>
                  <a:pt x="-11336" y="607595"/>
                  <a:pt x="-11336" y="710412"/>
                  <a:pt x="36826" y="793888"/>
                </a:cubicBezTo>
                <a:lnTo>
                  <a:pt x="262091" y="1184064"/>
                </a:lnTo>
                <a:cubicBezTo>
                  <a:pt x="310284" y="1267586"/>
                  <a:pt x="399354" y="1318949"/>
                  <a:pt x="495739" y="1318949"/>
                </a:cubicBezTo>
                <a:lnTo>
                  <a:pt x="946270" y="1318949"/>
                </a:lnTo>
                <a:cubicBezTo>
                  <a:pt x="1042655" y="1318949"/>
                  <a:pt x="1131725" y="1267586"/>
                  <a:pt x="1179917" y="1184064"/>
                </a:cubicBezTo>
                <a:lnTo>
                  <a:pt x="1405183" y="793888"/>
                </a:lnTo>
                <a:cubicBezTo>
                  <a:pt x="1453345" y="710412"/>
                  <a:pt x="1453345" y="607595"/>
                  <a:pt x="1405183" y="524119"/>
                </a:cubicBezTo>
                <a:lnTo>
                  <a:pt x="1179917" y="133944"/>
                </a:lnTo>
                <a:cubicBezTo>
                  <a:pt x="1131725" y="50468"/>
                  <a:pt x="1042655" y="-941"/>
                  <a:pt x="946270" y="-941"/>
                </a:cubicBezTo>
                <a:close/>
              </a:path>
            </a:pathLst>
          </a:custGeom>
          <a:solidFill>
            <a:schemeClr val="bg1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 rot="1786366">
            <a:off x="5409003" y="1923284"/>
            <a:ext cx="1440600" cy="1319890"/>
          </a:xfrm>
          <a:custGeom>
            <a:avLst/>
            <a:gdLst>
              <a:gd name="connsiteX0" fmla="*/ 946270 w 1440600"/>
              <a:gd name="connsiteY0" fmla="*/ -941 h 1319890"/>
              <a:gd name="connsiteX1" fmla="*/ 495739 w 1440600"/>
              <a:gd name="connsiteY1" fmla="*/ -941 h 1319890"/>
              <a:gd name="connsiteX2" fmla="*/ 262091 w 1440600"/>
              <a:gd name="connsiteY2" fmla="*/ 133944 h 1319890"/>
              <a:gd name="connsiteX3" fmla="*/ 36826 w 1440600"/>
              <a:gd name="connsiteY3" fmla="*/ 524119 h 1319890"/>
              <a:gd name="connsiteX4" fmla="*/ 36826 w 1440600"/>
              <a:gd name="connsiteY4" fmla="*/ 793888 h 1319890"/>
              <a:gd name="connsiteX5" fmla="*/ 262091 w 1440600"/>
              <a:gd name="connsiteY5" fmla="*/ 1184064 h 1319890"/>
              <a:gd name="connsiteX6" fmla="*/ 495739 w 1440600"/>
              <a:gd name="connsiteY6" fmla="*/ 1318949 h 1319890"/>
              <a:gd name="connsiteX7" fmla="*/ 946270 w 1440600"/>
              <a:gd name="connsiteY7" fmla="*/ 1318949 h 1319890"/>
              <a:gd name="connsiteX8" fmla="*/ 1179917 w 1440600"/>
              <a:gd name="connsiteY8" fmla="*/ 1184064 h 1319890"/>
              <a:gd name="connsiteX9" fmla="*/ 1405183 w 1440600"/>
              <a:gd name="connsiteY9" fmla="*/ 793888 h 1319890"/>
              <a:gd name="connsiteX10" fmla="*/ 1405183 w 1440600"/>
              <a:gd name="connsiteY10" fmla="*/ 524119 h 1319890"/>
              <a:gd name="connsiteX11" fmla="*/ 1179917 w 1440600"/>
              <a:gd name="connsiteY11" fmla="*/ 133944 h 1319890"/>
              <a:gd name="connsiteX12" fmla="*/ 946270 w 1440600"/>
              <a:gd name="connsiteY12" fmla="*/ -941 h 1319890"/>
            </a:gdLst>
            <a:ahLst/>
            <a:cxnLst/>
            <a:rect l="l" t="t" r="r" b="b"/>
            <a:pathLst>
              <a:path w="1440600" h="1319890">
                <a:moveTo>
                  <a:pt x="946270" y="-941"/>
                </a:moveTo>
                <a:lnTo>
                  <a:pt x="495739" y="-941"/>
                </a:lnTo>
                <a:cubicBezTo>
                  <a:pt x="399354" y="-941"/>
                  <a:pt x="310284" y="50468"/>
                  <a:pt x="262091" y="133944"/>
                </a:cubicBezTo>
                <a:lnTo>
                  <a:pt x="36826" y="524119"/>
                </a:lnTo>
                <a:cubicBezTo>
                  <a:pt x="-11336" y="607595"/>
                  <a:pt x="-11336" y="710412"/>
                  <a:pt x="36826" y="793888"/>
                </a:cubicBezTo>
                <a:lnTo>
                  <a:pt x="262091" y="1184064"/>
                </a:lnTo>
                <a:cubicBezTo>
                  <a:pt x="310284" y="1267586"/>
                  <a:pt x="399354" y="1318949"/>
                  <a:pt x="495739" y="1318949"/>
                </a:cubicBezTo>
                <a:lnTo>
                  <a:pt x="946270" y="1318949"/>
                </a:lnTo>
                <a:cubicBezTo>
                  <a:pt x="1042655" y="1318949"/>
                  <a:pt x="1131725" y="1267586"/>
                  <a:pt x="1179917" y="1184064"/>
                </a:cubicBezTo>
                <a:lnTo>
                  <a:pt x="1405183" y="793888"/>
                </a:lnTo>
                <a:cubicBezTo>
                  <a:pt x="1453345" y="710412"/>
                  <a:pt x="1453345" y="607595"/>
                  <a:pt x="1405183" y="524119"/>
                </a:cubicBezTo>
                <a:lnTo>
                  <a:pt x="1179917" y="133944"/>
                </a:lnTo>
                <a:cubicBezTo>
                  <a:pt x="1131725" y="50468"/>
                  <a:pt x="1042655" y="-941"/>
                  <a:pt x="946270" y="-941"/>
                </a:cubicBezTo>
                <a:close/>
              </a:path>
            </a:pathLst>
          </a:custGeom>
          <a:solidFill>
            <a:schemeClr val="bg1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1786366">
            <a:off x="8633755" y="1923284"/>
            <a:ext cx="1440600" cy="1319890"/>
          </a:xfrm>
          <a:custGeom>
            <a:avLst/>
            <a:gdLst>
              <a:gd name="connsiteX0" fmla="*/ 946270 w 1440600"/>
              <a:gd name="connsiteY0" fmla="*/ -941 h 1319890"/>
              <a:gd name="connsiteX1" fmla="*/ 495739 w 1440600"/>
              <a:gd name="connsiteY1" fmla="*/ -941 h 1319890"/>
              <a:gd name="connsiteX2" fmla="*/ 262091 w 1440600"/>
              <a:gd name="connsiteY2" fmla="*/ 133944 h 1319890"/>
              <a:gd name="connsiteX3" fmla="*/ 36826 w 1440600"/>
              <a:gd name="connsiteY3" fmla="*/ 524119 h 1319890"/>
              <a:gd name="connsiteX4" fmla="*/ 36826 w 1440600"/>
              <a:gd name="connsiteY4" fmla="*/ 793888 h 1319890"/>
              <a:gd name="connsiteX5" fmla="*/ 262091 w 1440600"/>
              <a:gd name="connsiteY5" fmla="*/ 1184064 h 1319890"/>
              <a:gd name="connsiteX6" fmla="*/ 495739 w 1440600"/>
              <a:gd name="connsiteY6" fmla="*/ 1318949 h 1319890"/>
              <a:gd name="connsiteX7" fmla="*/ 946270 w 1440600"/>
              <a:gd name="connsiteY7" fmla="*/ 1318949 h 1319890"/>
              <a:gd name="connsiteX8" fmla="*/ 1179917 w 1440600"/>
              <a:gd name="connsiteY8" fmla="*/ 1184064 h 1319890"/>
              <a:gd name="connsiteX9" fmla="*/ 1405183 w 1440600"/>
              <a:gd name="connsiteY9" fmla="*/ 793888 h 1319890"/>
              <a:gd name="connsiteX10" fmla="*/ 1405183 w 1440600"/>
              <a:gd name="connsiteY10" fmla="*/ 524119 h 1319890"/>
              <a:gd name="connsiteX11" fmla="*/ 1179917 w 1440600"/>
              <a:gd name="connsiteY11" fmla="*/ 133944 h 1319890"/>
              <a:gd name="connsiteX12" fmla="*/ 946270 w 1440600"/>
              <a:gd name="connsiteY12" fmla="*/ -941 h 1319890"/>
            </a:gdLst>
            <a:ahLst/>
            <a:cxnLst/>
            <a:rect l="l" t="t" r="r" b="b"/>
            <a:pathLst>
              <a:path w="1440600" h="1319890">
                <a:moveTo>
                  <a:pt x="946270" y="-941"/>
                </a:moveTo>
                <a:lnTo>
                  <a:pt x="495739" y="-941"/>
                </a:lnTo>
                <a:cubicBezTo>
                  <a:pt x="399354" y="-941"/>
                  <a:pt x="310284" y="50468"/>
                  <a:pt x="262091" y="133944"/>
                </a:cubicBezTo>
                <a:lnTo>
                  <a:pt x="36826" y="524119"/>
                </a:lnTo>
                <a:cubicBezTo>
                  <a:pt x="-11336" y="607595"/>
                  <a:pt x="-11336" y="710412"/>
                  <a:pt x="36826" y="793888"/>
                </a:cubicBezTo>
                <a:lnTo>
                  <a:pt x="262091" y="1184064"/>
                </a:lnTo>
                <a:cubicBezTo>
                  <a:pt x="310284" y="1267586"/>
                  <a:pt x="399354" y="1318949"/>
                  <a:pt x="495739" y="1318949"/>
                </a:cubicBezTo>
                <a:lnTo>
                  <a:pt x="946270" y="1318949"/>
                </a:lnTo>
                <a:cubicBezTo>
                  <a:pt x="1042655" y="1318949"/>
                  <a:pt x="1131725" y="1267586"/>
                  <a:pt x="1179917" y="1184064"/>
                </a:cubicBezTo>
                <a:lnTo>
                  <a:pt x="1405183" y="793888"/>
                </a:lnTo>
                <a:cubicBezTo>
                  <a:pt x="1453345" y="710412"/>
                  <a:pt x="1453345" y="607595"/>
                  <a:pt x="1405183" y="524119"/>
                </a:cubicBezTo>
                <a:lnTo>
                  <a:pt x="1179917" y="133944"/>
                </a:lnTo>
                <a:cubicBezTo>
                  <a:pt x="1131725" y="50468"/>
                  <a:pt x="1042655" y="-941"/>
                  <a:pt x="946270" y="-941"/>
                </a:cubicBezTo>
                <a:close/>
              </a:path>
            </a:pathLst>
          </a:custGeom>
          <a:solidFill>
            <a:schemeClr val="bg1"/>
          </a:solidFill>
          <a:ln cap="flat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1856376" y="4028440"/>
            <a:ext cx="2082258" cy="12293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125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包括工资性收入、经营性收入、财产性收入、转移性收入、其他收入。
通过综合计算家庭各项收入，确定家庭人均收入。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1854200" y="3421380"/>
            <a:ext cx="2082800" cy="5283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收入范围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8326844" y="4028440"/>
            <a:ext cx="2075002" cy="12293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945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对有未成年人的丧偶单亲家庭、重病重残家庭、多重残疾或70岁以上老年人家庭等进行收入核减。
核减金额根据家庭具体情况计算，如重病重残人员扣减城镇低保标准×12个月×人数。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8331200" y="3421380"/>
            <a:ext cx="2070100" cy="5283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147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特殊困难家庭收入核减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5104854" y="4028440"/>
            <a:ext cx="2075002" cy="12293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945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国家规定的优待抚恤金、计划生育奖励与扶助金、见义勇为奖励性补助等不计入家庭收入。
政府发放的各类社会救助款物、基本养老保险基础养老金、贫困在校生救助金等不计入。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5105400" y="3421380"/>
            <a:ext cx="2070100" cy="52832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不计入收入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2614614" y="2316152"/>
            <a:ext cx="534154" cy="534154"/>
          </a:xfrm>
          <a:custGeom>
            <a:avLst/>
            <a:gdLst>
              <a:gd name="connsiteX0" fmla="*/ 438553 w 720000"/>
              <a:gd name="connsiteY0" fmla="*/ 189601 h 720000"/>
              <a:gd name="connsiteX1" fmla="*/ 503636 w 720000"/>
              <a:gd name="connsiteY1" fmla="*/ 216365 h 720000"/>
              <a:gd name="connsiteX2" fmla="*/ 503636 w 720000"/>
              <a:gd name="connsiteY2" fmla="*/ 346445 h 720000"/>
              <a:gd name="connsiteX3" fmla="*/ 362260 w 720000"/>
              <a:gd name="connsiteY3" fmla="*/ 487907 h 720000"/>
              <a:gd name="connsiteX4" fmla="*/ 191861 w 720000"/>
              <a:gd name="connsiteY4" fmla="*/ 528226 h 720000"/>
              <a:gd name="connsiteX5" fmla="*/ 232180 w 720000"/>
              <a:gd name="connsiteY5" fmla="*/ 357827 h 720000"/>
              <a:gd name="connsiteX6" fmla="*/ 373556 w 720000"/>
              <a:gd name="connsiteY6" fmla="*/ 216452 h 720000"/>
              <a:gd name="connsiteX7" fmla="*/ 438553 w 720000"/>
              <a:gd name="connsiteY7" fmla="*/ 189601 h 720000"/>
              <a:gd name="connsiteX8" fmla="*/ 438553 w 720000"/>
              <a:gd name="connsiteY8" fmla="*/ 141636 h 720000"/>
              <a:gd name="connsiteX9" fmla="*/ 339581 w 720000"/>
              <a:gd name="connsiteY9" fmla="*/ 182476 h 720000"/>
              <a:gd name="connsiteX10" fmla="*/ 198205 w 720000"/>
              <a:gd name="connsiteY10" fmla="*/ 323852 h 720000"/>
              <a:gd name="connsiteX11" fmla="*/ 141637 w 720000"/>
              <a:gd name="connsiteY11" fmla="*/ 578364 h 720000"/>
              <a:gd name="connsiteX12" fmla="*/ 396149 w 720000"/>
              <a:gd name="connsiteY12" fmla="*/ 521796 h 720000"/>
              <a:gd name="connsiteX13" fmla="*/ 537524 w 720000"/>
              <a:gd name="connsiteY13" fmla="*/ 380420 h 720000"/>
              <a:gd name="connsiteX14" fmla="*/ 537524 w 720000"/>
              <a:gd name="connsiteY14" fmla="*/ 182476 h 720000"/>
              <a:gd name="connsiteX15" fmla="*/ 438553 w 720000"/>
              <a:gd name="connsiteY15" fmla="*/ 141636 h 720000"/>
              <a:gd name="connsiteX16" fmla="*/ 120000 w 720000"/>
              <a:gd name="connsiteY16" fmla="*/ 0 h 720000"/>
              <a:gd name="connsiteX17" fmla="*/ 600000 w 720000"/>
              <a:gd name="connsiteY17" fmla="*/ 0 h 720000"/>
              <a:gd name="connsiteX18" fmla="*/ 720000 w 720000"/>
              <a:gd name="connsiteY18" fmla="*/ 120000 h 720000"/>
              <a:gd name="connsiteX19" fmla="*/ 720000 w 720000"/>
              <a:gd name="connsiteY19" fmla="*/ 600000 h 720000"/>
              <a:gd name="connsiteX20" fmla="*/ 600000 w 720000"/>
              <a:gd name="connsiteY20" fmla="*/ 720000 h 720000"/>
              <a:gd name="connsiteX21" fmla="*/ 120000 w 720000"/>
              <a:gd name="connsiteY21" fmla="*/ 720000 h 720000"/>
              <a:gd name="connsiteX22" fmla="*/ 0 w 720000"/>
              <a:gd name="connsiteY22" fmla="*/ 600000 h 720000"/>
              <a:gd name="connsiteX23" fmla="*/ 0 w 720000"/>
              <a:gd name="connsiteY23" fmla="*/ 120000 h 720000"/>
              <a:gd name="connsiteX24" fmla="*/ 120000 w 720000"/>
              <a:gd name="connsiteY24" fmla="*/ 0 h 720000"/>
            </a:gdLst>
            <a:ahLst/>
            <a:cxnLst/>
            <a:rect l="l" t="t" r="r" b="b"/>
            <a:pathLst>
              <a:path w="720000" h="720000">
                <a:moveTo>
                  <a:pt x="438553" y="189601"/>
                </a:moveTo>
                <a:cubicBezTo>
                  <a:pt x="463230" y="189601"/>
                  <a:pt x="486344" y="199073"/>
                  <a:pt x="503636" y="216365"/>
                </a:cubicBezTo>
                <a:cubicBezTo>
                  <a:pt x="539523" y="252252"/>
                  <a:pt x="539523" y="310557"/>
                  <a:pt x="503636" y="346445"/>
                </a:cubicBezTo>
                <a:lnTo>
                  <a:pt x="362260" y="487907"/>
                </a:lnTo>
                <a:cubicBezTo>
                  <a:pt x="342622" y="507545"/>
                  <a:pt x="266503" y="522665"/>
                  <a:pt x="191861" y="528226"/>
                </a:cubicBezTo>
                <a:cubicBezTo>
                  <a:pt x="197336" y="453584"/>
                  <a:pt x="212456" y="377465"/>
                  <a:pt x="232180" y="357827"/>
                </a:cubicBezTo>
                <a:lnTo>
                  <a:pt x="373556" y="216452"/>
                </a:lnTo>
                <a:cubicBezTo>
                  <a:pt x="390761" y="199073"/>
                  <a:pt x="413875" y="189601"/>
                  <a:pt x="438553" y="189601"/>
                </a:cubicBezTo>
                <a:close/>
                <a:moveTo>
                  <a:pt x="438553" y="141636"/>
                </a:moveTo>
                <a:cubicBezTo>
                  <a:pt x="402666" y="141636"/>
                  <a:pt x="366778" y="155278"/>
                  <a:pt x="339581" y="182476"/>
                </a:cubicBezTo>
                <a:lnTo>
                  <a:pt x="198205" y="323852"/>
                </a:lnTo>
                <a:cubicBezTo>
                  <a:pt x="143723" y="378335"/>
                  <a:pt x="141637" y="578364"/>
                  <a:pt x="141637" y="578364"/>
                </a:cubicBezTo>
                <a:cubicBezTo>
                  <a:pt x="141637" y="578364"/>
                  <a:pt x="341753" y="576278"/>
                  <a:pt x="396149" y="521796"/>
                </a:cubicBezTo>
                <a:lnTo>
                  <a:pt x="537524" y="380420"/>
                </a:lnTo>
                <a:cubicBezTo>
                  <a:pt x="592007" y="325938"/>
                  <a:pt x="592007" y="236872"/>
                  <a:pt x="537524" y="182476"/>
                </a:cubicBezTo>
                <a:cubicBezTo>
                  <a:pt x="510327" y="155191"/>
                  <a:pt x="474440" y="141636"/>
                  <a:pt x="438553" y="141636"/>
                </a:cubicBezTo>
                <a:close/>
                <a:moveTo>
                  <a:pt x="120000" y="0"/>
                </a:moveTo>
                <a:lnTo>
                  <a:pt x="600000" y="0"/>
                </a:lnTo>
                <a:cubicBezTo>
                  <a:pt x="666040" y="0"/>
                  <a:pt x="720000" y="54048"/>
                  <a:pt x="720000" y="120000"/>
                </a:cubicBezTo>
                <a:lnTo>
                  <a:pt x="720000" y="600000"/>
                </a:lnTo>
                <a:cubicBezTo>
                  <a:pt x="720000" y="666039"/>
                  <a:pt x="666040" y="720000"/>
                  <a:pt x="600000" y="720000"/>
                </a:cubicBezTo>
                <a:lnTo>
                  <a:pt x="120000" y="720000"/>
                </a:lnTo>
                <a:cubicBezTo>
                  <a:pt x="53961" y="720000"/>
                  <a:pt x="0" y="666039"/>
                  <a:pt x="0" y="600000"/>
                </a:cubicBezTo>
                <a:lnTo>
                  <a:pt x="0" y="120000"/>
                </a:lnTo>
                <a:cubicBezTo>
                  <a:pt x="0" y="53961"/>
                  <a:pt x="53961" y="0"/>
                  <a:pt x="120000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  <a:alpha val="100000"/>
                </a:schemeClr>
              </a:gs>
            </a:gsLst>
            <a:lin ang="16200000" scaled="0"/>
          </a:gradFill>
          <a:ln cap="sq">
            <a:noFill/>
            <a:prstDash val="solid"/>
            <a:miter/>
          </a:ln>
          <a:effectLst/>
        </p:spPr>
        <p:txBody>
          <a:bodyPr vert="horz" wrap="square" lIns="45720" tIns="22860" rIns="45720" bIns="2286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5862226" y="2331503"/>
            <a:ext cx="534154" cy="503452"/>
          </a:xfrm>
          <a:custGeom>
            <a:avLst/>
            <a:gdLst>
              <a:gd name="connsiteX0" fmla="*/ 565749 w 763907"/>
              <a:gd name="connsiteY0" fmla="*/ 529546 h 720000"/>
              <a:gd name="connsiteX1" fmla="*/ 585849 w 763907"/>
              <a:gd name="connsiteY1" fmla="*/ 537865 h 720000"/>
              <a:gd name="connsiteX2" fmla="*/ 698960 w 763907"/>
              <a:gd name="connsiteY2" fmla="*/ 650977 h 720000"/>
              <a:gd name="connsiteX3" fmla="*/ 698960 w 763907"/>
              <a:gd name="connsiteY3" fmla="*/ 691178 h 720000"/>
              <a:gd name="connsiteX4" fmla="*/ 678860 w 763907"/>
              <a:gd name="connsiteY4" fmla="*/ 699521 h 720000"/>
              <a:gd name="connsiteX5" fmla="*/ 658760 w 763907"/>
              <a:gd name="connsiteY5" fmla="*/ 691178 h 720000"/>
              <a:gd name="connsiteX6" fmla="*/ 545648 w 763907"/>
              <a:gd name="connsiteY6" fmla="*/ 578066 h 720000"/>
              <a:gd name="connsiteX7" fmla="*/ 545648 w 763907"/>
              <a:gd name="connsiteY7" fmla="*/ 537865 h 720000"/>
              <a:gd name="connsiteX8" fmla="*/ 565749 w 763907"/>
              <a:gd name="connsiteY8" fmla="*/ 529546 h 720000"/>
              <a:gd name="connsiteX9" fmla="*/ 565749 w 763907"/>
              <a:gd name="connsiteY9" fmla="*/ 359807 h 720000"/>
              <a:gd name="connsiteX10" fmla="*/ 735464 w 763907"/>
              <a:gd name="connsiteY10" fmla="*/ 359807 h 720000"/>
              <a:gd name="connsiteX11" fmla="*/ 763907 w 763907"/>
              <a:gd name="connsiteY11" fmla="*/ 388251 h 720000"/>
              <a:gd name="connsiteX12" fmla="*/ 735464 w 763907"/>
              <a:gd name="connsiteY12" fmla="*/ 416695 h 720000"/>
              <a:gd name="connsiteX13" fmla="*/ 565749 w 763907"/>
              <a:gd name="connsiteY13" fmla="*/ 416695 h 720000"/>
              <a:gd name="connsiteX14" fmla="*/ 537305 w 763907"/>
              <a:gd name="connsiteY14" fmla="*/ 388251 h 720000"/>
              <a:gd name="connsiteX15" fmla="*/ 565749 w 763907"/>
              <a:gd name="connsiteY15" fmla="*/ 359807 h 720000"/>
              <a:gd name="connsiteX16" fmla="*/ 678860 w 763907"/>
              <a:gd name="connsiteY16" fmla="*/ 77005 h 720000"/>
              <a:gd name="connsiteX17" fmla="*/ 698960 w 763907"/>
              <a:gd name="connsiteY17" fmla="*/ 85325 h 720000"/>
              <a:gd name="connsiteX18" fmla="*/ 698960 w 763907"/>
              <a:gd name="connsiteY18" fmla="*/ 125525 h 720000"/>
              <a:gd name="connsiteX19" fmla="*/ 585849 w 763907"/>
              <a:gd name="connsiteY19" fmla="*/ 238636 h 720000"/>
              <a:gd name="connsiteX20" fmla="*/ 565749 w 763907"/>
              <a:gd name="connsiteY20" fmla="*/ 246980 h 720000"/>
              <a:gd name="connsiteX21" fmla="*/ 545648 w 763907"/>
              <a:gd name="connsiteY21" fmla="*/ 238636 h 720000"/>
              <a:gd name="connsiteX22" fmla="*/ 545648 w 763907"/>
              <a:gd name="connsiteY22" fmla="*/ 198436 h 720000"/>
              <a:gd name="connsiteX23" fmla="*/ 658760 w 763907"/>
              <a:gd name="connsiteY23" fmla="*/ 85325 h 720000"/>
              <a:gd name="connsiteX24" fmla="*/ 678860 w 763907"/>
              <a:gd name="connsiteY24" fmla="*/ 77005 h 720000"/>
              <a:gd name="connsiteX25" fmla="*/ 362802 w 763907"/>
              <a:gd name="connsiteY25" fmla="*/ 5 h 720000"/>
              <a:gd name="connsiteX26" fmla="*/ 422012 w 763907"/>
              <a:gd name="connsiteY26" fmla="*/ 16490 h 720000"/>
              <a:gd name="connsiteX27" fmla="*/ 481080 w 763907"/>
              <a:gd name="connsiteY27" fmla="*/ 119457 h 720000"/>
              <a:gd name="connsiteX28" fmla="*/ 481080 w 763907"/>
              <a:gd name="connsiteY28" fmla="*/ 600631 h 720000"/>
              <a:gd name="connsiteX29" fmla="*/ 422012 w 763907"/>
              <a:gd name="connsiteY29" fmla="*/ 703598 h 720000"/>
              <a:gd name="connsiteX30" fmla="*/ 361806 w 763907"/>
              <a:gd name="connsiteY30" fmla="*/ 720000 h 720000"/>
              <a:gd name="connsiteX31" fmla="*/ 303306 w 763907"/>
              <a:gd name="connsiteY31" fmla="*/ 704546 h 720000"/>
              <a:gd name="connsiteX32" fmla="*/ 60870 w 763907"/>
              <a:gd name="connsiteY32" fmla="*/ 568300 h 720000"/>
              <a:gd name="connsiteX33" fmla="*/ 0 w 763907"/>
              <a:gd name="connsiteY33" fmla="*/ 464291 h 720000"/>
              <a:gd name="connsiteX34" fmla="*/ 0 w 763907"/>
              <a:gd name="connsiteY34" fmla="*/ 255702 h 720000"/>
              <a:gd name="connsiteX35" fmla="*/ 60870 w 763907"/>
              <a:gd name="connsiteY35" fmla="*/ 151693 h 720000"/>
              <a:gd name="connsiteX36" fmla="*/ 303306 w 763907"/>
              <a:gd name="connsiteY36" fmla="*/ 15447 h 720000"/>
              <a:gd name="connsiteX37" fmla="*/ 362802 w 763907"/>
              <a:gd name="connsiteY37" fmla="*/ 5 h 720000"/>
            </a:gdLst>
            <a:ahLst/>
            <a:cxnLst/>
            <a:rect l="l" t="t" r="r" b="b"/>
            <a:pathLst>
              <a:path w="763907" h="720000">
                <a:moveTo>
                  <a:pt x="565749" y="529546"/>
                </a:moveTo>
                <a:cubicBezTo>
                  <a:pt x="573025" y="529546"/>
                  <a:pt x="580302" y="532319"/>
                  <a:pt x="585849" y="537865"/>
                </a:cubicBezTo>
                <a:lnTo>
                  <a:pt x="698960" y="650977"/>
                </a:lnTo>
                <a:cubicBezTo>
                  <a:pt x="710054" y="662070"/>
                  <a:pt x="710054" y="680084"/>
                  <a:pt x="698960" y="691178"/>
                </a:cubicBezTo>
                <a:cubicBezTo>
                  <a:pt x="693461" y="696677"/>
                  <a:pt x="686161" y="699521"/>
                  <a:pt x="678860" y="699521"/>
                </a:cubicBezTo>
                <a:cubicBezTo>
                  <a:pt x="671560" y="699521"/>
                  <a:pt x="664259" y="696771"/>
                  <a:pt x="658760" y="691178"/>
                </a:cubicBezTo>
                <a:lnTo>
                  <a:pt x="545648" y="578066"/>
                </a:lnTo>
                <a:cubicBezTo>
                  <a:pt x="534555" y="566973"/>
                  <a:pt x="534555" y="548959"/>
                  <a:pt x="545648" y="537865"/>
                </a:cubicBezTo>
                <a:cubicBezTo>
                  <a:pt x="551195" y="532319"/>
                  <a:pt x="558471" y="529546"/>
                  <a:pt x="565749" y="529546"/>
                </a:cubicBezTo>
                <a:close/>
                <a:moveTo>
                  <a:pt x="565749" y="359807"/>
                </a:moveTo>
                <a:lnTo>
                  <a:pt x="735464" y="359807"/>
                </a:lnTo>
                <a:cubicBezTo>
                  <a:pt x="751202" y="359807"/>
                  <a:pt x="763907" y="372512"/>
                  <a:pt x="763907" y="388251"/>
                </a:cubicBezTo>
                <a:cubicBezTo>
                  <a:pt x="763907" y="403990"/>
                  <a:pt x="751107" y="416695"/>
                  <a:pt x="735464" y="416695"/>
                </a:cubicBezTo>
                <a:lnTo>
                  <a:pt x="565749" y="416695"/>
                </a:lnTo>
                <a:cubicBezTo>
                  <a:pt x="550010" y="416695"/>
                  <a:pt x="537305" y="403990"/>
                  <a:pt x="537305" y="388251"/>
                </a:cubicBezTo>
                <a:cubicBezTo>
                  <a:pt x="537305" y="372512"/>
                  <a:pt x="550010" y="359807"/>
                  <a:pt x="565749" y="359807"/>
                </a:cubicBezTo>
                <a:close/>
                <a:moveTo>
                  <a:pt x="678860" y="77005"/>
                </a:moveTo>
                <a:cubicBezTo>
                  <a:pt x="686137" y="77005"/>
                  <a:pt x="693414" y="79778"/>
                  <a:pt x="698960" y="85325"/>
                </a:cubicBezTo>
                <a:cubicBezTo>
                  <a:pt x="710054" y="96418"/>
                  <a:pt x="710054" y="114432"/>
                  <a:pt x="698960" y="125525"/>
                </a:cubicBezTo>
                <a:lnTo>
                  <a:pt x="585849" y="238636"/>
                </a:lnTo>
                <a:cubicBezTo>
                  <a:pt x="580350" y="244231"/>
                  <a:pt x="573049" y="246980"/>
                  <a:pt x="565749" y="246980"/>
                </a:cubicBezTo>
                <a:cubicBezTo>
                  <a:pt x="558448" y="246980"/>
                  <a:pt x="551147" y="244231"/>
                  <a:pt x="545648" y="238636"/>
                </a:cubicBezTo>
                <a:cubicBezTo>
                  <a:pt x="534555" y="227543"/>
                  <a:pt x="534555" y="209529"/>
                  <a:pt x="545648" y="198436"/>
                </a:cubicBezTo>
                <a:lnTo>
                  <a:pt x="658760" y="85325"/>
                </a:lnTo>
                <a:cubicBezTo>
                  <a:pt x="664306" y="79778"/>
                  <a:pt x="671583" y="77005"/>
                  <a:pt x="678860" y="77005"/>
                </a:cubicBezTo>
                <a:close/>
                <a:moveTo>
                  <a:pt x="362802" y="5"/>
                </a:moveTo>
                <a:cubicBezTo>
                  <a:pt x="383186" y="183"/>
                  <a:pt x="403524" y="5682"/>
                  <a:pt x="422012" y="16490"/>
                </a:cubicBezTo>
                <a:cubicBezTo>
                  <a:pt x="458989" y="38108"/>
                  <a:pt x="481080" y="76601"/>
                  <a:pt x="481080" y="119457"/>
                </a:cubicBezTo>
                <a:lnTo>
                  <a:pt x="481080" y="600631"/>
                </a:lnTo>
                <a:cubicBezTo>
                  <a:pt x="481080" y="643486"/>
                  <a:pt x="458989" y="681980"/>
                  <a:pt x="422012" y="703598"/>
                </a:cubicBezTo>
                <a:cubicBezTo>
                  <a:pt x="403240" y="714501"/>
                  <a:pt x="382475" y="720000"/>
                  <a:pt x="361806" y="720000"/>
                </a:cubicBezTo>
                <a:cubicBezTo>
                  <a:pt x="341706" y="720000"/>
                  <a:pt x="321700" y="714881"/>
                  <a:pt x="303306" y="704546"/>
                </a:cubicBezTo>
                <a:lnTo>
                  <a:pt x="60870" y="568300"/>
                </a:lnTo>
                <a:cubicBezTo>
                  <a:pt x="23324" y="547157"/>
                  <a:pt x="0" y="507336"/>
                  <a:pt x="0" y="464291"/>
                </a:cubicBezTo>
                <a:lnTo>
                  <a:pt x="0" y="255702"/>
                </a:lnTo>
                <a:cubicBezTo>
                  <a:pt x="0" y="212657"/>
                  <a:pt x="23324" y="172742"/>
                  <a:pt x="60870" y="151693"/>
                </a:cubicBezTo>
                <a:lnTo>
                  <a:pt x="303306" y="15447"/>
                </a:lnTo>
                <a:cubicBezTo>
                  <a:pt x="321984" y="4970"/>
                  <a:pt x="342417" y="-173"/>
                  <a:pt x="362802" y="5"/>
                </a:cubicBez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2">
                  <a:lumMod val="60000"/>
                  <a:lumOff val="40000"/>
                  <a:alpha val="100000"/>
                </a:schemeClr>
              </a:gs>
            </a:gsLst>
            <a:lin ang="16200000" scaled="0"/>
          </a:gradFill>
          <a:ln w="12700" cap="sq">
            <a:noFill/>
            <a:miter/>
          </a:ln>
          <a:effectLst/>
        </p:spPr>
        <p:txBody>
          <a:bodyPr vert="horz" wrap="square" lIns="45720" tIns="22860" rIns="45720" bIns="2286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9130485" y="2316152"/>
            <a:ext cx="467721" cy="534154"/>
          </a:xfrm>
          <a:custGeom>
            <a:avLst/>
            <a:gdLst>
              <a:gd name="connsiteX0" fmla="*/ 361901 w 630455"/>
              <a:gd name="connsiteY0" fmla="*/ 82589 h 720001"/>
              <a:gd name="connsiteX1" fmla="*/ 361901 w 630455"/>
              <a:gd name="connsiteY1" fmla="*/ 203034 h 720001"/>
              <a:gd name="connsiteX2" fmla="*/ 427179 w 630455"/>
              <a:gd name="connsiteY2" fmla="*/ 268312 h 720001"/>
              <a:gd name="connsiteX3" fmla="*/ 547624 w 630455"/>
              <a:gd name="connsiteY3" fmla="*/ 268312 h 720001"/>
              <a:gd name="connsiteX4" fmla="*/ 113812 w 630455"/>
              <a:gd name="connsiteY4" fmla="*/ 0 h 720001"/>
              <a:gd name="connsiteX5" fmla="*/ 338847 w 630455"/>
              <a:gd name="connsiteY5" fmla="*/ 0 h 720001"/>
              <a:gd name="connsiteX6" fmla="*/ 340465 w 630455"/>
              <a:gd name="connsiteY6" fmla="*/ 162 h 720001"/>
              <a:gd name="connsiteX7" fmla="*/ 340789 w 630455"/>
              <a:gd name="connsiteY7" fmla="*/ 162 h 720001"/>
              <a:gd name="connsiteX8" fmla="*/ 344106 w 630455"/>
              <a:gd name="connsiteY8" fmla="*/ 809 h 720001"/>
              <a:gd name="connsiteX9" fmla="*/ 344186 w 630455"/>
              <a:gd name="connsiteY9" fmla="*/ 809 h 720001"/>
              <a:gd name="connsiteX10" fmla="*/ 347422 w 630455"/>
              <a:gd name="connsiteY10" fmla="*/ 1942 h 720001"/>
              <a:gd name="connsiteX11" fmla="*/ 347503 w 630455"/>
              <a:gd name="connsiteY11" fmla="*/ 1942 h 720001"/>
              <a:gd name="connsiteX12" fmla="*/ 349040 w 630455"/>
              <a:gd name="connsiteY12" fmla="*/ 2670 h 720001"/>
              <a:gd name="connsiteX13" fmla="*/ 349121 w 630455"/>
              <a:gd name="connsiteY13" fmla="*/ 2670 h 720001"/>
              <a:gd name="connsiteX14" fmla="*/ 350576 w 630455"/>
              <a:gd name="connsiteY14" fmla="*/ 3479 h 720001"/>
              <a:gd name="connsiteX15" fmla="*/ 350819 w 630455"/>
              <a:gd name="connsiteY15" fmla="*/ 3640 h 720001"/>
              <a:gd name="connsiteX16" fmla="*/ 352033 w 630455"/>
              <a:gd name="connsiteY16" fmla="*/ 4449 h 720001"/>
              <a:gd name="connsiteX17" fmla="*/ 352194 w 630455"/>
              <a:gd name="connsiteY17" fmla="*/ 4530 h 720001"/>
              <a:gd name="connsiteX18" fmla="*/ 353408 w 630455"/>
              <a:gd name="connsiteY18" fmla="*/ 5501 h 720001"/>
              <a:gd name="connsiteX19" fmla="*/ 353651 w 630455"/>
              <a:gd name="connsiteY19" fmla="*/ 5743 h 720001"/>
              <a:gd name="connsiteX20" fmla="*/ 354864 w 630455"/>
              <a:gd name="connsiteY20" fmla="*/ 6876 h 720001"/>
              <a:gd name="connsiteX21" fmla="*/ 623418 w 630455"/>
              <a:gd name="connsiteY21" fmla="*/ 275430 h 720001"/>
              <a:gd name="connsiteX22" fmla="*/ 624551 w 630455"/>
              <a:gd name="connsiteY22" fmla="*/ 276643 h 720001"/>
              <a:gd name="connsiteX23" fmla="*/ 624793 w 630455"/>
              <a:gd name="connsiteY23" fmla="*/ 276886 h 720001"/>
              <a:gd name="connsiteX24" fmla="*/ 625764 w 630455"/>
              <a:gd name="connsiteY24" fmla="*/ 278180 h 720001"/>
              <a:gd name="connsiteX25" fmla="*/ 625845 w 630455"/>
              <a:gd name="connsiteY25" fmla="*/ 278342 h 720001"/>
              <a:gd name="connsiteX26" fmla="*/ 626734 w 630455"/>
              <a:gd name="connsiteY26" fmla="*/ 279637 h 720001"/>
              <a:gd name="connsiteX27" fmla="*/ 626896 w 630455"/>
              <a:gd name="connsiteY27" fmla="*/ 279798 h 720001"/>
              <a:gd name="connsiteX28" fmla="*/ 627705 w 630455"/>
              <a:gd name="connsiteY28" fmla="*/ 281254 h 720001"/>
              <a:gd name="connsiteX29" fmla="*/ 628433 w 630455"/>
              <a:gd name="connsiteY29" fmla="*/ 282791 h 720001"/>
              <a:gd name="connsiteX30" fmla="*/ 629646 w 630455"/>
              <a:gd name="connsiteY30" fmla="*/ 286107 h 720001"/>
              <a:gd name="connsiteX31" fmla="*/ 630293 w 630455"/>
              <a:gd name="connsiteY31" fmla="*/ 289424 h 720001"/>
              <a:gd name="connsiteX32" fmla="*/ 630293 w 630455"/>
              <a:gd name="connsiteY32" fmla="*/ 289667 h 720001"/>
              <a:gd name="connsiteX33" fmla="*/ 630455 w 630455"/>
              <a:gd name="connsiteY33" fmla="*/ 291285 h 720001"/>
              <a:gd name="connsiteX34" fmla="*/ 630455 w 630455"/>
              <a:gd name="connsiteY34" fmla="*/ 292579 h 720001"/>
              <a:gd name="connsiteX35" fmla="*/ 630455 w 630455"/>
              <a:gd name="connsiteY35" fmla="*/ 606189 h 720001"/>
              <a:gd name="connsiteX36" fmla="*/ 516644 w 630455"/>
              <a:gd name="connsiteY36" fmla="*/ 720001 h 720001"/>
              <a:gd name="connsiteX37" fmla="*/ 113812 w 630455"/>
              <a:gd name="connsiteY37" fmla="*/ 720001 h 720001"/>
              <a:gd name="connsiteX38" fmla="*/ 0 w 630455"/>
              <a:gd name="connsiteY38" fmla="*/ 606189 h 720001"/>
              <a:gd name="connsiteX39" fmla="*/ 0 w 630455"/>
              <a:gd name="connsiteY39" fmla="*/ 113812 h 720001"/>
              <a:gd name="connsiteX40" fmla="*/ 113812 w 630455"/>
              <a:gd name="connsiteY40" fmla="*/ 0 h 720001"/>
            </a:gdLst>
            <a:ahLst/>
            <a:cxnLst/>
            <a:rect l="l" t="t" r="r" b="b"/>
            <a:pathLst>
              <a:path w="630455" h="720001">
                <a:moveTo>
                  <a:pt x="361901" y="82589"/>
                </a:moveTo>
                <a:lnTo>
                  <a:pt x="361901" y="203034"/>
                </a:lnTo>
                <a:cubicBezTo>
                  <a:pt x="361901" y="239030"/>
                  <a:pt x="391183" y="268312"/>
                  <a:pt x="427179" y="268312"/>
                </a:cubicBezTo>
                <a:lnTo>
                  <a:pt x="547624" y="268312"/>
                </a:lnTo>
                <a:close/>
                <a:moveTo>
                  <a:pt x="113812" y="0"/>
                </a:moveTo>
                <a:lnTo>
                  <a:pt x="338847" y="0"/>
                </a:lnTo>
                <a:cubicBezTo>
                  <a:pt x="339414" y="81"/>
                  <a:pt x="339899" y="81"/>
                  <a:pt x="340465" y="162"/>
                </a:cubicBezTo>
                <a:lnTo>
                  <a:pt x="340789" y="162"/>
                </a:lnTo>
                <a:cubicBezTo>
                  <a:pt x="341922" y="324"/>
                  <a:pt x="343054" y="485"/>
                  <a:pt x="344106" y="809"/>
                </a:cubicBezTo>
                <a:lnTo>
                  <a:pt x="344186" y="809"/>
                </a:lnTo>
                <a:cubicBezTo>
                  <a:pt x="345238" y="1052"/>
                  <a:pt x="346371" y="1456"/>
                  <a:pt x="347422" y="1942"/>
                </a:cubicBezTo>
                <a:lnTo>
                  <a:pt x="347503" y="1942"/>
                </a:lnTo>
                <a:cubicBezTo>
                  <a:pt x="348069" y="2184"/>
                  <a:pt x="348555" y="2427"/>
                  <a:pt x="349040" y="2670"/>
                </a:cubicBezTo>
                <a:lnTo>
                  <a:pt x="349121" y="2670"/>
                </a:lnTo>
                <a:cubicBezTo>
                  <a:pt x="349606" y="2912"/>
                  <a:pt x="350091" y="3155"/>
                  <a:pt x="350576" y="3479"/>
                </a:cubicBezTo>
                <a:cubicBezTo>
                  <a:pt x="350657" y="3560"/>
                  <a:pt x="350739" y="3560"/>
                  <a:pt x="350819" y="3640"/>
                </a:cubicBezTo>
                <a:cubicBezTo>
                  <a:pt x="351224" y="3883"/>
                  <a:pt x="351628" y="4126"/>
                  <a:pt x="352033" y="4449"/>
                </a:cubicBezTo>
                <a:cubicBezTo>
                  <a:pt x="352113" y="4449"/>
                  <a:pt x="352113" y="4530"/>
                  <a:pt x="352194" y="4530"/>
                </a:cubicBezTo>
                <a:lnTo>
                  <a:pt x="353408" y="5501"/>
                </a:lnTo>
                <a:lnTo>
                  <a:pt x="353651" y="5743"/>
                </a:lnTo>
                <a:cubicBezTo>
                  <a:pt x="354055" y="6148"/>
                  <a:pt x="354459" y="6472"/>
                  <a:pt x="354864" y="6876"/>
                </a:cubicBezTo>
                <a:lnTo>
                  <a:pt x="623418" y="275430"/>
                </a:lnTo>
                <a:cubicBezTo>
                  <a:pt x="623822" y="275835"/>
                  <a:pt x="624227" y="276239"/>
                  <a:pt x="624551" y="276643"/>
                </a:cubicBezTo>
                <a:lnTo>
                  <a:pt x="624793" y="276886"/>
                </a:lnTo>
                <a:cubicBezTo>
                  <a:pt x="625117" y="277291"/>
                  <a:pt x="625440" y="277776"/>
                  <a:pt x="625764" y="278180"/>
                </a:cubicBezTo>
                <a:cubicBezTo>
                  <a:pt x="625764" y="278261"/>
                  <a:pt x="625845" y="278342"/>
                  <a:pt x="625845" y="278342"/>
                </a:cubicBezTo>
                <a:cubicBezTo>
                  <a:pt x="626168" y="278747"/>
                  <a:pt x="626491" y="279232"/>
                  <a:pt x="626734" y="279637"/>
                </a:cubicBezTo>
                <a:cubicBezTo>
                  <a:pt x="626815" y="279637"/>
                  <a:pt x="626815" y="279717"/>
                  <a:pt x="626896" y="279798"/>
                </a:cubicBezTo>
                <a:cubicBezTo>
                  <a:pt x="627139" y="280284"/>
                  <a:pt x="627462" y="280769"/>
                  <a:pt x="627705" y="281254"/>
                </a:cubicBezTo>
                <a:cubicBezTo>
                  <a:pt x="627948" y="281739"/>
                  <a:pt x="628190" y="282225"/>
                  <a:pt x="628433" y="282791"/>
                </a:cubicBezTo>
                <a:cubicBezTo>
                  <a:pt x="628918" y="283843"/>
                  <a:pt x="629323" y="284975"/>
                  <a:pt x="629646" y="286107"/>
                </a:cubicBezTo>
                <a:cubicBezTo>
                  <a:pt x="629889" y="287159"/>
                  <a:pt x="630132" y="288291"/>
                  <a:pt x="630293" y="289424"/>
                </a:cubicBezTo>
                <a:lnTo>
                  <a:pt x="630293" y="289667"/>
                </a:lnTo>
                <a:cubicBezTo>
                  <a:pt x="630374" y="290152"/>
                  <a:pt x="630455" y="290718"/>
                  <a:pt x="630455" y="291285"/>
                </a:cubicBezTo>
                <a:lnTo>
                  <a:pt x="630455" y="292579"/>
                </a:lnTo>
                <a:lnTo>
                  <a:pt x="630455" y="606189"/>
                </a:lnTo>
                <a:cubicBezTo>
                  <a:pt x="630455" y="668959"/>
                  <a:pt x="579414" y="720001"/>
                  <a:pt x="516644" y="720001"/>
                </a:cubicBezTo>
                <a:lnTo>
                  <a:pt x="113812" y="720001"/>
                </a:lnTo>
                <a:cubicBezTo>
                  <a:pt x="51042" y="720001"/>
                  <a:pt x="0" y="668959"/>
                  <a:pt x="0" y="606189"/>
                </a:cubicBezTo>
                <a:lnTo>
                  <a:pt x="0" y="113812"/>
                </a:lnTo>
                <a:cubicBezTo>
                  <a:pt x="0" y="51042"/>
                  <a:pt x="51042" y="0"/>
                  <a:pt x="113812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  <a:alpha val="100000"/>
                </a:schemeClr>
              </a:gs>
            </a:gsLst>
            <a:lin ang="16200000" scaled="0"/>
          </a:gradFill>
          <a:ln cap="sq">
            <a:noFill/>
            <a:prstDash val="solid"/>
            <a:miter/>
          </a:ln>
          <a:effectLst/>
        </p:spPr>
        <p:txBody>
          <a:bodyPr vert="horz" wrap="square" lIns="45720" tIns="22860" rIns="45720" bIns="2286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9442307" y="1702090"/>
            <a:ext cx="1115135" cy="1236830"/>
          </a:xfrm>
          <a:custGeom>
            <a:avLst/>
            <a:gdLst>
              <a:gd name="connsiteX0" fmla="*/ 0 w 1115135"/>
              <a:gd name="connsiteY0" fmla="*/ 0 h 1236830"/>
              <a:gd name="connsiteX1" fmla="*/ 945650 w 1115135"/>
              <a:gd name="connsiteY1" fmla="*/ 0 h 1236830"/>
              <a:gd name="connsiteX2" fmla="*/ 1115135 w 1115135"/>
              <a:gd name="connsiteY2" fmla="*/ 169485 h 1236830"/>
              <a:gd name="connsiteX3" fmla="*/ 1115135 w 1115135"/>
              <a:gd name="connsiteY3" fmla="*/ 1236830 h 1236830"/>
            </a:gdLst>
            <a:ahLst/>
            <a:cxnLst/>
            <a:rect l="l" t="t" r="r" b="b"/>
            <a:pathLst>
              <a:path w="1115135" h="1236830">
                <a:moveTo>
                  <a:pt x="0" y="0"/>
                </a:moveTo>
                <a:lnTo>
                  <a:pt x="945650" y="0"/>
                </a:lnTo>
                <a:cubicBezTo>
                  <a:pt x="1039254" y="0"/>
                  <a:pt x="1115135" y="75881"/>
                  <a:pt x="1115135" y="169485"/>
                </a:cubicBezTo>
                <a:lnTo>
                  <a:pt x="1115135" y="1236830"/>
                </a:lnTo>
                <a:close/>
              </a:path>
            </a:pathLst>
          </a:custGeom>
          <a:solidFill>
            <a:schemeClr val="bg1">
              <a:alpha val="17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6217555" y="1702090"/>
            <a:ext cx="1115135" cy="1236830"/>
          </a:xfrm>
          <a:custGeom>
            <a:avLst/>
            <a:gdLst>
              <a:gd name="connsiteX0" fmla="*/ 0 w 1115135"/>
              <a:gd name="connsiteY0" fmla="*/ 0 h 1236830"/>
              <a:gd name="connsiteX1" fmla="*/ 945650 w 1115135"/>
              <a:gd name="connsiteY1" fmla="*/ 0 h 1236830"/>
              <a:gd name="connsiteX2" fmla="*/ 1115135 w 1115135"/>
              <a:gd name="connsiteY2" fmla="*/ 169485 h 1236830"/>
              <a:gd name="connsiteX3" fmla="*/ 1115135 w 1115135"/>
              <a:gd name="connsiteY3" fmla="*/ 1236830 h 1236830"/>
            </a:gdLst>
            <a:ahLst/>
            <a:cxnLst/>
            <a:rect l="l" t="t" r="r" b="b"/>
            <a:pathLst>
              <a:path w="1115135" h="1236830">
                <a:moveTo>
                  <a:pt x="0" y="0"/>
                </a:moveTo>
                <a:lnTo>
                  <a:pt x="945650" y="0"/>
                </a:lnTo>
                <a:cubicBezTo>
                  <a:pt x="1039254" y="0"/>
                  <a:pt x="1115135" y="75881"/>
                  <a:pt x="1115135" y="169485"/>
                </a:cubicBezTo>
                <a:lnTo>
                  <a:pt x="1115135" y="1236830"/>
                </a:lnTo>
                <a:close/>
              </a:path>
            </a:pathLst>
          </a:custGeom>
          <a:solidFill>
            <a:schemeClr val="bg1">
              <a:alpha val="17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2969943" y="1702090"/>
            <a:ext cx="1115135" cy="1236830"/>
          </a:xfrm>
          <a:custGeom>
            <a:avLst/>
            <a:gdLst>
              <a:gd name="connsiteX0" fmla="*/ 0 w 1115135"/>
              <a:gd name="connsiteY0" fmla="*/ 0 h 1236830"/>
              <a:gd name="connsiteX1" fmla="*/ 945650 w 1115135"/>
              <a:gd name="connsiteY1" fmla="*/ 0 h 1236830"/>
              <a:gd name="connsiteX2" fmla="*/ 1115135 w 1115135"/>
              <a:gd name="connsiteY2" fmla="*/ 169485 h 1236830"/>
              <a:gd name="connsiteX3" fmla="*/ 1115135 w 1115135"/>
              <a:gd name="connsiteY3" fmla="*/ 1236830 h 1236830"/>
            </a:gdLst>
            <a:ahLst/>
            <a:cxnLst/>
            <a:rect l="l" t="t" r="r" b="b"/>
            <a:pathLst>
              <a:path w="1115135" h="1236830">
                <a:moveTo>
                  <a:pt x="0" y="0"/>
                </a:moveTo>
                <a:lnTo>
                  <a:pt x="945650" y="0"/>
                </a:lnTo>
                <a:cubicBezTo>
                  <a:pt x="1039254" y="0"/>
                  <a:pt x="1115135" y="75881"/>
                  <a:pt x="1115135" y="169485"/>
                </a:cubicBezTo>
                <a:lnTo>
                  <a:pt x="1115135" y="1236830"/>
                </a:lnTo>
                <a:close/>
              </a:path>
            </a:pathLst>
          </a:custGeom>
          <a:solidFill>
            <a:schemeClr val="bg1">
              <a:alpha val="17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4" name="标题 1"/>
          <p:cNvSpPr txBox="1"/>
          <p:nvPr/>
        </p:nvSpPr>
        <p:spPr>
          <a:xfrm>
            <a:off x="1007545" y="210957"/>
            <a:ext cx="10696755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收入核算</a:t>
            </a:r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>
            <a:off x="682743" y="334905"/>
            <a:ext cx="218940" cy="218940"/>
          </a:xfrm>
          <a:prstGeom prst="chevron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6" name="标题 1"/>
          <p:cNvSpPr txBox="1"/>
          <p:nvPr/>
        </p:nvSpPr>
        <p:spPr>
          <a:xfrm>
            <a:off x="487699" y="334905"/>
            <a:ext cx="218940" cy="218940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7" name="标题 1"/>
          <p:cNvSpPr txBox="1"/>
          <p:nvPr/>
        </p:nvSpPr>
        <p:spPr>
          <a:xfrm>
            <a:off x="292654" y="334905"/>
            <a:ext cx="218940" cy="218940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cxnSp>
        <p:nvCxnSpPr>
          <p:cNvPr id="3" name="标题 1"/>
          <p:cNvCxnSpPr/>
          <p:nvPr/>
        </p:nvCxnSpPr>
        <p:spPr>
          <a:xfrm>
            <a:off x="728412" y="2228813"/>
            <a:ext cx="10722476" cy="0"/>
          </a:xfrm>
          <a:prstGeom prst="line">
            <a:avLst/>
          </a:prstGeom>
          <a:noFill/>
          <a:ln w="12700" cap="sq">
            <a:solidFill>
              <a:schemeClr val="bg1">
                <a:lumMod val="85000"/>
              </a:schemeClr>
            </a:solidFill>
            <a:miter/>
          </a:ln>
        </p:spPr>
      </p:cxnSp>
      <p:sp>
        <p:nvSpPr>
          <p:cNvPr id="4" name="标题 1"/>
          <p:cNvSpPr txBox="1"/>
          <p:nvPr/>
        </p:nvSpPr>
        <p:spPr>
          <a:xfrm>
            <a:off x="914403" y="2101553"/>
            <a:ext cx="268220" cy="26822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985084" y="2650957"/>
            <a:ext cx="3214771" cy="2630901"/>
          </a:xfrm>
          <a:custGeom>
            <a:avLst/>
            <a:gdLst>
              <a:gd name="connsiteX0" fmla="*/ 75367 w 3214771"/>
              <a:gd name="connsiteY0" fmla="*/ 0 h 2518606"/>
              <a:gd name="connsiteX1" fmla="*/ 150731 w 3214771"/>
              <a:gd name="connsiteY1" fmla="*/ 352925 h 2518606"/>
              <a:gd name="connsiteX2" fmla="*/ 2853817 w 3214771"/>
              <a:gd name="connsiteY2" fmla="*/ 352925 h 2518606"/>
              <a:gd name="connsiteX3" fmla="*/ 3214771 w 3214771"/>
              <a:gd name="connsiteY3" fmla="*/ 713879 h 2518606"/>
              <a:gd name="connsiteX4" fmla="*/ 3214771 w 3214771"/>
              <a:gd name="connsiteY4" fmla="*/ 2518606 h 2518606"/>
              <a:gd name="connsiteX5" fmla="*/ 360954 w 3214771"/>
              <a:gd name="connsiteY5" fmla="*/ 2518606 h 2518606"/>
              <a:gd name="connsiteX6" fmla="*/ 0 w 3214771"/>
              <a:gd name="connsiteY6" fmla="*/ 2157652 h 2518606"/>
              <a:gd name="connsiteX7" fmla="*/ 0 w 3214771"/>
              <a:gd name="connsiteY7" fmla="*/ 352925 h 2518606"/>
              <a:gd name="connsiteX8" fmla="*/ 2 w 3214771"/>
              <a:gd name="connsiteY8" fmla="*/ 352925 h 2518606"/>
            </a:gdLst>
            <a:ahLst/>
            <a:cxnLst/>
            <a:rect l="l" t="t" r="r" b="b"/>
            <a:pathLst>
              <a:path w="3214771" h="2518606">
                <a:moveTo>
                  <a:pt x="75367" y="0"/>
                </a:moveTo>
                <a:lnTo>
                  <a:pt x="150731" y="352925"/>
                </a:lnTo>
                <a:lnTo>
                  <a:pt x="2853817" y="352925"/>
                </a:lnTo>
                <a:cubicBezTo>
                  <a:pt x="3053166" y="352925"/>
                  <a:pt x="3214771" y="514530"/>
                  <a:pt x="3214771" y="713879"/>
                </a:cubicBezTo>
                <a:lnTo>
                  <a:pt x="3214771" y="2518606"/>
                </a:lnTo>
                <a:lnTo>
                  <a:pt x="360954" y="2518606"/>
                </a:lnTo>
                <a:cubicBezTo>
                  <a:pt x="161605" y="2518606"/>
                  <a:pt x="0" y="2357001"/>
                  <a:pt x="0" y="2157652"/>
                </a:cubicBezTo>
                <a:lnTo>
                  <a:pt x="0" y="352925"/>
                </a:lnTo>
                <a:lnTo>
                  <a:pt x="2" y="352925"/>
                </a:lnTo>
                <a:close/>
              </a:path>
            </a:pathLst>
          </a:cu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4482263" y="2650957"/>
            <a:ext cx="3214771" cy="2630901"/>
          </a:xfrm>
          <a:custGeom>
            <a:avLst/>
            <a:gdLst>
              <a:gd name="connsiteX0" fmla="*/ 75367 w 3214771"/>
              <a:gd name="connsiteY0" fmla="*/ 0 h 2518606"/>
              <a:gd name="connsiteX1" fmla="*/ 150731 w 3214771"/>
              <a:gd name="connsiteY1" fmla="*/ 352925 h 2518606"/>
              <a:gd name="connsiteX2" fmla="*/ 2853817 w 3214771"/>
              <a:gd name="connsiteY2" fmla="*/ 352925 h 2518606"/>
              <a:gd name="connsiteX3" fmla="*/ 3214771 w 3214771"/>
              <a:gd name="connsiteY3" fmla="*/ 713879 h 2518606"/>
              <a:gd name="connsiteX4" fmla="*/ 3214771 w 3214771"/>
              <a:gd name="connsiteY4" fmla="*/ 2518606 h 2518606"/>
              <a:gd name="connsiteX5" fmla="*/ 360954 w 3214771"/>
              <a:gd name="connsiteY5" fmla="*/ 2518606 h 2518606"/>
              <a:gd name="connsiteX6" fmla="*/ 0 w 3214771"/>
              <a:gd name="connsiteY6" fmla="*/ 2157652 h 2518606"/>
              <a:gd name="connsiteX7" fmla="*/ 0 w 3214771"/>
              <a:gd name="connsiteY7" fmla="*/ 352925 h 2518606"/>
              <a:gd name="connsiteX8" fmla="*/ 3 w 3214771"/>
              <a:gd name="connsiteY8" fmla="*/ 352925 h 2518606"/>
            </a:gdLst>
            <a:ahLst/>
            <a:cxnLst/>
            <a:rect l="l" t="t" r="r" b="b"/>
            <a:pathLst>
              <a:path w="3214771" h="2518606">
                <a:moveTo>
                  <a:pt x="75367" y="0"/>
                </a:moveTo>
                <a:lnTo>
                  <a:pt x="150731" y="352925"/>
                </a:lnTo>
                <a:lnTo>
                  <a:pt x="2853817" y="352925"/>
                </a:lnTo>
                <a:cubicBezTo>
                  <a:pt x="3053166" y="352925"/>
                  <a:pt x="3214771" y="514530"/>
                  <a:pt x="3214771" y="713879"/>
                </a:cubicBezTo>
                <a:lnTo>
                  <a:pt x="3214771" y="2518606"/>
                </a:lnTo>
                <a:lnTo>
                  <a:pt x="360954" y="2518606"/>
                </a:lnTo>
                <a:cubicBezTo>
                  <a:pt x="161605" y="2518606"/>
                  <a:pt x="0" y="2357001"/>
                  <a:pt x="0" y="2157652"/>
                </a:cubicBezTo>
                <a:lnTo>
                  <a:pt x="0" y="352925"/>
                </a:lnTo>
                <a:lnTo>
                  <a:pt x="3" y="352925"/>
                </a:lnTo>
                <a:close/>
              </a:path>
            </a:pathLst>
          </a:custGeom>
          <a:solidFill>
            <a:schemeClr val="bg1"/>
          </a:solidFill>
          <a:ln w="12700" cap="sq">
            <a:solidFill>
              <a:schemeClr val="accent2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7979442" y="2650957"/>
            <a:ext cx="3214771" cy="2630901"/>
          </a:xfrm>
          <a:custGeom>
            <a:avLst/>
            <a:gdLst>
              <a:gd name="connsiteX0" fmla="*/ 75367 w 3214771"/>
              <a:gd name="connsiteY0" fmla="*/ 0 h 2518606"/>
              <a:gd name="connsiteX1" fmla="*/ 150731 w 3214771"/>
              <a:gd name="connsiteY1" fmla="*/ 352925 h 2518606"/>
              <a:gd name="connsiteX2" fmla="*/ 2853817 w 3214771"/>
              <a:gd name="connsiteY2" fmla="*/ 352925 h 2518606"/>
              <a:gd name="connsiteX3" fmla="*/ 3214771 w 3214771"/>
              <a:gd name="connsiteY3" fmla="*/ 713879 h 2518606"/>
              <a:gd name="connsiteX4" fmla="*/ 3214771 w 3214771"/>
              <a:gd name="connsiteY4" fmla="*/ 2518606 h 2518606"/>
              <a:gd name="connsiteX5" fmla="*/ 360954 w 3214771"/>
              <a:gd name="connsiteY5" fmla="*/ 2518606 h 2518606"/>
              <a:gd name="connsiteX6" fmla="*/ 0 w 3214771"/>
              <a:gd name="connsiteY6" fmla="*/ 2157652 h 2518606"/>
              <a:gd name="connsiteX7" fmla="*/ 0 w 3214771"/>
              <a:gd name="connsiteY7" fmla="*/ 352925 h 2518606"/>
              <a:gd name="connsiteX8" fmla="*/ 3 w 3214771"/>
              <a:gd name="connsiteY8" fmla="*/ 352925 h 2518606"/>
            </a:gdLst>
            <a:ahLst/>
            <a:cxnLst/>
            <a:rect l="l" t="t" r="r" b="b"/>
            <a:pathLst>
              <a:path w="3214771" h="2518606">
                <a:moveTo>
                  <a:pt x="75367" y="0"/>
                </a:moveTo>
                <a:lnTo>
                  <a:pt x="150731" y="352925"/>
                </a:lnTo>
                <a:lnTo>
                  <a:pt x="2853817" y="352925"/>
                </a:lnTo>
                <a:cubicBezTo>
                  <a:pt x="3053166" y="352925"/>
                  <a:pt x="3214771" y="514530"/>
                  <a:pt x="3214771" y="713879"/>
                </a:cubicBezTo>
                <a:lnTo>
                  <a:pt x="3214771" y="2518606"/>
                </a:lnTo>
                <a:lnTo>
                  <a:pt x="360954" y="2518606"/>
                </a:lnTo>
                <a:cubicBezTo>
                  <a:pt x="161605" y="2518606"/>
                  <a:pt x="0" y="2357001"/>
                  <a:pt x="0" y="2157652"/>
                </a:cubicBezTo>
                <a:lnTo>
                  <a:pt x="0" y="352925"/>
                </a:lnTo>
                <a:lnTo>
                  <a:pt x="3" y="352925"/>
                </a:lnTo>
                <a:close/>
              </a:path>
            </a:pathLst>
          </a:cu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135406" y="3830899"/>
            <a:ext cx="2914126" cy="1319831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包括银行存款、证券、基金、商业保险、债权、互联网金融资产以及车辆、不动产等。
财产按照相关部门登记信息认定。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1135405" y="3103302"/>
            <a:ext cx="2914125" cy="649198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C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财产范围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4632585" y="3830899"/>
            <a:ext cx="2914126" cy="1325301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155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维持家庭生产生活所必需的小型农机具、家用经济型摩托车、电动车、残疾人代步车等在认定时予以豁免。
家庭人均住房面积低于当地政府规定最低面积或人均使用面积低于15平方米的住房可豁免。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4632584" y="3103302"/>
            <a:ext cx="2914125" cy="649198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ED7D31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财产豁免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8129764" y="3830898"/>
            <a:ext cx="2914126" cy="1325302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155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共同生活的家庭成员名下金融资产人均金额超过当地24个月城镇低保标准之和的不符合条件。
家庭成员名下拥有机动车辆、船舶，大型农机具总价值超过5万元的不符合条件。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8129763" y="3103302"/>
            <a:ext cx="2914125" cy="649198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C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财产限制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973353" y="2160503"/>
            <a:ext cx="150321" cy="150321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973353" y="2160503"/>
            <a:ext cx="150321" cy="150321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4411582" y="2101553"/>
            <a:ext cx="268220" cy="26822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4470532" y="2160503"/>
            <a:ext cx="150321" cy="150321"/>
          </a:xfrm>
          <a:prstGeom prst="ellipse">
            <a:avLst/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7908761" y="2101553"/>
            <a:ext cx="268220" cy="268220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7967711" y="2160503"/>
            <a:ext cx="150321" cy="150321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7967711" y="2160503"/>
            <a:ext cx="150321" cy="150321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1007545" y="210957"/>
            <a:ext cx="10696755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财产核算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682743" y="334905"/>
            <a:ext cx="218940" cy="218940"/>
          </a:xfrm>
          <a:prstGeom prst="chevron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487699" y="334905"/>
            <a:ext cx="218940" cy="218940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4" name="标题 1"/>
          <p:cNvSpPr txBox="1"/>
          <p:nvPr/>
        </p:nvSpPr>
        <p:spPr>
          <a:xfrm>
            <a:off x="292654" y="334905"/>
            <a:ext cx="218940" cy="218940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-24130" y="0"/>
            <a:ext cx="12215495" cy="6875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-24130" y="-635"/>
            <a:ext cx="12270105" cy="68757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alphaModFix amt="100000"/>
          </a:blip>
          <a:srcRect t="29511"/>
          <a:stretch>
            <a:fillRect/>
          </a:stretch>
        </p:blipFill>
        <p:spPr>
          <a:xfrm>
            <a:off x="-41275" y="2016125"/>
            <a:ext cx="12253595" cy="4833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-24130" y="-43180"/>
            <a:ext cx="12215495" cy="6918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alphaModFix amt="100000"/>
          </a:blip>
          <a:srcRect t="29511"/>
          <a:stretch>
            <a:fillRect/>
          </a:stretch>
        </p:blipFill>
        <p:spPr>
          <a:xfrm>
            <a:off x="-41275" y="2016125"/>
            <a:ext cx="12253595" cy="4833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alphaModFix amt="100000"/>
          </a:blip>
          <a:srcRect b="11212"/>
          <a:stretch>
            <a:fillRect/>
          </a:stretch>
        </p:blipFill>
        <p:spPr>
          <a:xfrm>
            <a:off x="-40640" y="5436235"/>
            <a:ext cx="12287250" cy="1315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alphaModFix amt="60000"/>
          </a:blip>
          <a:srcRect r="39946"/>
          <a:stretch>
            <a:fillRect/>
          </a:stretch>
        </p:blipFill>
        <p:spPr>
          <a:xfrm>
            <a:off x="7353935" y="-43180"/>
            <a:ext cx="4849495" cy="1046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alphaModFix amt="60000"/>
          </a:blip>
          <a:srcRect r="39946"/>
          <a:stretch>
            <a:fillRect/>
          </a:stretch>
        </p:blipFill>
        <p:spPr>
          <a:xfrm>
            <a:off x="7353935" y="-5715"/>
            <a:ext cx="4870450" cy="1046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613477" y="3300148"/>
            <a:ext cx="1575435" cy="13208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标题 1"/>
          <p:cNvSpPr txBox="1"/>
          <p:nvPr/>
        </p:nvSpPr>
        <p:spPr>
          <a:xfrm>
            <a:off x="2135887" y="3533775"/>
            <a:ext cx="7920226" cy="20189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ctr">
              <a:lnSpc>
                <a:spcPct val="130000"/>
              </a:lnSpc>
            </a:pPr>
            <a:r>
              <a:rPr kumimoji="1" lang="en-US" altLang="zh-CN" sz="5100">
                <a:ln w="12700">
                  <a:noFill/>
                </a:ln>
                <a:gradFill>
                  <a:gsLst>
                    <a:gs pos="1000">
                      <a:srgbClr val="ED7D31">
                        <a:alpha val="100000"/>
                      </a:srgbClr>
                    </a:gs>
                    <a:gs pos="41000">
                      <a:srgbClr val="FF4040">
                        <a:alpha val="100000"/>
                      </a:srgbClr>
                    </a:gs>
                    <a:gs pos="92000">
                      <a:srgbClr val="900000">
                        <a:alpha val="100000"/>
                      </a:srgbClr>
                    </a:gs>
                  </a:gsLst>
                  <a:lin ang="5400000" scaled="0"/>
                </a:gradFill>
                <a:latin typeface="Source Han Serif SC Bold" panose="02020700000000000000" charset="-122"/>
                <a:ea typeface="Source Han Serif SC Bold" panose="02020700000000000000" charset="-122"/>
                <a:cs typeface="Source Han Serif SC Bold" panose="02020700000000000000" charset="-122"/>
              </a:rPr>
              <a:t>管理和监督</a:t>
            </a:r>
            <a:endParaRPr kumimoji="1"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10690074" y="-131010"/>
            <a:ext cx="1575435" cy="132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>
            <a:alphaModFix amt="100000"/>
          </a:blip>
          <a:srcRect/>
          <a:stretch>
            <a:fillRect/>
          </a:stretch>
        </p:blipFill>
        <p:spPr>
          <a:xfrm>
            <a:off x="1160" y="-33917"/>
            <a:ext cx="12189680" cy="322072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标题 1"/>
          <p:cNvSpPr txBox="1"/>
          <p:nvPr/>
        </p:nvSpPr>
        <p:spPr>
          <a:xfrm>
            <a:off x="5048871" y="962025"/>
            <a:ext cx="2094258" cy="24459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ctr">
              <a:lnSpc>
                <a:spcPct val="110000"/>
              </a:lnSpc>
            </a:pPr>
            <a:r>
              <a:rPr kumimoji="1" lang="en-US" altLang="zh-CN" sz="9600">
                <a:ln w="12700">
                  <a:noFill/>
                </a:ln>
                <a:solidFill>
                  <a:srgbClr val="C00000">
                    <a:alpha val="100000"/>
                  </a:srgbClr>
                </a:solidFill>
                <a:latin typeface="Source Han Serif SC Bold" panose="02020700000000000000" charset="-122"/>
                <a:ea typeface="Source Han Serif SC Bold" panose="02020700000000000000" charset="-122"/>
                <a:cs typeface="Source Han Serif SC Bold" panose="02020700000000000000" charset="-122"/>
              </a:rPr>
              <a:t>05</a:t>
            </a:r>
            <a:endParaRPr kumimoji="1" lang="zh-CN" altLang="en-US"/>
          </a:p>
        </p:txBody>
      </p:sp>
      <p:cxnSp>
        <p:nvCxnSpPr>
          <p:cNvPr id="15" name="标题 1"/>
          <p:cNvCxnSpPr/>
          <p:nvPr/>
        </p:nvCxnSpPr>
        <p:spPr>
          <a:xfrm flipH="1">
            <a:off x="1962150" y="2734936"/>
            <a:ext cx="1858727" cy="0"/>
          </a:xfrm>
          <a:prstGeom prst="line">
            <a:avLst/>
          </a:prstGeom>
          <a:noFill/>
          <a:ln w="28575" cap="sq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1"/>
                </a:gs>
              </a:gsLst>
              <a:lin ang="10800000" scaled="0"/>
            </a:gradFill>
            <a:miter/>
          </a:ln>
        </p:spPr>
      </p:cxnSp>
      <p:sp>
        <p:nvSpPr>
          <p:cNvPr id="16" name="标题 1"/>
          <p:cNvSpPr txBox="1"/>
          <p:nvPr/>
        </p:nvSpPr>
        <p:spPr>
          <a:xfrm>
            <a:off x="4583577" y="2480310"/>
            <a:ext cx="506583" cy="507365"/>
          </a:xfrm>
          <a:prstGeom prst="star5">
            <a:avLst/>
          </a:prstGeom>
          <a:gradFill>
            <a:gsLst>
              <a:gs pos="0">
                <a:schemeClr val="accent1"/>
              </a:gs>
              <a:gs pos="71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4102417" y="2562356"/>
            <a:ext cx="342744" cy="343273"/>
          </a:xfrm>
          <a:prstGeom prst="star5">
            <a:avLst/>
          </a:prstGeom>
          <a:gradFill>
            <a:gsLst>
              <a:gs pos="0">
                <a:schemeClr val="accent1"/>
              </a:gs>
              <a:gs pos="65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cxnSp>
        <p:nvCxnSpPr>
          <p:cNvPr id="18" name="标题 1"/>
          <p:cNvCxnSpPr/>
          <p:nvPr/>
        </p:nvCxnSpPr>
        <p:spPr>
          <a:xfrm>
            <a:off x="8425733" y="2733666"/>
            <a:ext cx="1858727" cy="0"/>
          </a:xfrm>
          <a:prstGeom prst="line">
            <a:avLst/>
          </a:prstGeom>
          <a:noFill/>
          <a:ln w="28575" cap="sq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1"/>
                </a:gs>
              </a:gsLst>
              <a:lin ang="10800000" scaled="0"/>
            </a:gradFill>
            <a:miter/>
          </a:ln>
        </p:spPr>
      </p:cxnSp>
      <p:sp>
        <p:nvSpPr>
          <p:cNvPr id="19" name="标题 1"/>
          <p:cNvSpPr txBox="1"/>
          <p:nvPr/>
        </p:nvSpPr>
        <p:spPr>
          <a:xfrm flipH="1">
            <a:off x="7156450" y="2479040"/>
            <a:ext cx="506583" cy="507365"/>
          </a:xfrm>
          <a:prstGeom prst="star5">
            <a:avLst/>
          </a:prstGeom>
          <a:gradFill>
            <a:gsLst>
              <a:gs pos="0">
                <a:schemeClr val="accent1"/>
              </a:gs>
              <a:gs pos="71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flipH="1">
            <a:off x="7801449" y="2561086"/>
            <a:ext cx="342744" cy="343273"/>
          </a:xfrm>
          <a:prstGeom prst="star5">
            <a:avLst/>
          </a:prstGeom>
          <a:gradFill>
            <a:gsLst>
              <a:gs pos="0">
                <a:schemeClr val="accent1"/>
              </a:gs>
              <a:gs pos="65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264160" y="52705"/>
            <a:ext cx="1575435" cy="132080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标题 1"/>
          <p:cNvSpPr txBox="1"/>
          <p:nvPr/>
        </p:nvSpPr>
        <p:spPr>
          <a:xfrm>
            <a:off x="714208" y="358926"/>
            <a:ext cx="1372730" cy="170464"/>
          </a:xfrm>
          <a:custGeom>
            <a:avLst/>
            <a:gdLst>
              <a:gd name="connsiteX0" fmla="*/ 353068 w 1228797"/>
              <a:gd name="connsiteY0" fmla="*/ 146933 h 152590"/>
              <a:gd name="connsiteX1" fmla="*/ 353259 w 1228797"/>
              <a:gd name="connsiteY1" fmla="*/ 146971 h 152590"/>
              <a:gd name="connsiteX2" fmla="*/ 352878 w 1228797"/>
              <a:gd name="connsiteY2" fmla="*/ 146971 h 152590"/>
              <a:gd name="connsiteX3" fmla="*/ 463654 w 1228797"/>
              <a:gd name="connsiteY3" fmla="*/ 28766 h 152590"/>
              <a:gd name="connsiteX4" fmla="*/ 457368 w 1228797"/>
              <a:gd name="connsiteY4" fmla="*/ 35052 h 152590"/>
              <a:gd name="connsiteX5" fmla="*/ 457368 w 1228797"/>
              <a:gd name="connsiteY5" fmla="*/ 66866 h 152590"/>
              <a:gd name="connsiteX6" fmla="*/ 463464 w 1228797"/>
              <a:gd name="connsiteY6" fmla="*/ 73152 h 152590"/>
              <a:gd name="connsiteX7" fmla="*/ 463654 w 1228797"/>
              <a:gd name="connsiteY7" fmla="*/ 73152 h 152590"/>
              <a:gd name="connsiteX8" fmla="*/ 502611 w 1228797"/>
              <a:gd name="connsiteY8" fmla="*/ 73152 h 152590"/>
              <a:gd name="connsiteX9" fmla="*/ 525281 w 1228797"/>
              <a:gd name="connsiteY9" fmla="*/ 51911 h 152590"/>
              <a:gd name="connsiteX10" fmla="*/ 504450 w 1228797"/>
              <a:gd name="connsiteY10" fmla="*/ 28795 h 152590"/>
              <a:gd name="connsiteX11" fmla="*/ 503183 w 1228797"/>
              <a:gd name="connsiteY11" fmla="*/ 28766 h 152590"/>
              <a:gd name="connsiteX12" fmla="*/ 1154216 w 1228797"/>
              <a:gd name="connsiteY12" fmla="*/ 28194 h 152590"/>
              <a:gd name="connsiteX13" fmla="*/ 1154216 w 1228797"/>
              <a:gd name="connsiteY13" fmla="*/ 28765 h 152590"/>
              <a:gd name="connsiteX14" fmla="*/ 1104877 w 1228797"/>
              <a:gd name="connsiteY14" fmla="*/ 77914 h 152590"/>
              <a:gd name="connsiteX15" fmla="*/ 1154026 w 1228797"/>
              <a:gd name="connsiteY15" fmla="*/ 127254 h 152590"/>
              <a:gd name="connsiteX16" fmla="*/ 1203365 w 1228797"/>
              <a:gd name="connsiteY16" fmla="*/ 78105 h 152590"/>
              <a:gd name="connsiteX17" fmla="*/ 1203365 w 1228797"/>
              <a:gd name="connsiteY17" fmla="*/ 78009 h 152590"/>
              <a:gd name="connsiteX18" fmla="*/ 1154502 w 1228797"/>
              <a:gd name="connsiteY18" fmla="*/ 28195 h 152590"/>
              <a:gd name="connsiteX19" fmla="*/ 1154216 w 1228797"/>
              <a:gd name="connsiteY19" fmla="*/ 28194 h 152590"/>
              <a:gd name="connsiteX20" fmla="*/ 836558 w 1228797"/>
              <a:gd name="connsiteY20" fmla="*/ 25718 h 152590"/>
              <a:gd name="connsiteX21" fmla="*/ 787314 w 1228797"/>
              <a:gd name="connsiteY21" fmla="*/ 74962 h 152590"/>
              <a:gd name="connsiteX22" fmla="*/ 836558 w 1228797"/>
              <a:gd name="connsiteY22" fmla="*/ 124207 h 152590"/>
              <a:gd name="connsiteX23" fmla="*/ 885802 w 1228797"/>
              <a:gd name="connsiteY23" fmla="*/ 74962 h 152590"/>
              <a:gd name="connsiteX24" fmla="*/ 885802 w 1228797"/>
              <a:gd name="connsiteY24" fmla="*/ 74867 h 152590"/>
              <a:gd name="connsiteX25" fmla="*/ 836558 w 1228797"/>
              <a:gd name="connsiteY25" fmla="*/ 25718 h 152590"/>
              <a:gd name="connsiteX26" fmla="*/ 200954 w 1228797"/>
              <a:gd name="connsiteY26" fmla="*/ 25527 h 152590"/>
              <a:gd name="connsiteX27" fmla="*/ 200954 w 1228797"/>
              <a:gd name="connsiteY27" fmla="*/ 25908 h 152590"/>
              <a:gd name="connsiteX28" fmla="*/ 151424 w 1228797"/>
              <a:gd name="connsiteY28" fmla="*/ 75248 h 152590"/>
              <a:gd name="connsiteX29" fmla="*/ 200764 w 1228797"/>
              <a:gd name="connsiteY29" fmla="*/ 124778 h 152590"/>
              <a:gd name="connsiteX30" fmla="*/ 250294 w 1228797"/>
              <a:gd name="connsiteY30" fmla="*/ 75438 h 152590"/>
              <a:gd name="connsiteX31" fmla="*/ 250294 w 1228797"/>
              <a:gd name="connsiteY31" fmla="*/ 75248 h 152590"/>
              <a:gd name="connsiteX32" fmla="*/ 201145 w 1228797"/>
              <a:gd name="connsiteY32" fmla="*/ 25528 h 152590"/>
              <a:gd name="connsiteX33" fmla="*/ 200954 w 1228797"/>
              <a:gd name="connsiteY33" fmla="*/ 25527 h 152590"/>
              <a:gd name="connsiteX34" fmla="*/ 437841 w 1228797"/>
              <a:gd name="connsiteY34" fmla="*/ 3429 h 152590"/>
              <a:gd name="connsiteX35" fmla="*/ 502040 w 1228797"/>
              <a:gd name="connsiteY35" fmla="*/ 3429 h 152590"/>
              <a:gd name="connsiteX36" fmla="*/ 535949 w 1228797"/>
              <a:gd name="connsiteY36" fmla="*/ 16764 h 152590"/>
              <a:gd name="connsiteX37" fmla="*/ 550808 w 1228797"/>
              <a:gd name="connsiteY37" fmla="*/ 49340 h 152590"/>
              <a:gd name="connsiteX38" fmla="*/ 528615 w 1228797"/>
              <a:gd name="connsiteY38" fmla="*/ 91345 h 152590"/>
              <a:gd name="connsiteX39" fmla="*/ 526233 w 1228797"/>
              <a:gd name="connsiteY39" fmla="*/ 99251 h 152590"/>
              <a:gd name="connsiteX40" fmla="*/ 544712 w 1228797"/>
              <a:gd name="connsiteY40" fmla="*/ 138017 h 152590"/>
              <a:gd name="connsiteX41" fmla="*/ 541683 w 1228797"/>
              <a:gd name="connsiteY41" fmla="*/ 146377 h 152590"/>
              <a:gd name="connsiteX42" fmla="*/ 538997 w 1228797"/>
              <a:gd name="connsiteY42" fmla="*/ 146971 h 152590"/>
              <a:gd name="connsiteX43" fmla="*/ 525567 w 1228797"/>
              <a:gd name="connsiteY43" fmla="*/ 146971 h 152590"/>
              <a:gd name="connsiteX44" fmla="*/ 519947 w 1228797"/>
              <a:gd name="connsiteY44" fmla="*/ 143447 h 152590"/>
              <a:gd name="connsiteX45" fmla="*/ 500230 w 1228797"/>
              <a:gd name="connsiteY45" fmla="*/ 102203 h 152590"/>
              <a:gd name="connsiteX46" fmla="*/ 494611 w 1228797"/>
              <a:gd name="connsiteY46" fmla="*/ 98679 h 152590"/>
              <a:gd name="connsiteX47" fmla="*/ 463654 w 1228797"/>
              <a:gd name="connsiteY47" fmla="*/ 98679 h 152590"/>
              <a:gd name="connsiteX48" fmla="*/ 457368 w 1228797"/>
              <a:gd name="connsiteY48" fmla="*/ 104773 h 152590"/>
              <a:gd name="connsiteX49" fmla="*/ 457368 w 1228797"/>
              <a:gd name="connsiteY49" fmla="*/ 104966 h 152590"/>
              <a:gd name="connsiteX50" fmla="*/ 457368 w 1228797"/>
              <a:gd name="connsiteY50" fmla="*/ 140684 h 152590"/>
              <a:gd name="connsiteX51" fmla="*/ 451081 w 1228797"/>
              <a:gd name="connsiteY51" fmla="*/ 146971 h 152590"/>
              <a:gd name="connsiteX52" fmla="*/ 437841 w 1228797"/>
              <a:gd name="connsiteY52" fmla="*/ 146971 h 152590"/>
              <a:gd name="connsiteX53" fmla="*/ 431555 w 1228797"/>
              <a:gd name="connsiteY53" fmla="*/ 140684 h 152590"/>
              <a:gd name="connsiteX54" fmla="*/ 431555 w 1228797"/>
              <a:gd name="connsiteY54" fmla="*/ 9716 h 152590"/>
              <a:gd name="connsiteX55" fmla="*/ 437841 w 1228797"/>
              <a:gd name="connsiteY55" fmla="*/ 3429 h 152590"/>
              <a:gd name="connsiteX56" fmla="*/ 293633 w 1228797"/>
              <a:gd name="connsiteY56" fmla="*/ 3429 h 152590"/>
              <a:gd name="connsiteX57" fmla="*/ 306777 w 1228797"/>
              <a:gd name="connsiteY57" fmla="*/ 3429 h 152590"/>
              <a:gd name="connsiteX58" fmla="*/ 312683 w 1228797"/>
              <a:gd name="connsiteY58" fmla="*/ 9715 h 152590"/>
              <a:gd name="connsiteX59" fmla="*/ 312683 w 1228797"/>
              <a:gd name="connsiteY59" fmla="*/ 80677 h 152590"/>
              <a:gd name="connsiteX60" fmla="*/ 350592 w 1228797"/>
              <a:gd name="connsiteY60" fmla="*/ 123032 h 152590"/>
              <a:gd name="connsiteX61" fmla="*/ 392950 w 1228797"/>
              <a:gd name="connsiteY61" fmla="*/ 85118 h 152590"/>
              <a:gd name="connsiteX62" fmla="*/ 392978 w 1228797"/>
              <a:gd name="connsiteY62" fmla="*/ 81248 h 152590"/>
              <a:gd name="connsiteX63" fmla="*/ 392978 w 1228797"/>
              <a:gd name="connsiteY63" fmla="*/ 9715 h 152590"/>
              <a:gd name="connsiteX64" fmla="*/ 399265 w 1228797"/>
              <a:gd name="connsiteY64" fmla="*/ 3429 h 152590"/>
              <a:gd name="connsiteX65" fmla="*/ 412505 w 1228797"/>
              <a:gd name="connsiteY65" fmla="*/ 3429 h 152590"/>
              <a:gd name="connsiteX66" fmla="*/ 418696 w 1228797"/>
              <a:gd name="connsiteY66" fmla="*/ 9715 h 152590"/>
              <a:gd name="connsiteX67" fmla="*/ 418696 w 1228797"/>
              <a:gd name="connsiteY67" fmla="*/ 81153 h 152590"/>
              <a:gd name="connsiteX68" fmla="*/ 378496 w 1228797"/>
              <a:gd name="connsiteY68" fmla="*/ 141799 h 152590"/>
              <a:gd name="connsiteX69" fmla="*/ 353068 w 1228797"/>
              <a:gd name="connsiteY69" fmla="*/ 146933 h 152590"/>
              <a:gd name="connsiteX70" fmla="*/ 327634 w 1228797"/>
              <a:gd name="connsiteY70" fmla="*/ 141836 h 152590"/>
              <a:gd name="connsiteX71" fmla="*/ 287346 w 1228797"/>
              <a:gd name="connsiteY71" fmla="*/ 81248 h 152590"/>
              <a:gd name="connsiteX72" fmla="*/ 287346 w 1228797"/>
              <a:gd name="connsiteY72" fmla="*/ 81153 h 152590"/>
              <a:gd name="connsiteX73" fmla="*/ 287346 w 1228797"/>
              <a:gd name="connsiteY73" fmla="*/ 9715 h 152590"/>
              <a:gd name="connsiteX74" fmla="*/ 293633 w 1228797"/>
              <a:gd name="connsiteY74" fmla="*/ 3429 h 152590"/>
              <a:gd name="connsiteX75" fmla="*/ 6264 w 1228797"/>
              <a:gd name="connsiteY75" fmla="*/ 3333 h 152590"/>
              <a:gd name="connsiteX76" fmla="*/ 18646 w 1228797"/>
              <a:gd name="connsiteY76" fmla="*/ 3333 h 152590"/>
              <a:gd name="connsiteX77" fmla="*/ 23790 w 1228797"/>
              <a:gd name="connsiteY77" fmla="*/ 6000 h 152590"/>
              <a:gd name="connsiteX78" fmla="*/ 61890 w 1228797"/>
              <a:gd name="connsiteY78" fmla="*/ 59817 h 152590"/>
              <a:gd name="connsiteX79" fmla="*/ 67033 w 1228797"/>
              <a:gd name="connsiteY79" fmla="*/ 62388 h 152590"/>
              <a:gd name="connsiteX80" fmla="*/ 72081 w 1228797"/>
              <a:gd name="connsiteY80" fmla="*/ 59817 h 152590"/>
              <a:gd name="connsiteX81" fmla="*/ 110181 w 1228797"/>
              <a:gd name="connsiteY81" fmla="*/ 6000 h 152590"/>
              <a:gd name="connsiteX82" fmla="*/ 115325 w 1228797"/>
              <a:gd name="connsiteY82" fmla="*/ 3333 h 152590"/>
              <a:gd name="connsiteX83" fmla="*/ 127707 w 1228797"/>
              <a:gd name="connsiteY83" fmla="*/ 3333 h 152590"/>
              <a:gd name="connsiteX84" fmla="*/ 134065 w 1228797"/>
              <a:gd name="connsiteY84" fmla="*/ 9548 h 152590"/>
              <a:gd name="connsiteX85" fmla="*/ 132851 w 1228797"/>
              <a:gd name="connsiteY85" fmla="*/ 13335 h 152590"/>
              <a:gd name="connsiteX86" fmla="*/ 81702 w 1228797"/>
              <a:gd name="connsiteY86" fmla="*/ 83724 h 152590"/>
              <a:gd name="connsiteX87" fmla="*/ 79987 w 1228797"/>
              <a:gd name="connsiteY87" fmla="*/ 89154 h 152590"/>
              <a:gd name="connsiteX88" fmla="*/ 79987 w 1228797"/>
              <a:gd name="connsiteY88" fmla="*/ 140684 h 152590"/>
              <a:gd name="connsiteX89" fmla="*/ 73701 w 1228797"/>
              <a:gd name="connsiteY89" fmla="*/ 146970 h 152590"/>
              <a:gd name="connsiteX90" fmla="*/ 60270 w 1228797"/>
              <a:gd name="connsiteY90" fmla="*/ 146970 h 152590"/>
              <a:gd name="connsiteX91" fmla="*/ 53984 w 1228797"/>
              <a:gd name="connsiteY91" fmla="*/ 140684 h 152590"/>
              <a:gd name="connsiteX92" fmla="*/ 53984 w 1228797"/>
              <a:gd name="connsiteY92" fmla="*/ 89154 h 152590"/>
              <a:gd name="connsiteX93" fmla="*/ 52269 w 1228797"/>
              <a:gd name="connsiteY93" fmla="*/ 83724 h 152590"/>
              <a:gd name="connsiteX94" fmla="*/ 1215 w 1228797"/>
              <a:gd name="connsiteY94" fmla="*/ 13335 h 152590"/>
              <a:gd name="connsiteX95" fmla="*/ 2572 w 1228797"/>
              <a:gd name="connsiteY95" fmla="*/ 4549 h 152590"/>
              <a:gd name="connsiteX96" fmla="*/ 6264 w 1228797"/>
              <a:gd name="connsiteY96" fmla="*/ 3333 h 152590"/>
              <a:gd name="connsiteX97" fmla="*/ 1154026 w 1228797"/>
              <a:gd name="connsiteY97" fmla="*/ 3238 h 152590"/>
              <a:gd name="connsiteX98" fmla="*/ 1228797 w 1228797"/>
              <a:gd name="connsiteY98" fmla="*/ 77819 h 152590"/>
              <a:gd name="connsiteX99" fmla="*/ 1228797 w 1228797"/>
              <a:gd name="connsiteY99" fmla="*/ 77914 h 152590"/>
              <a:gd name="connsiteX100" fmla="*/ 1154216 w 1228797"/>
              <a:gd name="connsiteY100" fmla="*/ 152590 h 152590"/>
              <a:gd name="connsiteX101" fmla="*/ 1079445 w 1228797"/>
              <a:gd name="connsiteY101" fmla="*/ 78009 h 152590"/>
              <a:gd name="connsiteX102" fmla="*/ 1154026 w 1228797"/>
              <a:gd name="connsiteY102" fmla="*/ 3238 h 152590"/>
              <a:gd name="connsiteX103" fmla="*/ 646058 w 1228797"/>
              <a:gd name="connsiteY103" fmla="*/ 2096 h 152590"/>
              <a:gd name="connsiteX104" fmla="*/ 659774 w 1228797"/>
              <a:gd name="connsiteY104" fmla="*/ 2096 h 152590"/>
              <a:gd name="connsiteX105" fmla="*/ 666060 w 1228797"/>
              <a:gd name="connsiteY105" fmla="*/ 8382 h 152590"/>
              <a:gd name="connsiteX106" fmla="*/ 666060 w 1228797"/>
              <a:gd name="connsiteY106" fmla="*/ 116491 h 152590"/>
              <a:gd name="connsiteX107" fmla="*/ 672346 w 1228797"/>
              <a:gd name="connsiteY107" fmla="*/ 122778 h 152590"/>
              <a:gd name="connsiteX108" fmla="*/ 750166 w 1228797"/>
              <a:gd name="connsiteY108" fmla="*/ 122778 h 152590"/>
              <a:gd name="connsiteX109" fmla="*/ 756452 w 1228797"/>
              <a:gd name="connsiteY109" fmla="*/ 129064 h 152590"/>
              <a:gd name="connsiteX110" fmla="*/ 756452 w 1228797"/>
              <a:gd name="connsiteY110" fmla="*/ 141733 h 152590"/>
              <a:gd name="connsiteX111" fmla="*/ 750356 w 1228797"/>
              <a:gd name="connsiteY111" fmla="*/ 148019 h 152590"/>
              <a:gd name="connsiteX112" fmla="*/ 750166 w 1228797"/>
              <a:gd name="connsiteY112" fmla="*/ 148019 h 152590"/>
              <a:gd name="connsiteX113" fmla="*/ 646058 w 1228797"/>
              <a:gd name="connsiteY113" fmla="*/ 148019 h 152590"/>
              <a:gd name="connsiteX114" fmla="*/ 639771 w 1228797"/>
              <a:gd name="connsiteY114" fmla="*/ 141733 h 152590"/>
              <a:gd name="connsiteX115" fmla="*/ 639771 w 1228797"/>
              <a:gd name="connsiteY115" fmla="*/ 8382 h 152590"/>
              <a:gd name="connsiteX116" fmla="*/ 646058 w 1228797"/>
              <a:gd name="connsiteY116" fmla="*/ 2096 h 152590"/>
              <a:gd name="connsiteX117" fmla="*/ 995720 w 1228797"/>
              <a:gd name="connsiteY117" fmla="*/ 191 h 152590"/>
              <a:gd name="connsiteX118" fmla="*/ 1040488 w 1228797"/>
              <a:gd name="connsiteY118" fmla="*/ 15621 h 152590"/>
              <a:gd name="connsiteX119" fmla="*/ 1051060 w 1228797"/>
              <a:gd name="connsiteY119" fmla="*/ 25146 h 152590"/>
              <a:gd name="connsiteX120" fmla="*/ 1051251 w 1228797"/>
              <a:gd name="connsiteY120" fmla="*/ 25418 h 152590"/>
              <a:gd name="connsiteX121" fmla="*/ 1049536 w 1228797"/>
              <a:gd name="connsiteY121" fmla="*/ 34004 h 152590"/>
              <a:gd name="connsiteX122" fmla="*/ 1038964 w 1228797"/>
              <a:gd name="connsiteY122" fmla="*/ 41434 h 152590"/>
              <a:gd name="connsiteX123" fmla="*/ 1030867 w 1228797"/>
              <a:gd name="connsiteY123" fmla="*/ 40767 h 152590"/>
              <a:gd name="connsiteX124" fmla="*/ 1028010 w 1228797"/>
              <a:gd name="connsiteY124" fmla="*/ 38100 h 152590"/>
              <a:gd name="connsiteX125" fmla="*/ 1027343 w 1228797"/>
              <a:gd name="connsiteY125" fmla="*/ 37624 h 152590"/>
              <a:gd name="connsiteX126" fmla="*/ 995911 w 1228797"/>
              <a:gd name="connsiteY126" fmla="*/ 26194 h 152590"/>
              <a:gd name="connsiteX127" fmla="*/ 993815 w 1228797"/>
              <a:gd name="connsiteY127" fmla="*/ 26194 h 152590"/>
              <a:gd name="connsiteX128" fmla="*/ 990386 w 1228797"/>
              <a:gd name="connsiteY128" fmla="*/ 26194 h 152590"/>
              <a:gd name="connsiteX129" fmla="*/ 981623 w 1228797"/>
              <a:gd name="connsiteY129" fmla="*/ 28004 h 152590"/>
              <a:gd name="connsiteX130" fmla="*/ 947638 w 1228797"/>
              <a:gd name="connsiteY130" fmla="*/ 64456 h 152590"/>
              <a:gd name="connsiteX131" fmla="*/ 984957 w 1228797"/>
              <a:gd name="connsiteY131" fmla="*/ 123254 h 152590"/>
              <a:gd name="connsiteX132" fmla="*/ 988957 w 1228797"/>
              <a:gd name="connsiteY132" fmla="*/ 124016 h 152590"/>
              <a:gd name="connsiteX133" fmla="*/ 992291 w 1228797"/>
              <a:gd name="connsiteY133" fmla="*/ 122968 h 152590"/>
              <a:gd name="connsiteX134" fmla="*/ 1001816 w 1228797"/>
              <a:gd name="connsiteY134" fmla="*/ 122968 h 152590"/>
              <a:gd name="connsiteX135" fmla="*/ 1009150 w 1228797"/>
              <a:gd name="connsiteY135" fmla="*/ 121920 h 152590"/>
              <a:gd name="connsiteX136" fmla="*/ 1010484 w 1228797"/>
              <a:gd name="connsiteY136" fmla="*/ 121920 h 152590"/>
              <a:gd name="connsiteX137" fmla="*/ 1011817 w 1228797"/>
              <a:gd name="connsiteY137" fmla="*/ 121920 h 152590"/>
              <a:gd name="connsiteX138" fmla="*/ 1017437 w 1228797"/>
              <a:gd name="connsiteY138" fmla="*/ 119920 h 152590"/>
              <a:gd name="connsiteX139" fmla="*/ 1018580 w 1228797"/>
              <a:gd name="connsiteY139" fmla="*/ 119444 h 152590"/>
              <a:gd name="connsiteX140" fmla="*/ 1019723 w 1228797"/>
              <a:gd name="connsiteY140" fmla="*/ 118967 h 152590"/>
              <a:gd name="connsiteX141" fmla="*/ 1020866 w 1228797"/>
              <a:gd name="connsiteY141" fmla="*/ 118396 h 152590"/>
              <a:gd name="connsiteX142" fmla="*/ 1023438 w 1228797"/>
              <a:gd name="connsiteY142" fmla="*/ 117062 h 152590"/>
              <a:gd name="connsiteX143" fmla="*/ 1024200 w 1228797"/>
              <a:gd name="connsiteY143" fmla="*/ 116491 h 152590"/>
              <a:gd name="connsiteX144" fmla="*/ 1041154 w 1228797"/>
              <a:gd name="connsiteY144" fmla="*/ 95345 h 152590"/>
              <a:gd name="connsiteX145" fmla="*/ 1040202 w 1228797"/>
              <a:gd name="connsiteY145" fmla="*/ 90297 h 152590"/>
              <a:gd name="connsiteX146" fmla="*/ 1036106 w 1228797"/>
              <a:gd name="connsiteY146" fmla="*/ 88583 h 152590"/>
              <a:gd name="connsiteX147" fmla="*/ 1008579 w 1228797"/>
              <a:gd name="connsiteY147" fmla="*/ 88583 h 152590"/>
              <a:gd name="connsiteX148" fmla="*/ 1002292 w 1228797"/>
              <a:gd name="connsiteY148" fmla="*/ 82296 h 152590"/>
              <a:gd name="connsiteX149" fmla="*/ 1002292 w 1228797"/>
              <a:gd name="connsiteY149" fmla="*/ 69437 h 152590"/>
              <a:gd name="connsiteX150" fmla="*/ 1002292 w 1228797"/>
              <a:gd name="connsiteY150" fmla="*/ 69245 h 152590"/>
              <a:gd name="connsiteX151" fmla="*/ 1008579 w 1228797"/>
              <a:gd name="connsiteY151" fmla="*/ 63151 h 152590"/>
              <a:gd name="connsiteX152" fmla="*/ 1065729 w 1228797"/>
              <a:gd name="connsiteY152" fmla="*/ 63151 h 152590"/>
              <a:gd name="connsiteX153" fmla="*/ 1066205 w 1228797"/>
              <a:gd name="connsiteY153" fmla="*/ 63151 h 152590"/>
              <a:gd name="connsiteX154" fmla="*/ 1066777 w 1228797"/>
              <a:gd name="connsiteY154" fmla="*/ 63151 h 152590"/>
              <a:gd name="connsiteX155" fmla="*/ 1068205 w 1228797"/>
              <a:gd name="connsiteY155" fmla="*/ 68771 h 152590"/>
              <a:gd name="connsiteX156" fmla="*/ 1068205 w 1228797"/>
              <a:gd name="connsiteY156" fmla="*/ 80391 h 152590"/>
              <a:gd name="connsiteX157" fmla="*/ 1043155 w 1228797"/>
              <a:gd name="connsiteY157" fmla="*/ 136112 h 152590"/>
              <a:gd name="connsiteX158" fmla="*/ 1040869 w 1228797"/>
              <a:gd name="connsiteY158" fmla="*/ 138113 h 152590"/>
              <a:gd name="connsiteX159" fmla="*/ 1039630 w 1228797"/>
              <a:gd name="connsiteY159" fmla="*/ 139065 h 152590"/>
              <a:gd name="connsiteX160" fmla="*/ 1037249 w 1228797"/>
              <a:gd name="connsiteY160" fmla="*/ 140780 h 152590"/>
              <a:gd name="connsiteX161" fmla="*/ 1036011 w 1228797"/>
              <a:gd name="connsiteY161" fmla="*/ 141637 h 152590"/>
              <a:gd name="connsiteX162" fmla="*/ 1033630 w 1228797"/>
              <a:gd name="connsiteY162" fmla="*/ 143161 h 152590"/>
              <a:gd name="connsiteX163" fmla="*/ 1032391 w 1228797"/>
              <a:gd name="connsiteY163" fmla="*/ 143923 h 152590"/>
              <a:gd name="connsiteX164" fmla="*/ 1029915 w 1228797"/>
              <a:gd name="connsiteY164" fmla="*/ 145352 h 152590"/>
              <a:gd name="connsiteX165" fmla="*/ 1029343 w 1228797"/>
              <a:gd name="connsiteY165" fmla="*/ 145352 h 152590"/>
              <a:gd name="connsiteX166" fmla="*/ 1025343 w 1228797"/>
              <a:gd name="connsiteY166" fmla="*/ 147257 h 152590"/>
              <a:gd name="connsiteX167" fmla="*/ 1024676 w 1228797"/>
              <a:gd name="connsiteY167" fmla="*/ 147257 h 152590"/>
              <a:gd name="connsiteX168" fmla="*/ 1022104 w 1228797"/>
              <a:gd name="connsiteY168" fmla="*/ 148209 h 152590"/>
              <a:gd name="connsiteX169" fmla="*/ 1020866 w 1228797"/>
              <a:gd name="connsiteY169" fmla="*/ 148209 h 152590"/>
              <a:gd name="connsiteX170" fmla="*/ 1020104 w 1228797"/>
              <a:gd name="connsiteY170" fmla="*/ 148209 h 152590"/>
              <a:gd name="connsiteX171" fmla="*/ 1018009 w 1228797"/>
              <a:gd name="connsiteY171" fmla="*/ 148971 h 152590"/>
              <a:gd name="connsiteX172" fmla="*/ 1017151 w 1228797"/>
              <a:gd name="connsiteY172" fmla="*/ 148971 h 152590"/>
              <a:gd name="connsiteX173" fmla="*/ 1015913 w 1228797"/>
              <a:gd name="connsiteY173" fmla="*/ 148971 h 152590"/>
              <a:gd name="connsiteX174" fmla="*/ 1015056 w 1228797"/>
              <a:gd name="connsiteY174" fmla="*/ 148971 h 152590"/>
              <a:gd name="connsiteX175" fmla="*/ 1013151 w 1228797"/>
              <a:gd name="connsiteY175" fmla="*/ 149447 h 152590"/>
              <a:gd name="connsiteX176" fmla="*/ 1012103 w 1228797"/>
              <a:gd name="connsiteY176" fmla="*/ 149447 h 152590"/>
              <a:gd name="connsiteX177" fmla="*/ 1010960 w 1228797"/>
              <a:gd name="connsiteY177" fmla="*/ 149447 h 152590"/>
              <a:gd name="connsiteX178" fmla="*/ 1009912 w 1228797"/>
              <a:gd name="connsiteY178" fmla="*/ 149447 h 152590"/>
              <a:gd name="connsiteX179" fmla="*/ 1008103 w 1228797"/>
              <a:gd name="connsiteY179" fmla="*/ 149447 h 152590"/>
              <a:gd name="connsiteX180" fmla="*/ 1006960 w 1228797"/>
              <a:gd name="connsiteY180" fmla="*/ 149447 h 152590"/>
              <a:gd name="connsiteX181" fmla="*/ 1005817 w 1228797"/>
              <a:gd name="connsiteY181" fmla="*/ 149447 h 152590"/>
              <a:gd name="connsiteX182" fmla="*/ 1004578 w 1228797"/>
              <a:gd name="connsiteY182" fmla="*/ 149447 h 152590"/>
              <a:gd name="connsiteX183" fmla="*/ 1002864 w 1228797"/>
              <a:gd name="connsiteY183" fmla="*/ 149447 h 152590"/>
              <a:gd name="connsiteX184" fmla="*/ 995720 w 1228797"/>
              <a:gd name="connsiteY184" fmla="*/ 149447 h 152590"/>
              <a:gd name="connsiteX185" fmla="*/ 990386 w 1228797"/>
              <a:gd name="connsiteY185" fmla="*/ 149447 h 152590"/>
              <a:gd name="connsiteX186" fmla="*/ 918425 w 1228797"/>
              <a:gd name="connsiteY186" fmla="*/ 72152 h 152590"/>
              <a:gd name="connsiteX187" fmla="*/ 995720 w 1228797"/>
              <a:gd name="connsiteY187" fmla="*/ 191 h 152590"/>
              <a:gd name="connsiteX188" fmla="*/ 836558 w 1228797"/>
              <a:gd name="connsiteY188" fmla="*/ 191 h 152590"/>
              <a:gd name="connsiteX189" fmla="*/ 911234 w 1228797"/>
              <a:gd name="connsiteY189" fmla="*/ 74867 h 152590"/>
              <a:gd name="connsiteX190" fmla="*/ 836558 w 1228797"/>
              <a:gd name="connsiteY190" fmla="*/ 149543 h 152590"/>
              <a:gd name="connsiteX191" fmla="*/ 761882 w 1228797"/>
              <a:gd name="connsiteY191" fmla="*/ 74867 h 152590"/>
              <a:gd name="connsiteX192" fmla="*/ 836558 w 1228797"/>
              <a:gd name="connsiteY192" fmla="*/ 191 h 152590"/>
              <a:gd name="connsiteX193" fmla="*/ 200954 w 1228797"/>
              <a:gd name="connsiteY193" fmla="*/ 0 h 152590"/>
              <a:gd name="connsiteX194" fmla="*/ 275821 w 1228797"/>
              <a:gd name="connsiteY194" fmla="*/ 74867 h 152590"/>
              <a:gd name="connsiteX195" fmla="*/ 200954 w 1228797"/>
              <a:gd name="connsiteY195" fmla="*/ 149733 h 152590"/>
              <a:gd name="connsiteX196" fmla="*/ 126088 w 1228797"/>
              <a:gd name="connsiteY196" fmla="*/ 74867 h 152590"/>
              <a:gd name="connsiteX197" fmla="*/ 200954 w 1228797"/>
              <a:gd name="connsiteY197" fmla="*/ 0 h 152590"/>
            </a:gdLst>
            <a:ahLst/>
            <a:cxnLst/>
            <a:rect l="l" t="t" r="r" b="b"/>
            <a:pathLst>
              <a:path w="1228797" h="152590">
                <a:moveTo>
                  <a:pt x="353068" y="146933"/>
                </a:moveTo>
                <a:lnTo>
                  <a:pt x="353259" y="146971"/>
                </a:lnTo>
                <a:lnTo>
                  <a:pt x="352878" y="146971"/>
                </a:lnTo>
                <a:close/>
                <a:moveTo>
                  <a:pt x="463654" y="28766"/>
                </a:moveTo>
                <a:cubicBezTo>
                  <a:pt x="460187" y="28766"/>
                  <a:pt x="457368" y="31580"/>
                  <a:pt x="457368" y="35052"/>
                </a:cubicBezTo>
                <a:lnTo>
                  <a:pt x="457368" y="66866"/>
                </a:lnTo>
                <a:cubicBezTo>
                  <a:pt x="457311" y="70284"/>
                  <a:pt x="460044" y="73099"/>
                  <a:pt x="463464" y="73152"/>
                </a:cubicBezTo>
                <a:cubicBezTo>
                  <a:pt x="463530" y="73153"/>
                  <a:pt x="463588" y="73153"/>
                  <a:pt x="463654" y="73152"/>
                </a:cubicBezTo>
                <a:lnTo>
                  <a:pt x="502611" y="73152"/>
                </a:lnTo>
                <a:cubicBezTo>
                  <a:pt x="514613" y="73223"/>
                  <a:pt x="524576" y="63892"/>
                  <a:pt x="525281" y="51911"/>
                </a:cubicBezTo>
                <a:cubicBezTo>
                  <a:pt x="525910" y="39775"/>
                  <a:pt x="516585" y="29427"/>
                  <a:pt x="504450" y="28795"/>
                </a:cubicBezTo>
                <a:cubicBezTo>
                  <a:pt x="504031" y="28773"/>
                  <a:pt x="503602" y="28763"/>
                  <a:pt x="503183" y="28766"/>
                </a:cubicBezTo>
                <a:close/>
                <a:moveTo>
                  <a:pt x="1154216" y="28194"/>
                </a:moveTo>
                <a:lnTo>
                  <a:pt x="1154216" y="28765"/>
                </a:lnTo>
                <a:cubicBezTo>
                  <a:pt x="1127022" y="28713"/>
                  <a:pt x="1104934" y="50717"/>
                  <a:pt x="1104877" y="77914"/>
                </a:cubicBezTo>
                <a:cubicBezTo>
                  <a:pt x="1104820" y="105111"/>
                  <a:pt x="1126832" y="127201"/>
                  <a:pt x="1154026" y="127254"/>
                </a:cubicBezTo>
                <a:cubicBezTo>
                  <a:pt x="1181220" y="127306"/>
                  <a:pt x="1203308" y="105301"/>
                  <a:pt x="1203365" y="78105"/>
                </a:cubicBezTo>
                <a:cubicBezTo>
                  <a:pt x="1203365" y="78073"/>
                  <a:pt x="1203365" y="78041"/>
                  <a:pt x="1203365" y="78009"/>
                </a:cubicBezTo>
                <a:cubicBezTo>
                  <a:pt x="1203632" y="50761"/>
                  <a:pt x="1181753" y="28458"/>
                  <a:pt x="1154502" y="28195"/>
                </a:cubicBezTo>
                <a:cubicBezTo>
                  <a:pt x="1154407" y="28195"/>
                  <a:pt x="1154312" y="28194"/>
                  <a:pt x="1154216" y="28194"/>
                </a:cubicBezTo>
                <a:close/>
                <a:moveTo>
                  <a:pt x="836558" y="25718"/>
                </a:moveTo>
                <a:cubicBezTo>
                  <a:pt x="809364" y="25718"/>
                  <a:pt x="787314" y="47766"/>
                  <a:pt x="787314" y="74962"/>
                </a:cubicBezTo>
                <a:cubicBezTo>
                  <a:pt x="787314" y="102159"/>
                  <a:pt x="809364" y="124207"/>
                  <a:pt x="836558" y="124207"/>
                </a:cubicBezTo>
                <a:cubicBezTo>
                  <a:pt x="863752" y="124207"/>
                  <a:pt x="885802" y="102159"/>
                  <a:pt x="885802" y="74962"/>
                </a:cubicBezTo>
                <a:cubicBezTo>
                  <a:pt x="885802" y="74931"/>
                  <a:pt x="885802" y="74898"/>
                  <a:pt x="885802" y="74867"/>
                </a:cubicBezTo>
                <a:cubicBezTo>
                  <a:pt x="885745" y="47707"/>
                  <a:pt x="863714" y="25718"/>
                  <a:pt x="836558" y="25718"/>
                </a:cubicBezTo>
                <a:close/>
                <a:moveTo>
                  <a:pt x="200954" y="25527"/>
                </a:moveTo>
                <a:lnTo>
                  <a:pt x="200954" y="25908"/>
                </a:lnTo>
                <a:cubicBezTo>
                  <a:pt x="173652" y="25856"/>
                  <a:pt x="151477" y="47945"/>
                  <a:pt x="151424" y="75248"/>
                </a:cubicBezTo>
                <a:cubicBezTo>
                  <a:pt x="151372" y="102550"/>
                  <a:pt x="173462" y="124725"/>
                  <a:pt x="200764" y="124778"/>
                </a:cubicBezTo>
                <a:cubicBezTo>
                  <a:pt x="228063" y="124830"/>
                  <a:pt x="250237" y="102740"/>
                  <a:pt x="250294" y="75438"/>
                </a:cubicBezTo>
                <a:cubicBezTo>
                  <a:pt x="250294" y="75374"/>
                  <a:pt x="250294" y="75311"/>
                  <a:pt x="250294" y="75248"/>
                </a:cubicBezTo>
                <a:cubicBezTo>
                  <a:pt x="250456" y="47946"/>
                  <a:pt x="228444" y="25686"/>
                  <a:pt x="201145" y="25528"/>
                </a:cubicBezTo>
                <a:cubicBezTo>
                  <a:pt x="201078" y="25527"/>
                  <a:pt x="201021" y="25527"/>
                  <a:pt x="200954" y="25527"/>
                </a:cubicBezTo>
                <a:close/>
                <a:moveTo>
                  <a:pt x="437841" y="3429"/>
                </a:moveTo>
                <a:lnTo>
                  <a:pt x="502040" y="3429"/>
                </a:lnTo>
                <a:cubicBezTo>
                  <a:pt x="514623" y="3414"/>
                  <a:pt x="526748" y="8180"/>
                  <a:pt x="535949" y="16764"/>
                </a:cubicBezTo>
                <a:cubicBezTo>
                  <a:pt x="545074" y="25190"/>
                  <a:pt x="550427" y="36928"/>
                  <a:pt x="550808" y="49340"/>
                </a:cubicBezTo>
                <a:cubicBezTo>
                  <a:pt x="551303" y="66268"/>
                  <a:pt x="542883" y="82215"/>
                  <a:pt x="528615" y="91345"/>
                </a:cubicBezTo>
                <a:cubicBezTo>
                  <a:pt x="525881" y="92959"/>
                  <a:pt x="524852" y="96397"/>
                  <a:pt x="526233" y="99251"/>
                </a:cubicBezTo>
                <a:lnTo>
                  <a:pt x="544712" y="138017"/>
                </a:lnTo>
                <a:cubicBezTo>
                  <a:pt x="546188" y="141161"/>
                  <a:pt x="544826" y="144904"/>
                  <a:pt x="541683" y="146377"/>
                </a:cubicBezTo>
                <a:cubicBezTo>
                  <a:pt x="540845" y="146772"/>
                  <a:pt x="539930" y="146974"/>
                  <a:pt x="538997" y="146971"/>
                </a:cubicBezTo>
                <a:lnTo>
                  <a:pt x="525567" y="146971"/>
                </a:lnTo>
                <a:cubicBezTo>
                  <a:pt x="523166" y="146983"/>
                  <a:pt x="520976" y="145611"/>
                  <a:pt x="519947" y="143447"/>
                </a:cubicBezTo>
                <a:lnTo>
                  <a:pt x="500230" y="102203"/>
                </a:lnTo>
                <a:cubicBezTo>
                  <a:pt x="499221" y="100023"/>
                  <a:pt x="497011" y="98643"/>
                  <a:pt x="494611" y="98679"/>
                </a:cubicBezTo>
                <a:lnTo>
                  <a:pt x="463654" y="98679"/>
                </a:lnTo>
                <a:cubicBezTo>
                  <a:pt x="460235" y="98626"/>
                  <a:pt x="457425" y="101355"/>
                  <a:pt x="457368" y="104773"/>
                </a:cubicBezTo>
                <a:cubicBezTo>
                  <a:pt x="457368" y="104838"/>
                  <a:pt x="457368" y="104902"/>
                  <a:pt x="457368" y="104966"/>
                </a:cubicBezTo>
                <a:lnTo>
                  <a:pt x="457368" y="140684"/>
                </a:lnTo>
                <a:cubicBezTo>
                  <a:pt x="457368" y="144156"/>
                  <a:pt x="454558" y="146971"/>
                  <a:pt x="451081" y="146971"/>
                </a:cubicBezTo>
                <a:lnTo>
                  <a:pt x="437841" y="146971"/>
                </a:lnTo>
                <a:cubicBezTo>
                  <a:pt x="434365" y="146971"/>
                  <a:pt x="431555" y="144156"/>
                  <a:pt x="431555" y="140684"/>
                </a:cubicBezTo>
                <a:lnTo>
                  <a:pt x="431555" y="9716"/>
                </a:lnTo>
                <a:cubicBezTo>
                  <a:pt x="431603" y="6265"/>
                  <a:pt x="434393" y="3480"/>
                  <a:pt x="437841" y="3429"/>
                </a:cubicBezTo>
                <a:close/>
                <a:moveTo>
                  <a:pt x="293633" y="3429"/>
                </a:moveTo>
                <a:lnTo>
                  <a:pt x="306777" y="3429"/>
                </a:lnTo>
                <a:cubicBezTo>
                  <a:pt x="310101" y="3631"/>
                  <a:pt x="312692" y="6387"/>
                  <a:pt x="312683" y="9715"/>
                </a:cubicBezTo>
                <a:lnTo>
                  <a:pt x="312683" y="80677"/>
                </a:lnTo>
                <a:cubicBezTo>
                  <a:pt x="311454" y="102842"/>
                  <a:pt x="328427" y="121805"/>
                  <a:pt x="350592" y="123032"/>
                </a:cubicBezTo>
                <a:cubicBezTo>
                  <a:pt x="372757" y="124258"/>
                  <a:pt x="391721" y="107284"/>
                  <a:pt x="392950" y="85118"/>
                </a:cubicBezTo>
                <a:cubicBezTo>
                  <a:pt x="393026" y="83830"/>
                  <a:pt x="393035" y="82538"/>
                  <a:pt x="392978" y="81248"/>
                </a:cubicBezTo>
                <a:lnTo>
                  <a:pt x="392978" y="9715"/>
                </a:lnTo>
                <a:cubicBezTo>
                  <a:pt x="393026" y="6265"/>
                  <a:pt x="395817" y="3480"/>
                  <a:pt x="399265" y="3429"/>
                </a:cubicBezTo>
                <a:lnTo>
                  <a:pt x="412505" y="3429"/>
                </a:lnTo>
                <a:cubicBezTo>
                  <a:pt x="415943" y="3481"/>
                  <a:pt x="418696" y="6281"/>
                  <a:pt x="418696" y="9715"/>
                </a:cubicBezTo>
                <a:lnTo>
                  <a:pt x="418696" y="81153"/>
                </a:lnTo>
                <a:cubicBezTo>
                  <a:pt x="418696" y="108416"/>
                  <a:pt x="402119" y="131807"/>
                  <a:pt x="378496" y="141799"/>
                </a:cubicBezTo>
                <a:lnTo>
                  <a:pt x="353068" y="146933"/>
                </a:lnTo>
                <a:lnTo>
                  <a:pt x="327634" y="141836"/>
                </a:lnTo>
                <a:cubicBezTo>
                  <a:pt x="303998" y="131878"/>
                  <a:pt x="287389" y="108511"/>
                  <a:pt x="287346" y="81248"/>
                </a:cubicBezTo>
                <a:cubicBezTo>
                  <a:pt x="287346" y="81217"/>
                  <a:pt x="287346" y="81184"/>
                  <a:pt x="287346" y="81153"/>
                </a:cubicBezTo>
                <a:lnTo>
                  <a:pt x="287346" y="9715"/>
                </a:lnTo>
                <a:cubicBezTo>
                  <a:pt x="287394" y="6265"/>
                  <a:pt x="290184" y="3480"/>
                  <a:pt x="293633" y="3429"/>
                </a:cubicBezTo>
                <a:close/>
                <a:moveTo>
                  <a:pt x="6264" y="3333"/>
                </a:moveTo>
                <a:lnTo>
                  <a:pt x="18646" y="3333"/>
                </a:lnTo>
                <a:cubicBezTo>
                  <a:pt x="20692" y="3332"/>
                  <a:pt x="22611" y="4327"/>
                  <a:pt x="23790" y="6000"/>
                </a:cubicBezTo>
                <a:lnTo>
                  <a:pt x="61890" y="59817"/>
                </a:lnTo>
                <a:cubicBezTo>
                  <a:pt x="63109" y="61430"/>
                  <a:pt x="65011" y="62381"/>
                  <a:pt x="67033" y="62388"/>
                </a:cubicBezTo>
                <a:cubicBezTo>
                  <a:pt x="69032" y="62397"/>
                  <a:pt x="70913" y="61439"/>
                  <a:pt x="72081" y="59817"/>
                </a:cubicBezTo>
                <a:lnTo>
                  <a:pt x="110181" y="6000"/>
                </a:lnTo>
                <a:cubicBezTo>
                  <a:pt x="111360" y="4327"/>
                  <a:pt x="113279" y="3332"/>
                  <a:pt x="115325" y="3333"/>
                </a:cubicBezTo>
                <a:lnTo>
                  <a:pt x="127707" y="3333"/>
                </a:lnTo>
                <a:cubicBezTo>
                  <a:pt x="131179" y="3293"/>
                  <a:pt x="134026" y="6076"/>
                  <a:pt x="134065" y="9548"/>
                </a:cubicBezTo>
                <a:cubicBezTo>
                  <a:pt x="134082" y="10908"/>
                  <a:pt x="133655" y="12237"/>
                  <a:pt x="132851" y="13335"/>
                </a:cubicBezTo>
                <a:lnTo>
                  <a:pt x="81702" y="83724"/>
                </a:lnTo>
                <a:cubicBezTo>
                  <a:pt x="80555" y="85300"/>
                  <a:pt x="79953" y="87206"/>
                  <a:pt x="79987" y="89154"/>
                </a:cubicBezTo>
                <a:lnTo>
                  <a:pt x="79987" y="140684"/>
                </a:lnTo>
                <a:cubicBezTo>
                  <a:pt x="79987" y="144156"/>
                  <a:pt x="77172" y="146970"/>
                  <a:pt x="73701" y="146970"/>
                </a:cubicBezTo>
                <a:lnTo>
                  <a:pt x="60270" y="146970"/>
                </a:lnTo>
                <a:cubicBezTo>
                  <a:pt x="56798" y="146970"/>
                  <a:pt x="53984" y="144156"/>
                  <a:pt x="53984" y="140684"/>
                </a:cubicBezTo>
                <a:lnTo>
                  <a:pt x="53984" y="89154"/>
                </a:lnTo>
                <a:cubicBezTo>
                  <a:pt x="54018" y="87206"/>
                  <a:pt x="53416" y="85300"/>
                  <a:pt x="52269" y="83724"/>
                </a:cubicBezTo>
                <a:lnTo>
                  <a:pt x="1215" y="13335"/>
                </a:lnTo>
                <a:cubicBezTo>
                  <a:pt x="-836" y="10533"/>
                  <a:pt x="-229" y="6600"/>
                  <a:pt x="2572" y="4549"/>
                </a:cubicBezTo>
                <a:cubicBezTo>
                  <a:pt x="3643" y="3764"/>
                  <a:pt x="4936" y="3338"/>
                  <a:pt x="6264" y="3333"/>
                </a:cubicBezTo>
                <a:close/>
                <a:moveTo>
                  <a:pt x="1154026" y="3238"/>
                </a:moveTo>
                <a:cubicBezTo>
                  <a:pt x="1195269" y="3186"/>
                  <a:pt x="1228740" y="36577"/>
                  <a:pt x="1228797" y="77819"/>
                </a:cubicBezTo>
                <a:cubicBezTo>
                  <a:pt x="1228797" y="77850"/>
                  <a:pt x="1228797" y="77883"/>
                  <a:pt x="1228797" y="77914"/>
                </a:cubicBezTo>
                <a:cubicBezTo>
                  <a:pt x="1228740" y="119097"/>
                  <a:pt x="1195402" y="152485"/>
                  <a:pt x="1154216" y="152590"/>
                </a:cubicBezTo>
                <a:cubicBezTo>
                  <a:pt x="1112973" y="152642"/>
                  <a:pt x="1079502" y="119252"/>
                  <a:pt x="1079445" y="78009"/>
                </a:cubicBezTo>
                <a:cubicBezTo>
                  <a:pt x="1079388" y="36767"/>
                  <a:pt x="1112783" y="3290"/>
                  <a:pt x="1154026" y="3238"/>
                </a:cubicBezTo>
                <a:close/>
                <a:moveTo>
                  <a:pt x="646058" y="2096"/>
                </a:moveTo>
                <a:lnTo>
                  <a:pt x="659774" y="2096"/>
                </a:lnTo>
                <a:cubicBezTo>
                  <a:pt x="663250" y="2096"/>
                  <a:pt x="666060" y="4911"/>
                  <a:pt x="666060" y="8382"/>
                </a:cubicBezTo>
                <a:lnTo>
                  <a:pt x="666060" y="116491"/>
                </a:lnTo>
                <a:cubicBezTo>
                  <a:pt x="666060" y="119963"/>
                  <a:pt x="668870" y="122778"/>
                  <a:pt x="672346" y="122778"/>
                </a:cubicBezTo>
                <a:lnTo>
                  <a:pt x="750166" y="122778"/>
                </a:lnTo>
                <a:cubicBezTo>
                  <a:pt x="753633" y="122778"/>
                  <a:pt x="756452" y="125592"/>
                  <a:pt x="756452" y="129064"/>
                </a:cubicBezTo>
                <a:lnTo>
                  <a:pt x="756452" y="141733"/>
                </a:lnTo>
                <a:cubicBezTo>
                  <a:pt x="756509" y="145151"/>
                  <a:pt x="753776" y="147966"/>
                  <a:pt x="750356" y="148019"/>
                </a:cubicBezTo>
                <a:cubicBezTo>
                  <a:pt x="750290" y="148020"/>
                  <a:pt x="750232" y="148020"/>
                  <a:pt x="750166" y="148019"/>
                </a:cubicBezTo>
                <a:lnTo>
                  <a:pt x="646058" y="148019"/>
                </a:lnTo>
                <a:cubicBezTo>
                  <a:pt x="642581" y="148019"/>
                  <a:pt x="639771" y="145204"/>
                  <a:pt x="639771" y="141733"/>
                </a:cubicBezTo>
                <a:lnTo>
                  <a:pt x="639771" y="8382"/>
                </a:lnTo>
                <a:cubicBezTo>
                  <a:pt x="639819" y="4932"/>
                  <a:pt x="642609" y="2147"/>
                  <a:pt x="646058" y="2096"/>
                </a:cubicBezTo>
                <a:close/>
                <a:moveTo>
                  <a:pt x="995720" y="191"/>
                </a:moveTo>
                <a:cubicBezTo>
                  <a:pt x="1011922" y="355"/>
                  <a:pt x="1027629" y="5769"/>
                  <a:pt x="1040488" y="15621"/>
                </a:cubicBezTo>
                <a:cubicBezTo>
                  <a:pt x="1044298" y="18466"/>
                  <a:pt x="1047831" y="21654"/>
                  <a:pt x="1051060" y="25146"/>
                </a:cubicBezTo>
                <a:cubicBezTo>
                  <a:pt x="1051127" y="25235"/>
                  <a:pt x="1051194" y="25326"/>
                  <a:pt x="1051251" y="25418"/>
                </a:cubicBezTo>
                <a:cubicBezTo>
                  <a:pt x="1053146" y="28264"/>
                  <a:pt x="1052384" y="32107"/>
                  <a:pt x="1049536" y="34004"/>
                </a:cubicBezTo>
                <a:lnTo>
                  <a:pt x="1038964" y="41434"/>
                </a:lnTo>
                <a:cubicBezTo>
                  <a:pt x="1036478" y="43261"/>
                  <a:pt x="1033020" y="42976"/>
                  <a:pt x="1030867" y="40767"/>
                </a:cubicBezTo>
                <a:cubicBezTo>
                  <a:pt x="1029962" y="39830"/>
                  <a:pt x="1029010" y="38939"/>
                  <a:pt x="1028010" y="38100"/>
                </a:cubicBezTo>
                <a:cubicBezTo>
                  <a:pt x="1027753" y="37997"/>
                  <a:pt x="1027524" y="37834"/>
                  <a:pt x="1027343" y="37624"/>
                </a:cubicBezTo>
                <a:cubicBezTo>
                  <a:pt x="1018532" y="30242"/>
                  <a:pt x="1007407" y="26196"/>
                  <a:pt x="995911" y="26194"/>
                </a:cubicBezTo>
                <a:lnTo>
                  <a:pt x="993815" y="26194"/>
                </a:lnTo>
                <a:cubicBezTo>
                  <a:pt x="992672" y="26099"/>
                  <a:pt x="991529" y="26099"/>
                  <a:pt x="990386" y="26194"/>
                </a:cubicBezTo>
                <a:cubicBezTo>
                  <a:pt x="987414" y="26512"/>
                  <a:pt x="984481" y="27118"/>
                  <a:pt x="981623" y="28004"/>
                </a:cubicBezTo>
                <a:cubicBezTo>
                  <a:pt x="964526" y="33101"/>
                  <a:pt x="951524" y="47046"/>
                  <a:pt x="947638" y="64456"/>
                </a:cubicBezTo>
                <a:cubicBezTo>
                  <a:pt x="941704" y="90998"/>
                  <a:pt x="958411" y="117323"/>
                  <a:pt x="984957" y="123254"/>
                </a:cubicBezTo>
                <a:lnTo>
                  <a:pt x="988957" y="124016"/>
                </a:lnTo>
                <a:lnTo>
                  <a:pt x="992291" y="122968"/>
                </a:lnTo>
                <a:lnTo>
                  <a:pt x="1001816" y="122968"/>
                </a:lnTo>
                <a:cubicBezTo>
                  <a:pt x="1004274" y="122753"/>
                  <a:pt x="1006731" y="122403"/>
                  <a:pt x="1009150" y="121920"/>
                </a:cubicBezTo>
                <a:lnTo>
                  <a:pt x="1010484" y="121920"/>
                </a:lnTo>
                <a:lnTo>
                  <a:pt x="1011817" y="121920"/>
                </a:lnTo>
                <a:lnTo>
                  <a:pt x="1017437" y="119920"/>
                </a:lnTo>
                <a:lnTo>
                  <a:pt x="1018580" y="119444"/>
                </a:lnTo>
                <a:lnTo>
                  <a:pt x="1019723" y="118967"/>
                </a:lnTo>
                <a:lnTo>
                  <a:pt x="1020866" y="118396"/>
                </a:lnTo>
                <a:lnTo>
                  <a:pt x="1023438" y="117062"/>
                </a:lnTo>
                <a:lnTo>
                  <a:pt x="1024200" y="116491"/>
                </a:lnTo>
                <a:cubicBezTo>
                  <a:pt x="1031496" y="110931"/>
                  <a:pt x="1037316" y="103671"/>
                  <a:pt x="1041154" y="95345"/>
                </a:cubicBezTo>
                <a:cubicBezTo>
                  <a:pt x="1041764" y="93613"/>
                  <a:pt x="1041393" y="91690"/>
                  <a:pt x="1040202" y="90297"/>
                </a:cubicBezTo>
                <a:cubicBezTo>
                  <a:pt x="1039135" y="89178"/>
                  <a:pt x="1037649" y="88556"/>
                  <a:pt x="1036106" y="88583"/>
                </a:cubicBezTo>
                <a:lnTo>
                  <a:pt x="1008579" y="88583"/>
                </a:lnTo>
                <a:cubicBezTo>
                  <a:pt x="1005102" y="88583"/>
                  <a:pt x="1002292" y="85768"/>
                  <a:pt x="1002292" y="82296"/>
                </a:cubicBezTo>
                <a:lnTo>
                  <a:pt x="1002292" y="69437"/>
                </a:lnTo>
                <a:cubicBezTo>
                  <a:pt x="1002292" y="69373"/>
                  <a:pt x="1002292" y="69310"/>
                  <a:pt x="1002292" y="69245"/>
                </a:cubicBezTo>
                <a:cubicBezTo>
                  <a:pt x="1002350" y="65826"/>
                  <a:pt x="1005159" y="63097"/>
                  <a:pt x="1008579" y="63151"/>
                </a:cubicBezTo>
                <a:lnTo>
                  <a:pt x="1065729" y="63151"/>
                </a:lnTo>
                <a:lnTo>
                  <a:pt x="1066205" y="63151"/>
                </a:lnTo>
                <a:lnTo>
                  <a:pt x="1066777" y="63151"/>
                </a:lnTo>
                <a:cubicBezTo>
                  <a:pt x="1068139" y="64680"/>
                  <a:pt x="1068672" y="66776"/>
                  <a:pt x="1068205" y="68771"/>
                </a:cubicBezTo>
                <a:lnTo>
                  <a:pt x="1068205" y="80391"/>
                </a:lnTo>
                <a:cubicBezTo>
                  <a:pt x="1068244" y="101700"/>
                  <a:pt x="1059119" y="121997"/>
                  <a:pt x="1043155" y="136112"/>
                </a:cubicBezTo>
                <a:lnTo>
                  <a:pt x="1040869" y="138113"/>
                </a:lnTo>
                <a:lnTo>
                  <a:pt x="1039630" y="139065"/>
                </a:lnTo>
                <a:cubicBezTo>
                  <a:pt x="1038878" y="139697"/>
                  <a:pt x="1038087" y="140270"/>
                  <a:pt x="1037249" y="140780"/>
                </a:cubicBezTo>
                <a:lnTo>
                  <a:pt x="1036011" y="141637"/>
                </a:lnTo>
                <a:lnTo>
                  <a:pt x="1033630" y="143161"/>
                </a:lnTo>
                <a:lnTo>
                  <a:pt x="1032391" y="143923"/>
                </a:lnTo>
                <a:lnTo>
                  <a:pt x="1029915" y="145352"/>
                </a:lnTo>
                <a:lnTo>
                  <a:pt x="1029343" y="145352"/>
                </a:lnTo>
                <a:lnTo>
                  <a:pt x="1025343" y="147257"/>
                </a:lnTo>
                <a:lnTo>
                  <a:pt x="1024676" y="147257"/>
                </a:lnTo>
                <a:lnTo>
                  <a:pt x="1022104" y="148209"/>
                </a:lnTo>
                <a:lnTo>
                  <a:pt x="1020866" y="148209"/>
                </a:lnTo>
                <a:lnTo>
                  <a:pt x="1020104" y="148209"/>
                </a:lnTo>
                <a:lnTo>
                  <a:pt x="1018009" y="148971"/>
                </a:lnTo>
                <a:lnTo>
                  <a:pt x="1017151" y="148971"/>
                </a:lnTo>
                <a:lnTo>
                  <a:pt x="1015913" y="148971"/>
                </a:lnTo>
                <a:lnTo>
                  <a:pt x="1015056" y="148971"/>
                </a:lnTo>
                <a:lnTo>
                  <a:pt x="1013151" y="149447"/>
                </a:lnTo>
                <a:lnTo>
                  <a:pt x="1012103" y="149447"/>
                </a:lnTo>
                <a:lnTo>
                  <a:pt x="1010960" y="149447"/>
                </a:lnTo>
                <a:lnTo>
                  <a:pt x="1009912" y="149447"/>
                </a:lnTo>
                <a:lnTo>
                  <a:pt x="1008103" y="149447"/>
                </a:lnTo>
                <a:lnTo>
                  <a:pt x="1006960" y="149447"/>
                </a:lnTo>
                <a:lnTo>
                  <a:pt x="1005817" y="149447"/>
                </a:lnTo>
                <a:lnTo>
                  <a:pt x="1004578" y="149447"/>
                </a:lnTo>
                <a:lnTo>
                  <a:pt x="1002864" y="149447"/>
                </a:lnTo>
                <a:lnTo>
                  <a:pt x="995720" y="149447"/>
                </a:lnTo>
                <a:cubicBezTo>
                  <a:pt x="993939" y="149511"/>
                  <a:pt x="992167" y="149511"/>
                  <a:pt x="990386" y="149447"/>
                </a:cubicBezTo>
                <a:cubicBezTo>
                  <a:pt x="949171" y="147975"/>
                  <a:pt x="916948" y="113368"/>
                  <a:pt x="918425" y="72152"/>
                </a:cubicBezTo>
                <a:cubicBezTo>
                  <a:pt x="919901" y="30936"/>
                  <a:pt x="954505" y="-1282"/>
                  <a:pt x="995720" y="191"/>
                </a:cubicBezTo>
                <a:close/>
                <a:moveTo>
                  <a:pt x="836558" y="191"/>
                </a:moveTo>
                <a:cubicBezTo>
                  <a:pt x="877801" y="191"/>
                  <a:pt x="911234" y="33625"/>
                  <a:pt x="911234" y="74867"/>
                </a:cubicBezTo>
                <a:cubicBezTo>
                  <a:pt x="911234" y="116109"/>
                  <a:pt x="877801" y="149543"/>
                  <a:pt x="836558" y="149543"/>
                </a:cubicBezTo>
                <a:cubicBezTo>
                  <a:pt x="795315" y="149543"/>
                  <a:pt x="761882" y="116109"/>
                  <a:pt x="761882" y="74867"/>
                </a:cubicBezTo>
                <a:cubicBezTo>
                  <a:pt x="761882" y="33625"/>
                  <a:pt x="795315" y="191"/>
                  <a:pt x="836558" y="191"/>
                </a:cubicBezTo>
                <a:close/>
                <a:moveTo>
                  <a:pt x="200954" y="0"/>
                </a:moveTo>
                <a:cubicBezTo>
                  <a:pt x="242302" y="0"/>
                  <a:pt x="275821" y="33518"/>
                  <a:pt x="275821" y="74867"/>
                </a:cubicBezTo>
                <a:cubicBezTo>
                  <a:pt x="275821" y="116215"/>
                  <a:pt x="242302" y="149733"/>
                  <a:pt x="200954" y="149733"/>
                </a:cubicBezTo>
                <a:cubicBezTo>
                  <a:pt x="159606" y="149733"/>
                  <a:pt x="126088" y="116215"/>
                  <a:pt x="126088" y="74867"/>
                </a:cubicBezTo>
                <a:cubicBezTo>
                  <a:pt x="126088" y="33518"/>
                  <a:pt x="159606" y="0"/>
                  <a:pt x="200954" y="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4557389" y="1689990"/>
            <a:ext cx="3064525" cy="3899238"/>
          </a:xfrm>
          <a:custGeom>
            <a:avLst/>
            <a:gdLst>
              <a:gd name="connsiteX0" fmla="*/ 252000 w 2520000"/>
              <a:gd name="connsiteY0" fmla="*/ 0 h 3240000"/>
              <a:gd name="connsiteX1" fmla="*/ 2268000 w 2520000"/>
              <a:gd name="connsiteY1" fmla="*/ 0 h 3240000"/>
              <a:gd name="connsiteX2" fmla="*/ 2520000 w 2520000"/>
              <a:gd name="connsiteY2" fmla="*/ 252000 h 3240000"/>
              <a:gd name="connsiteX3" fmla="*/ 2520000 w 2520000"/>
              <a:gd name="connsiteY3" fmla="*/ 2988000 h 3240000"/>
              <a:gd name="connsiteX4" fmla="*/ 2268000 w 2520000"/>
              <a:gd name="connsiteY4" fmla="*/ 3240000 h 3240000"/>
              <a:gd name="connsiteX5" fmla="*/ 1687740 w 2520000"/>
              <a:gd name="connsiteY5" fmla="*/ 3240000 h 3240000"/>
              <a:gd name="connsiteX6" fmla="*/ 1683224 w 2520000"/>
              <a:gd name="connsiteY6" fmla="*/ 3195197 h 3240000"/>
              <a:gd name="connsiteX7" fmla="*/ 1260000 w 2520000"/>
              <a:gd name="connsiteY7" fmla="*/ 2850260 h 3240000"/>
              <a:gd name="connsiteX8" fmla="*/ 836777 w 2520000"/>
              <a:gd name="connsiteY8" fmla="*/ 3195197 h 3240000"/>
              <a:gd name="connsiteX9" fmla="*/ 832260 w 2520000"/>
              <a:gd name="connsiteY9" fmla="*/ 3240000 h 3240000"/>
              <a:gd name="connsiteX10" fmla="*/ 252000 w 2520000"/>
              <a:gd name="connsiteY10" fmla="*/ 3240000 h 3240000"/>
              <a:gd name="connsiteX11" fmla="*/ 0 w 2520000"/>
              <a:gd name="connsiteY11" fmla="*/ 2988000 h 3240000"/>
              <a:gd name="connsiteX12" fmla="*/ 0 w 2520000"/>
              <a:gd name="connsiteY12" fmla="*/ 252000 h 3240000"/>
              <a:gd name="connsiteX13" fmla="*/ 252000 w 2520000"/>
              <a:gd name="connsiteY13" fmla="*/ 0 h 3240000"/>
            </a:gdLst>
            <a:ahLst/>
            <a:cxnLst/>
            <a:rect l="l" t="t" r="r" b="b"/>
            <a:pathLst>
              <a:path w="2520000" h="3240000">
                <a:moveTo>
                  <a:pt x="252000" y="0"/>
                </a:moveTo>
                <a:lnTo>
                  <a:pt x="2268000" y="0"/>
                </a:lnTo>
                <a:cubicBezTo>
                  <a:pt x="2407176" y="0"/>
                  <a:pt x="2520000" y="112824"/>
                  <a:pt x="2520000" y="252000"/>
                </a:cubicBezTo>
                <a:lnTo>
                  <a:pt x="2520000" y="2988000"/>
                </a:lnTo>
                <a:cubicBezTo>
                  <a:pt x="2520000" y="3127176"/>
                  <a:pt x="2407176" y="3240000"/>
                  <a:pt x="2268000" y="3240000"/>
                </a:cubicBezTo>
                <a:lnTo>
                  <a:pt x="1687740" y="3240000"/>
                </a:lnTo>
                <a:lnTo>
                  <a:pt x="1683224" y="3195197"/>
                </a:lnTo>
                <a:cubicBezTo>
                  <a:pt x="1642941" y="2998342"/>
                  <a:pt x="1468764" y="2850260"/>
                  <a:pt x="1260000" y="2850260"/>
                </a:cubicBezTo>
                <a:cubicBezTo>
                  <a:pt x="1051237" y="2850260"/>
                  <a:pt x="877059" y="2998342"/>
                  <a:pt x="836777" y="3195197"/>
                </a:cubicBezTo>
                <a:lnTo>
                  <a:pt x="832260" y="3240000"/>
                </a:lnTo>
                <a:lnTo>
                  <a:pt x="252000" y="3240000"/>
                </a:lnTo>
                <a:cubicBezTo>
                  <a:pt x="112824" y="3240000"/>
                  <a:pt x="0" y="3127176"/>
                  <a:pt x="0" y="2988000"/>
                </a:cubicBezTo>
                <a:lnTo>
                  <a:pt x="0" y="252000"/>
                </a:lnTo>
                <a:cubicBezTo>
                  <a:pt x="0" y="112824"/>
                  <a:pt x="112824" y="0"/>
                  <a:pt x="252000" y="0"/>
                </a:cubicBezTo>
                <a:close/>
              </a:path>
            </a:pathLst>
          </a:custGeom>
          <a:gradFill>
            <a:gsLst>
              <a:gs pos="0">
                <a:schemeClr val="bg1"/>
              </a:gs>
              <a:gs pos="95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4557389" y="1297726"/>
            <a:ext cx="3064525" cy="656684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95000">
                <a:schemeClr val="accent1"/>
              </a:gs>
            </a:gsLst>
            <a:lin ang="0" scaled="0"/>
          </a:gradFill>
          <a:ln w="25400" cap="sq">
            <a:noFill/>
            <a:miter/>
          </a:ln>
          <a:effectLst>
            <a:outerShdw blurRad="254000" dist="127000" dir="2700000" algn="tl" rotWithShape="0">
              <a:schemeClr val="accent1"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just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4776282" y="2174610"/>
            <a:ext cx="2626735" cy="78802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信息更新</a:t>
            </a: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4776282" y="3005909"/>
            <a:ext cx="2626735" cy="211130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低保家庭的人口、收入和财产状况发生变化的，应当及时告知苏木镇人民政府、国营牧场。
对户籍地与经常居住地不一致的救助对象，定期核对收入、财产等情况。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8252085" y="1689990"/>
            <a:ext cx="3064525" cy="3899238"/>
          </a:xfrm>
          <a:custGeom>
            <a:avLst/>
            <a:gdLst>
              <a:gd name="connsiteX0" fmla="*/ 252000 w 2520000"/>
              <a:gd name="connsiteY0" fmla="*/ 0 h 3240000"/>
              <a:gd name="connsiteX1" fmla="*/ 2268000 w 2520000"/>
              <a:gd name="connsiteY1" fmla="*/ 0 h 3240000"/>
              <a:gd name="connsiteX2" fmla="*/ 2520000 w 2520000"/>
              <a:gd name="connsiteY2" fmla="*/ 252000 h 3240000"/>
              <a:gd name="connsiteX3" fmla="*/ 2520000 w 2520000"/>
              <a:gd name="connsiteY3" fmla="*/ 2988000 h 3240000"/>
              <a:gd name="connsiteX4" fmla="*/ 2268000 w 2520000"/>
              <a:gd name="connsiteY4" fmla="*/ 3240000 h 3240000"/>
              <a:gd name="connsiteX5" fmla="*/ 1687740 w 2520000"/>
              <a:gd name="connsiteY5" fmla="*/ 3240000 h 3240000"/>
              <a:gd name="connsiteX6" fmla="*/ 1683224 w 2520000"/>
              <a:gd name="connsiteY6" fmla="*/ 3195197 h 3240000"/>
              <a:gd name="connsiteX7" fmla="*/ 1260000 w 2520000"/>
              <a:gd name="connsiteY7" fmla="*/ 2850260 h 3240000"/>
              <a:gd name="connsiteX8" fmla="*/ 836777 w 2520000"/>
              <a:gd name="connsiteY8" fmla="*/ 3195197 h 3240000"/>
              <a:gd name="connsiteX9" fmla="*/ 832260 w 2520000"/>
              <a:gd name="connsiteY9" fmla="*/ 3240000 h 3240000"/>
              <a:gd name="connsiteX10" fmla="*/ 252000 w 2520000"/>
              <a:gd name="connsiteY10" fmla="*/ 3240000 h 3240000"/>
              <a:gd name="connsiteX11" fmla="*/ 0 w 2520000"/>
              <a:gd name="connsiteY11" fmla="*/ 2988000 h 3240000"/>
              <a:gd name="connsiteX12" fmla="*/ 0 w 2520000"/>
              <a:gd name="connsiteY12" fmla="*/ 252000 h 3240000"/>
              <a:gd name="connsiteX13" fmla="*/ 252000 w 2520000"/>
              <a:gd name="connsiteY13" fmla="*/ 0 h 3240000"/>
            </a:gdLst>
            <a:ahLst/>
            <a:cxnLst/>
            <a:rect l="l" t="t" r="r" b="b"/>
            <a:pathLst>
              <a:path w="2520000" h="3240000">
                <a:moveTo>
                  <a:pt x="252000" y="0"/>
                </a:moveTo>
                <a:lnTo>
                  <a:pt x="2268000" y="0"/>
                </a:lnTo>
                <a:cubicBezTo>
                  <a:pt x="2407176" y="0"/>
                  <a:pt x="2520000" y="112824"/>
                  <a:pt x="2520000" y="252000"/>
                </a:cubicBezTo>
                <a:lnTo>
                  <a:pt x="2520000" y="2988000"/>
                </a:lnTo>
                <a:cubicBezTo>
                  <a:pt x="2520000" y="3127176"/>
                  <a:pt x="2407176" y="3240000"/>
                  <a:pt x="2268000" y="3240000"/>
                </a:cubicBezTo>
                <a:lnTo>
                  <a:pt x="1687740" y="3240000"/>
                </a:lnTo>
                <a:lnTo>
                  <a:pt x="1683224" y="3195197"/>
                </a:lnTo>
                <a:cubicBezTo>
                  <a:pt x="1642941" y="2998342"/>
                  <a:pt x="1468764" y="2850260"/>
                  <a:pt x="1260000" y="2850260"/>
                </a:cubicBezTo>
                <a:cubicBezTo>
                  <a:pt x="1051237" y="2850260"/>
                  <a:pt x="877059" y="2998342"/>
                  <a:pt x="836777" y="3195197"/>
                </a:cubicBezTo>
                <a:lnTo>
                  <a:pt x="832260" y="3240000"/>
                </a:lnTo>
                <a:lnTo>
                  <a:pt x="252000" y="3240000"/>
                </a:lnTo>
                <a:cubicBezTo>
                  <a:pt x="112824" y="3240000"/>
                  <a:pt x="0" y="3127176"/>
                  <a:pt x="0" y="2988000"/>
                </a:cubicBezTo>
                <a:lnTo>
                  <a:pt x="0" y="252000"/>
                </a:lnTo>
                <a:cubicBezTo>
                  <a:pt x="0" y="112824"/>
                  <a:pt x="112824" y="0"/>
                  <a:pt x="252000" y="0"/>
                </a:cubicBezTo>
                <a:close/>
              </a:path>
            </a:pathLst>
          </a:custGeom>
          <a:gradFill>
            <a:gsLst>
              <a:gs pos="0">
                <a:schemeClr val="bg1"/>
              </a:gs>
              <a:gs pos="95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8252085" y="1297726"/>
            <a:ext cx="3064525" cy="656684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95000">
                <a:schemeClr val="accent1"/>
              </a:gs>
            </a:gsLst>
            <a:lin ang="0" scaled="0"/>
          </a:gradFill>
          <a:ln w="25400" cap="sq">
            <a:noFill/>
            <a:miter/>
          </a:ln>
          <a:effectLst>
            <a:outerShdw blurRad="254000" dist="127000" dir="2700000" algn="tl" rotWithShape="0">
              <a:schemeClr val="accent1"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just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8470981" y="2174610"/>
            <a:ext cx="2626735" cy="78802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渐退期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8470981" y="3005909"/>
            <a:ext cx="2626735" cy="211130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23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对因学生毕业、病人痊愈或家庭成员实现就业，家庭人均收入超过当地低保标准的家庭，给予不超过6个月的渐退期。
对已达到领取退休金、养老保险金年龄还未办理完手续的低保家庭，发放低保金至实际领取到相关待遇，但最多不超过6个月。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862690" y="1689990"/>
            <a:ext cx="3064525" cy="3899238"/>
          </a:xfrm>
          <a:custGeom>
            <a:avLst/>
            <a:gdLst>
              <a:gd name="connsiteX0" fmla="*/ 252000 w 2520000"/>
              <a:gd name="connsiteY0" fmla="*/ 0 h 3240000"/>
              <a:gd name="connsiteX1" fmla="*/ 2268000 w 2520000"/>
              <a:gd name="connsiteY1" fmla="*/ 0 h 3240000"/>
              <a:gd name="connsiteX2" fmla="*/ 2520000 w 2520000"/>
              <a:gd name="connsiteY2" fmla="*/ 252000 h 3240000"/>
              <a:gd name="connsiteX3" fmla="*/ 2520000 w 2520000"/>
              <a:gd name="connsiteY3" fmla="*/ 2988000 h 3240000"/>
              <a:gd name="connsiteX4" fmla="*/ 2268000 w 2520000"/>
              <a:gd name="connsiteY4" fmla="*/ 3240000 h 3240000"/>
              <a:gd name="connsiteX5" fmla="*/ 1687740 w 2520000"/>
              <a:gd name="connsiteY5" fmla="*/ 3240000 h 3240000"/>
              <a:gd name="connsiteX6" fmla="*/ 1683223 w 2520000"/>
              <a:gd name="connsiteY6" fmla="*/ 3195197 h 3240000"/>
              <a:gd name="connsiteX7" fmla="*/ 1260000 w 2520000"/>
              <a:gd name="connsiteY7" fmla="*/ 2850260 h 3240000"/>
              <a:gd name="connsiteX8" fmla="*/ 836777 w 2520000"/>
              <a:gd name="connsiteY8" fmla="*/ 3195197 h 3240000"/>
              <a:gd name="connsiteX9" fmla="*/ 832260 w 2520000"/>
              <a:gd name="connsiteY9" fmla="*/ 3240000 h 3240000"/>
              <a:gd name="connsiteX10" fmla="*/ 252000 w 2520000"/>
              <a:gd name="connsiteY10" fmla="*/ 3240000 h 3240000"/>
              <a:gd name="connsiteX11" fmla="*/ 0 w 2520000"/>
              <a:gd name="connsiteY11" fmla="*/ 2988000 h 3240000"/>
              <a:gd name="connsiteX12" fmla="*/ 0 w 2520000"/>
              <a:gd name="connsiteY12" fmla="*/ 252000 h 3240000"/>
              <a:gd name="connsiteX13" fmla="*/ 252000 w 2520000"/>
              <a:gd name="connsiteY13" fmla="*/ 0 h 3240000"/>
            </a:gdLst>
            <a:ahLst/>
            <a:cxnLst/>
            <a:rect l="l" t="t" r="r" b="b"/>
            <a:pathLst>
              <a:path w="2520000" h="3240000">
                <a:moveTo>
                  <a:pt x="252000" y="0"/>
                </a:moveTo>
                <a:lnTo>
                  <a:pt x="2268000" y="0"/>
                </a:lnTo>
                <a:cubicBezTo>
                  <a:pt x="2407176" y="0"/>
                  <a:pt x="2520000" y="112824"/>
                  <a:pt x="2520000" y="252000"/>
                </a:cubicBezTo>
                <a:lnTo>
                  <a:pt x="2520000" y="2988000"/>
                </a:lnTo>
                <a:cubicBezTo>
                  <a:pt x="2520000" y="3127176"/>
                  <a:pt x="2407176" y="3240000"/>
                  <a:pt x="2268000" y="3240000"/>
                </a:cubicBezTo>
                <a:lnTo>
                  <a:pt x="1687740" y="3240000"/>
                </a:lnTo>
                <a:lnTo>
                  <a:pt x="1683223" y="3195197"/>
                </a:lnTo>
                <a:cubicBezTo>
                  <a:pt x="1642941" y="2998342"/>
                  <a:pt x="1468764" y="2850260"/>
                  <a:pt x="1260000" y="2850260"/>
                </a:cubicBezTo>
                <a:cubicBezTo>
                  <a:pt x="1051236" y="2850260"/>
                  <a:pt x="877059" y="2998342"/>
                  <a:pt x="836777" y="3195197"/>
                </a:cubicBezTo>
                <a:lnTo>
                  <a:pt x="832260" y="3240000"/>
                </a:lnTo>
                <a:lnTo>
                  <a:pt x="252000" y="3240000"/>
                </a:lnTo>
                <a:cubicBezTo>
                  <a:pt x="112824" y="3240000"/>
                  <a:pt x="0" y="3127176"/>
                  <a:pt x="0" y="2988000"/>
                </a:cubicBezTo>
                <a:lnTo>
                  <a:pt x="0" y="252000"/>
                </a:lnTo>
                <a:cubicBezTo>
                  <a:pt x="0" y="112824"/>
                  <a:pt x="112824" y="0"/>
                  <a:pt x="252000" y="0"/>
                </a:cubicBezTo>
                <a:close/>
              </a:path>
            </a:pathLst>
          </a:custGeom>
          <a:gradFill>
            <a:gsLst>
              <a:gs pos="0">
                <a:schemeClr val="bg1"/>
              </a:gs>
              <a:gs pos="95000">
                <a:schemeClr val="accent1">
                  <a:lumMod val="20000"/>
                  <a:lumOff val="80000"/>
                </a:schemeClr>
              </a:gs>
            </a:gsLst>
            <a:lin ang="5400000" scaled="0"/>
          </a:gra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862690" y="1297726"/>
            <a:ext cx="3064525" cy="656684"/>
          </a:xfrm>
          <a:prstGeom prst="roundRect">
            <a:avLst>
              <a:gd name="adj" fmla="val 10000"/>
            </a:avLst>
          </a:pr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95000">
                <a:schemeClr val="accent1"/>
              </a:gs>
            </a:gsLst>
            <a:lin ang="0" scaled="0"/>
          </a:gradFill>
          <a:ln w="25400" cap="sq">
            <a:noFill/>
            <a:miter/>
          </a:ln>
          <a:effectLst>
            <a:outerShdw blurRad="254000" dist="127000" dir="2700000" algn="tl" rotWithShape="0">
              <a:schemeClr val="accent1"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just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1081585" y="2174610"/>
            <a:ext cx="2626735" cy="78802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定期核查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1081585" y="3005909"/>
            <a:ext cx="2626735" cy="2111301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23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苏木镇人民政府、国营牧场对低保家庭经济状况定期核查，根据核查情况办理低保金增发、减发、停发手续。
对短期内经济状况变化不大的家庭每年核查一次；收入来源不固定、有劳动能力的家庭每半年核查一次。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081585" y="1457642"/>
            <a:ext cx="2628900" cy="30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kumimoji="1" lang="en-US" altLang="zh-CN" sz="2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PART 01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4776282" y="1457642"/>
            <a:ext cx="2628900" cy="30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kumimoji="1" lang="en-US" altLang="zh-CN" sz="2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PART 02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8470981" y="1457642"/>
            <a:ext cx="2628900" cy="30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>
            <a:spAutoFit/>
          </a:bodyPr>
          <a:lstStyle/>
          <a:p>
            <a:pPr algn="l">
              <a:lnSpc>
                <a:spcPct val="100000"/>
              </a:lnSpc>
            </a:pPr>
            <a:r>
              <a:rPr kumimoji="1" lang="en-US" altLang="zh-CN" sz="2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PART 03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2126614" y="5353767"/>
            <a:ext cx="536676" cy="612905"/>
          </a:xfrm>
          <a:custGeom>
            <a:avLst/>
            <a:gdLst>
              <a:gd name="connsiteX0" fmla="*/ 361901 w 630455"/>
              <a:gd name="connsiteY0" fmla="*/ 82589 h 720001"/>
              <a:gd name="connsiteX1" fmla="*/ 361901 w 630455"/>
              <a:gd name="connsiteY1" fmla="*/ 203034 h 720001"/>
              <a:gd name="connsiteX2" fmla="*/ 427179 w 630455"/>
              <a:gd name="connsiteY2" fmla="*/ 268312 h 720001"/>
              <a:gd name="connsiteX3" fmla="*/ 547624 w 630455"/>
              <a:gd name="connsiteY3" fmla="*/ 268312 h 720001"/>
              <a:gd name="connsiteX4" fmla="*/ 113812 w 630455"/>
              <a:gd name="connsiteY4" fmla="*/ 0 h 720001"/>
              <a:gd name="connsiteX5" fmla="*/ 338847 w 630455"/>
              <a:gd name="connsiteY5" fmla="*/ 0 h 720001"/>
              <a:gd name="connsiteX6" fmla="*/ 340465 w 630455"/>
              <a:gd name="connsiteY6" fmla="*/ 162 h 720001"/>
              <a:gd name="connsiteX7" fmla="*/ 340789 w 630455"/>
              <a:gd name="connsiteY7" fmla="*/ 162 h 720001"/>
              <a:gd name="connsiteX8" fmla="*/ 344106 w 630455"/>
              <a:gd name="connsiteY8" fmla="*/ 809 h 720001"/>
              <a:gd name="connsiteX9" fmla="*/ 344186 w 630455"/>
              <a:gd name="connsiteY9" fmla="*/ 809 h 720001"/>
              <a:gd name="connsiteX10" fmla="*/ 347422 w 630455"/>
              <a:gd name="connsiteY10" fmla="*/ 1942 h 720001"/>
              <a:gd name="connsiteX11" fmla="*/ 347503 w 630455"/>
              <a:gd name="connsiteY11" fmla="*/ 1942 h 720001"/>
              <a:gd name="connsiteX12" fmla="*/ 349040 w 630455"/>
              <a:gd name="connsiteY12" fmla="*/ 2670 h 720001"/>
              <a:gd name="connsiteX13" fmla="*/ 349121 w 630455"/>
              <a:gd name="connsiteY13" fmla="*/ 2670 h 720001"/>
              <a:gd name="connsiteX14" fmla="*/ 350576 w 630455"/>
              <a:gd name="connsiteY14" fmla="*/ 3479 h 720001"/>
              <a:gd name="connsiteX15" fmla="*/ 350819 w 630455"/>
              <a:gd name="connsiteY15" fmla="*/ 3640 h 720001"/>
              <a:gd name="connsiteX16" fmla="*/ 352033 w 630455"/>
              <a:gd name="connsiteY16" fmla="*/ 4449 h 720001"/>
              <a:gd name="connsiteX17" fmla="*/ 352194 w 630455"/>
              <a:gd name="connsiteY17" fmla="*/ 4530 h 720001"/>
              <a:gd name="connsiteX18" fmla="*/ 353408 w 630455"/>
              <a:gd name="connsiteY18" fmla="*/ 5501 h 720001"/>
              <a:gd name="connsiteX19" fmla="*/ 353651 w 630455"/>
              <a:gd name="connsiteY19" fmla="*/ 5743 h 720001"/>
              <a:gd name="connsiteX20" fmla="*/ 354864 w 630455"/>
              <a:gd name="connsiteY20" fmla="*/ 6876 h 720001"/>
              <a:gd name="connsiteX21" fmla="*/ 623418 w 630455"/>
              <a:gd name="connsiteY21" fmla="*/ 275430 h 720001"/>
              <a:gd name="connsiteX22" fmla="*/ 624551 w 630455"/>
              <a:gd name="connsiteY22" fmla="*/ 276643 h 720001"/>
              <a:gd name="connsiteX23" fmla="*/ 624793 w 630455"/>
              <a:gd name="connsiteY23" fmla="*/ 276886 h 720001"/>
              <a:gd name="connsiteX24" fmla="*/ 625764 w 630455"/>
              <a:gd name="connsiteY24" fmla="*/ 278180 h 720001"/>
              <a:gd name="connsiteX25" fmla="*/ 625845 w 630455"/>
              <a:gd name="connsiteY25" fmla="*/ 278342 h 720001"/>
              <a:gd name="connsiteX26" fmla="*/ 626734 w 630455"/>
              <a:gd name="connsiteY26" fmla="*/ 279637 h 720001"/>
              <a:gd name="connsiteX27" fmla="*/ 626896 w 630455"/>
              <a:gd name="connsiteY27" fmla="*/ 279798 h 720001"/>
              <a:gd name="connsiteX28" fmla="*/ 627705 w 630455"/>
              <a:gd name="connsiteY28" fmla="*/ 281254 h 720001"/>
              <a:gd name="connsiteX29" fmla="*/ 628433 w 630455"/>
              <a:gd name="connsiteY29" fmla="*/ 282791 h 720001"/>
              <a:gd name="connsiteX30" fmla="*/ 629646 w 630455"/>
              <a:gd name="connsiteY30" fmla="*/ 286107 h 720001"/>
              <a:gd name="connsiteX31" fmla="*/ 630293 w 630455"/>
              <a:gd name="connsiteY31" fmla="*/ 289424 h 720001"/>
              <a:gd name="connsiteX32" fmla="*/ 630293 w 630455"/>
              <a:gd name="connsiteY32" fmla="*/ 289667 h 720001"/>
              <a:gd name="connsiteX33" fmla="*/ 630455 w 630455"/>
              <a:gd name="connsiteY33" fmla="*/ 291285 h 720001"/>
              <a:gd name="connsiteX34" fmla="*/ 630455 w 630455"/>
              <a:gd name="connsiteY34" fmla="*/ 292579 h 720001"/>
              <a:gd name="connsiteX35" fmla="*/ 630455 w 630455"/>
              <a:gd name="connsiteY35" fmla="*/ 606189 h 720001"/>
              <a:gd name="connsiteX36" fmla="*/ 516644 w 630455"/>
              <a:gd name="connsiteY36" fmla="*/ 720001 h 720001"/>
              <a:gd name="connsiteX37" fmla="*/ 113812 w 630455"/>
              <a:gd name="connsiteY37" fmla="*/ 720001 h 720001"/>
              <a:gd name="connsiteX38" fmla="*/ 0 w 630455"/>
              <a:gd name="connsiteY38" fmla="*/ 606189 h 720001"/>
              <a:gd name="connsiteX39" fmla="*/ 0 w 630455"/>
              <a:gd name="connsiteY39" fmla="*/ 113812 h 720001"/>
              <a:gd name="connsiteX40" fmla="*/ 113812 w 630455"/>
              <a:gd name="connsiteY40" fmla="*/ 0 h 720001"/>
            </a:gdLst>
            <a:ahLst/>
            <a:cxnLst/>
            <a:rect l="l" t="t" r="r" b="b"/>
            <a:pathLst>
              <a:path w="630455" h="720001">
                <a:moveTo>
                  <a:pt x="361901" y="82589"/>
                </a:moveTo>
                <a:lnTo>
                  <a:pt x="361901" y="203034"/>
                </a:lnTo>
                <a:cubicBezTo>
                  <a:pt x="361901" y="239030"/>
                  <a:pt x="391183" y="268312"/>
                  <a:pt x="427179" y="268312"/>
                </a:cubicBezTo>
                <a:lnTo>
                  <a:pt x="547624" y="268312"/>
                </a:lnTo>
                <a:close/>
                <a:moveTo>
                  <a:pt x="113812" y="0"/>
                </a:moveTo>
                <a:lnTo>
                  <a:pt x="338847" y="0"/>
                </a:lnTo>
                <a:cubicBezTo>
                  <a:pt x="339414" y="81"/>
                  <a:pt x="339899" y="81"/>
                  <a:pt x="340465" y="162"/>
                </a:cubicBezTo>
                <a:lnTo>
                  <a:pt x="340789" y="162"/>
                </a:lnTo>
                <a:cubicBezTo>
                  <a:pt x="341922" y="324"/>
                  <a:pt x="343054" y="485"/>
                  <a:pt x="344106" y="809"/>
                </a:cubicBezTo>
                <a:lnTo>
                  <a:pt x="344186" y="809"/>
                </a:lnTo>
                <a:cubicBezTo>
                  <a:pt x="345238" y="1052"/>
                  <a:pt x="346371" y="1456"/>
                  <a:pt x="347422" y="1942"/>
                </a:cubicBezTo>
                <a:lnTo>
                  <a:pt x="347503" y="1942"/>
                </a:lnTo>
                <a:cubicBezTo>
                  <a:pt x="348069" y="2184"/>
                  <a:pt x="348555" y="2427"/>
                  <a:pt x="349040" y="2670"/>
                </a:cubicBezTo>
                <a:lnTo>
                  <a:pt x="349121" y="2670"/>
                </a:lnTo>
                <a:cubicBezTo>
                  <a:pt x="349606" y="2912"/>
                  <a:pt x="350091" y="3155"/>
                  <a:pt x="350576" y="3479"/>
                </a:cubicBezTo>
                <a:cubicBezTo>
                  <a:pt x="350657" y="3560"/>
                  <a:pt x="350739" y="3560"/>
                  <a:pt x="350819" y="3640"/>
                </a:cubicBezTo>
                <a:cubicBezTo>
                  <a:pt x="351224" y="3883"/>
                  <a:pt x="351628" y="4126"/>
                  <a:pt x="352033" y="4449"/>
                </a:cubicBezTo>
                <a:cubicBezTo>
                  <a:pt x="352113" y="4449"/>
                  <a:pt x="352113" y="4530"/>
                  <a:pt x="352194" y="4530"/>
                </a:cubicBezTo>
                <a:lnTo>
                  <a:pt x="353408" y="5501"/>
                </a:lnTo>
                <a:lnTo>
                  <a:pt x="353651" y="5743"/>
                </a:lnTo>
                <a:cubicBezTo>
                  <a:pt x="354055" y="6148"/>
                  <a:pt x="354459" y="6472"/>
                  <a:pt x="354864" y="6876"/>
                </a:cubicBezTo>
                <a:lnTo>
                  <a:pt x="623418" y="275430"/>
                </a:lnTo>
                <a:cubicBezTo>
                  <a:pt x="623822" y="275835"/>
                  <a:pt x="624227" y="276239"/>
                  <a:pt x="624551" y="276643"/>
                </a:cubicBezTo>
                <a:lnTo>
                  <a:pt x="624793" y="276886"/>
                </a:lnTo>
                <a:cubicBezTo>
                  <a:pt x="625117" y="277291"/>
                  <a:pt x="625440" y="277776"/>
                  <a:pt x="625764" y="278180"/>
                </a:cubicBezTo>
                <a:cubicBezTo>
                  <a:pt x="625764" y="278261"/>
                  <a:pt x="625845" y="278342"/>
                  <a:pt x="625845" y="278342"/>
                </a:cubicBezTo>
                <a:cubicBezTo>
                  <a:pt x="626168" y="278747"/>
                  <a:pt x="626491" y="279232"/>
                  <a:pt x="626734" y="279637"/>
                </a:cubicBezTo>
                <a:cubicBezTo>
                  <a:pt x="626815" y="279637"/>
                  <a:pt x="626815" y="279717"/>
                  <a:pt x="626896" y="279798"/>
                </a:cubicBezTo>
                <a:cubicBezTo>
                  <a:pt x="627139" y="280284"/>
                  <a:pt x="627462" y="280769"/>
                  <a:pt x="627705" y="281254"/>
                </a:cubicBezTo>
                <a:cubicBezTo>
                  <a:pt x="627948" y="281739"/>
                  <a:pt x="628190" y="282225"/>
                  <a:pt x="628433" y="282791"/>
                </a:cubicBezTo>
                <a:cubicBezTo>
                  <a:pt x="628918" y="283843"/>
                  <a:pt x="629323" y="284975"/>
                  <a:pt x="629646" y="286107"/>
                </a:cubicBezTo>
                <a:cubicBezTo>
                  <a:pt x="629889" y="287159"/>
                  <a:pt x="630132" y="288291"/>
                  <a:pt x="630293" y="289424"/>
                </a:cubicBezTo>
                <a:lnTo>
                  <a:pt x="630293" y="289667"/>
                </a:lnTo>
                <a:cubicBezTo>
                  <a:pt x="630374" y="290152"/>
                  <a:pt x="630455" y="290718"/>
                  <a:pt x="630455" y="291285"/>
                </a:cubicBezTo>
                <a:lnTo>
                  <a:pt x="630455" y="292579"/>
                </a:lnTo>
                <a:lnTo>
                  <a:pt x="630455" y="606189"/>
                </a:lnTo>
                <a:cubicBezTo>
                  <a:pt x="630455" y="668959"/>
                  <a:pt x="579414" y="720001"/>
                  <a:pt x="516644" y="720001"/>
                </a:cubicBezTo>
                <a:lnTo>
                  <a:pt x="113812" y="720001"/>
                </a:lnTo>
                <a:cubicBezTo>
                  <a:pt x="51042" y="720001"/>
                  <a:pt x="0" y="668959"/>
                  <a:pt x="0" y="606189"/>
                </a:cubicBezTo>
                <a:lnTo>
                  <a:pt x="0" y="113812"/>
                </a:lnTo>
                <a:cubicBezTo>
                  <a:pt x="0" y="51042"/>
                  <a:pt x="51042" y="0"/>
                  <a:pt x="113812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5400000" scaled="0"/>
          </a:gra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5783198" y="5373541"/>
            <a:ext cx="612905" cy="593133"/>
          </a:xfrm>
          <a:custGeom>
            <a:avLst/>
            <a:gdLst>
              <a:gd name="connsiteX0" fmla="*/ 311954 w 744004"/>
              <a:gd name="connsiteY0" fmla="*/ 337123 h 720001"/>
              <a:gd name="connsiteX1" fmla="*/ 168770 w 744004"/>
              <a:gd name="connsiteY1" fmla="*/ 337123 h 720001"/>
              <a:gd name="connsiteX2" fmla="*/ 49673 w 744004"/>
              <a:gd name="connsiteY2" fmla="*/ 287618 h 720001"/>
              <a:gd name="connsiteX3" fmla="*/ 167 w 744004"/>
              <a:gd name="connsiteY3" fmla="*/ 168520 h 720001"/>
              <a:gd name="connsiteX4" fmla="*/ 49590 w 744004"/>
              <a:gd name="connsiteY4" fmla="*/ 49507 h 720001"/>
              <a:gd name="connsiteX5" fmla="*/ 168687 w 744004"/>
              <a:gd name="connsiteY5" fmla="*/ 0 h 720001"/>
              <a:gd name="connsiteX6" fmla="*/ 287784 w 744004"/>
              <a:gd name="connsiteY6" fmla="*/ 49507 h 720001"/>
              <a:gd name="connsiteX7" fmla="*/ 337290 w 744004"/>
              <a:gd name="connsiteY7" fmla="*/ 168604 h 720001"/>
              <a:gd name="connsiteX8" fmla="*/ 337290 w 744004"/>
              <a:gd name="connsiteY8" fmla="*/ 311787 h 720001"/>
              <a:gd name="connsiteX9" fmla="*/ 311954 w 744004"/>
              <a:gd name="connsiteY9" fmla="*/ 337123 h 720001"/>
              <a:gd name="connsiteX10" fmla="*/ 575401 w 744004"/>
              <a:gd name="connsiteY10" fmla="*/ 337207 h 720001"/>
              <a:gd name="connsiteX11" fmla="*/ 432218 w 744004"/>
              <a:gd name="connsiteY11" fmla="*/ 337207 h 720001"/>
              <a:gd name="connsiteX12" fmla="*/ 406882 w 744004"/>
              <a:gd name="connsiteY12" fmla="*/ 311870 h 720001"/>
              <a:gd name="connsiteX13" fmla="*/ 406882 w 744004"/>
              <a:gd name="connsiteY13" fmla="*/ 168687 h 720001"/>
              <a:gd name="connsiteX14" fmla="*/ 456387 w 744004"/>
              <a:gd name="connsiteY14" fmla="*/ 49590 h 720001"/>
              <a:gd name="connsiteX15" fmla="*/ 575401 w 744004"/>
              <a:gd name="connsiteY15" fmla="*/ 0 h 720001"/>
              <a:gd name="connsiteX16" fmla="*/ 694498 w 744004"/>
              <a:gd name="connsiteY16" fmla="*/ 49507 h 720001"/>
              <a:gd name="connsiteX17" fmla="*/ 744004 w 744004"/>
              <a:gd name="connsiteY17" fmla="*/ 168604 h 720001"/>
              <a:gd name="connsiteX18" fmla="*/ 694498 w 744004"/>
              <a:gd name="connsiteY18" fmla="*/ 287701 h 720001"/>
              <a:gd name="connsiteX19" fmla="*/ 575401 w 744004"/>
              <a:gd name="connsiteY19" fmla="*/ 337207 h 720001"/>
              <a:gd name="connsiteX20" fmla="*/ 168604 w 744004"/>
              <a:gd name="connsiteY20" fmla="*/ 720001 h 720001"/>
              <a:gd name="connsiteX21" fmla="*/ 49507 w 744004"/>
              <a:gd name="connsiteY21" fmla="*/ 670495 h 720001"/>
              <a:gd name="connsiteX22" fmla="*/ 0 w 744004"/>
              <a:gd name="connsiteY22" fmla="*/ 551398 h 720001"/>
              <a:gd name="connsiteX23" fmla="*/ 49507 w 744004"/>
              <a:gd name="connsiteY23" fmla="*/ 432301 h 720001"/>
              <a:gd name="connsiteX24" fmla="*/ 168687 w 744004"/>
              <a:gd name="connsiteY24" fmla="*/ 382879 h 720001"/>
              <a:gd name="connsiteX25" fmla="*/ 311871 w 744004"/>
              <a:gd name="connsiteY25" fmla="*/ 382879 h 720001"/>
              <a:gd name="connsiteX26" fmla="*/ 337207 w 744004"/>
              <a:gd name="connsiteY26" fmla="*/ 408215 h 720001"/>
              <a:gd name="connsiteX27" fmla="*/ 337207 w 744004"/>
              <a:gd name="connsiteY27" fmla="*/ 551398 h 720001"/>
              <a:gd name="connsiteX28" fmla="*/ 287701 w 744004"/>
              <a:gd name="connsiteY28" fmla="*/ 670495 h 720001"/>
              <a:gd name="connsiteX29" fmla="*/ 168604 w 744004"/>
              <a:gd name="connsiteY29" fmla="*/ 720001 h 720001"/>
              <a:gd name="connsiteX30" fmla="*/ 575401 w 744004"/>
              <a:gd name="connsiteY30" fmla="*/ 720001 h 720001"/>
              <a:gd name="connsiteX31" fmla="*/ 456304 w 744004"/>
              <a:gd name="connsiteY31" fmla="*/ 670495 h 720001"/>
              <a:gd name="connsiteX32" fmla="*/ 406798 w 744004"/>
              <a:gd name="connsiteY32" fmla="*/ 551398 h 720001"/>
              <a:gd name="connsiteX33" fmla="*/ 406798 w 744004"/>
              <a:gd name="connsiteY33" fmla="*/ 408215 h 720001"/>
              <a:gd name="connsiteX34" fmla="*/ 432218 w 744004"/>
              <a:gd name="connsiteY34" fmla="*/ 382879 h 720001"/>
              <a:gd name="connsiteX35" fmla="*/ 575401 w 744004"/>
              <a:gd name="connsiteY35" fmla="*/ 382879 h 720001"/>
              <a:gd name="connsiteX36" fmla="*/ 694498 w 744004"/>
              <a:gd name="connsiteY36" fmla="*/ 432385 h 720001"/>
              <a:gd name="connsiteX37" fmla="*/ 744004 w 744004"/>
              <a:gd name="connsiteY37" fmla="*/ 551398 h 720001"/>
              <a:gd name="connsiteX38" fmla="*/ 694498 w 744004"/>
              <a:gd name="connsiteY38" fmla="*/ 670495 h 720001"/>
              <a:gd name="connsiteX39" fmla="*/ 575401 w 744004"/>
              <a:gd name="connsiteY39" fmla="*/ 720001 h 720001"/>
            </a:gdLst>
            <a:ahLst/>
            <a:cxnLst/>
            <a:rect l="l" t="t" r="r" b="b"/>
            <a:pathLst>
              <a:path w="744004" h="720001">
                <a:moveTo>
                  <a:pt x="311954" y="337123"/>
                </a:moveTo>
                <a:lnTo>
                  <a:pt x="168770" y="337123"/>
                </a:lnTo>
                <a:cubicBezTo>
                  <a:pt x="123932" y="337123"/>
                  <a:pt x="81594" y="319538"/>
                  <a:pt x="49673" y="287618"/>
                </a:cubicBezTo>
                <a:cubicBezTo>
                  <a:pt x="17753" y="255697"/>
                  <a:pt x="167" y="213442"/>
                  <a:pt x="167" y="168520"/>
                </a:cubicBezTo>
                <a:cubicBezTo>
                  <a:pt x="167" y="123598"/>
                  <a:pt x="17669" y="81427"/>
                  <a:pt x="49590" y="49507"/>
                </a:cubicBezTo>
                <a:cubicBezTo>
                  <a:pt x="81510" y="17586"/>
                  <a:pt x="123848" y="0"/>
                  <a:pt x="168687" y="0"/>
                </a:cubicBezTo>
                <a:cubicBezTo>
                  <a:pt x="213526" y="0"/>
                  <a:pt x="255864" y="17586"/>
                  <a:pt x="287784" y="49507"/>
                </a:cubicBezTo>
                <a:cubicBezTo>
                  <a:pt x="319705" y="81427"/>
                  <a:pt x="337290" y="123682"/>
                  <a:pt x="337290" y="168604"/>
                </a:cubicBezTo>
                <a:lnTo>
                  <a:pt x="337290" y="311787"/>
                </a:lnTo>
                <a:cubicBezTo>
                  <a:pt x="337290" y="325789"/>
                  <a:pt x="325956" y="337123"/>
                  <a:pt x="311954" y="337123"/>
                </a:cubicBezTo>
                <a:close/>
                <a:moveTo>
                  <a:pt x="575401" y="337207"/>
                </a:moveTo>
                <a:lnTo>
                  <a:pt x="432218" y="337207"/>
                </a:lnTo>
                <a:cubicBezTo>
                  <a:pt x="418216" y="337207"/>
                  <a:pt x="406882" y="325872"/>
                  <a:pt x="406882" y="311870"/>
                </a:cubicBezTo>
                <a:lnTo>
                  <a:pt x="406882" y="168687"/>
                </a:lnTo>
                <a:cubicBezTo>
                  <a:pt x="406882" y="123849"/>
                  <a:pt x="424467" y="81510"/>
                  <a:pt x="456387" y="49590"/>
                </a:cubicBezTo>
                <a:cubicBezTo>
                  <a:pt x="488308" y="17669"/>
                  <a:pt x="530563" y="0"/>
                  <a:pt x="575401" y="0"/>
                </a:cubicBezTo>
                <a:cubicBezTo>
                  <a:pt x="620240" y="0"/>
                  <a:pt x="662578" y="17586"/>
                  <a:pt x="694498" y="49507"/>
                </a:cubicBezTo>
                <a:cubicBezTo>
                  <a:pt x="726419" y="81427"/>
                  <a:pt x="744004" y="123765"/>
                  <a:pt x="744004" y="168604"/>
                </a:cubicBezTo>
                <a:cubicBezTo>
                  <a:pt x="744004" y="213442"/>
                  <a:pt x="726419" y="255780"/>
                  <a:pt x="694498" y="287701"/>
                </a:cubicBezTo>
                <a:cubicBezTo>
                  <a:pt x="662578" y="319621"/>
                  <a:pt x="620323" y="337207"/>
                  <a:pt x="575401" y="337207"/>
                </a:cubicBezTo>
                <a:close/>
                <a:moveTo>
                  <a:pt x="168604" y="720001"/>
                </a:moveTo>
                <a:cubicBezTo>
                  <a:pt x="123682" y="720001"/>
                  <a:pt x="81427" y="702416"/>
                  <a:pt x="49507" y="670495"/>
                </a:cubicBezTo>
                <a:cubicBezTo>
                  <a:pt x="17586" y="638575"/>
                  <a:pt x="0" y="596320"/>
                  <a:pt x="0" y="551398"/>
                </a:cubicBezTo>
                <a:cubicBezTo>
                  <a:pt x="0" y="506476"/>
                  <a:pt x="17586" y="464221"/>
                  <a:pt x="49507" y="432301"/>
                </a:cubicBezTo>
                <a:cubicBezTo>
                  <a:pt x="81510" y="400464"/>
                  <a:pt x="123848" y="382879"/>
                  <a:pt x="168687" y="382879"/>
                </a:cubicBezTo>
                <a:lnTo>
                  <a:pt x="311871" y="382879"/>
                </a:lnTo>
                <a:cubicBezTo>
                  <a:pt x="325872" y="382879"/>
                  <a:pt x="337207" y="394297"/>
                  <a:pt x="337207" y="408215"/>
                </a:cubicBezTo>
                <a:lnTo>
                  <a:pt x="337207" y="551398"/>
                </a:lnTo>
                <a:cubicBezTo>
                  <a:pt x="337207" y="596237"/>
                  <a:pt x="319621" y="638575"/>
                  <a:pt x="287701" y="670495"/>
                </a:cubicBezTo>
                <a:cubicBezTo>
                  <a:pt x="255781" y="702416"/>
                  <a:pt x="213526" y="720001"/>
                  <a:pt x="168604" y="720001"/>
                </a:cubicBezTo>
                <a:close/>
                <a:moveTo>
                  <a:pt x="575401" y="720001"/>
                </a:moveTo>
                <a:cubicBezTo>
                  <a:pt x="530563" y="720001"/>
                  <a:pt x="488224" y="702416"/>
                  <a:pt x="456304" y="670495"/>
                </a:cubicBezTo>
                <a:cubicBezTo>
                  <a:pt x="424383" y="638575"/>
                  <a:pt x="406798" y="596320"/>
                  <a:pt x="406798" y="551398"/>
                </a:cubicBezTo>
                <a:lnTo>
                  <a:pt x="406798" y="408215"/>
                </a:lnTo>
                <a:cubicBezTo>
                  <a:pt x="406882" y="394213"/>
                  <a:pt x="418216" y="382879"/>
                  <a:pt x="432218" y="382879"/>
                </a:cubicBezTo>
                <a:lnTo>
                  <a:pt x="575401" y="382879"/>
                </a:lnTo>
                <a:cubicBezTo>
                  <a:pt x="620240" y="382879"/>
                  <a:pt x="662578" y="400464"/>
                  <a:pt x="694498" y="432385"/>
                </a:cubicBezTo>
                <a:cubicBezTo>
                  <a:pt x="726419" y="464305"/>
                  <a:pt x="744004" y="506560"/>
                  <a:pt x="744004" y="551398"/>
                </a:cubicBezTo>
                <a:cubicBezTo>
                  <a:pt x="744004" y="596237"/>
                  <a:pt x="726419" y="638575"/>
                  <a:pt x="694498" y="670495"/>
                </a:cubicBezTo>
                <a:cubicBezTo>
                  <a:pt x="662578" y="702416"/>
                  <a:pt x="620323" y="720001"/>
                  <a:pt x="575401" y="720001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5400000" scaled="0"/>
          </a:gra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9477896" y="5388995"/>
            <a:ext cx="612905" cy="577678"/>
          </a:xfrm>
          <a:custGeom>
            <a:avLst/>
            <a:gdLst>
              <a:gd name="connsiteX0" fmla="*/ 565749 w 763907"/>
              <a:gd name="connsiteY0" fmla="*/ 529546 h 720000"/>
              <a:gd name="connsiteX1" fmla="*/ 585849 w 763907"/>
              <a:gd name="connsiteY1" fmla="*/ 537865 h 720000"/>
              <a:gd name="connsiteX2" fmla="*/ 698960 w 763907"/>
              <a:gd name="connsiteY2" fmla="*/ 650977 h 720000"/>
              <a:gd name="connsiteX3" fmla="*/ 698960 w 763907"/>
              <a:gd name="connsiteY3" fmla="*/ 691178 h 720000"/>
              <a:gd name="connsiteX4" fmla="*/ 678860 w 763907"/>
              <a:gd name="connsiteY4" fmla="*/ 699521 h 720000"/>
              <a:gd name="connsiteX5" fmla="*/ 658760 w 763907"/>
              <a:gd name="connsiteY5" fmla="*/ 691178 h 720000"/>
              <a:gd name="connsiteX6" fmla="*/ 545648 w 763907"/>
              <a:gd name="connsiteY6" fmla="*/ 578066 h 720000"/>
              <a:gd name="connsiteX7" fmla="*/ 545648 w 763907"/>
              <a:gd name="connsiteY7" fmla="*/ 537865 h 720000"/>
              <a:gd name="connsiteX8" fmla="*/ 565749 w 763907"/>
              <a:gd name="connsiteY8" fmla="*/ 529546 h 720000"/>
              <a:gd name="connsiteX9" fmla="*/ 565749 w 763907"/>
              <a:gd name="connsiteY9" fmla="*/ 359807 h 720000"/>
              <a:gd name="connsiteX10" fmla="*/ 735464 w 763907"/>
              <a:gd name="connsiteY10" fmla="*/ 359807 h 720000"/>
              <a:gd name="connsiteX11" fmla="*/ 763907 w 763907"/>
              <a:gd name="connsiteY11" fmla="*/ 388251 h 720000"/>
              <a:gd name="connsiteX12" fmla="*/ 735464 w 763907"/>
              <a:gd name="connsiteY12" fmla="*/ 416695 h 720000"/>
              <a:gd name="connsiteX13" fmla="*/ 565749 w 763907"/>
              <a:gd name="connsiteY13" fmla="*/ 416695 h 720000"/>
              <a:gd name="connsiteX14" fmla="*/ 537305 w 763907"/>
              <a:gd name="connsiteY14" fmla="*/ 388251 h 720000"/>
              <a:gd name="connsiteX15" fmla="*/ 565749 w 763907"/>
              <a:gd name="connsiteY15" fmla="*/ 359807 h 720000"/>
              <a:gd name="connsiteX16" fmla="*/ 678860 w 763907"/>
              <a:gd name="connsiteY16" fmla="*/ 77005 h 720000"/>
              <a:gd name="connsiteX17" fmla="*/ 698960 w 763907"/>
              <a:gd name="connsiteY17" fmla="*/ 85325 h 720000"/>
              <a:gd name="connsiteX18" fmla="*/ 698960 w 763907"/>
              <a:gd name="connsiteY18" fmla="*/ 125525 h 720000"/>
              <a:gd name="connsiteX19" fmla="*/ 585849 w 763907"/>
              <a:gd name="connsiteY19" fmla="*/ 238636 h 720000"/>
              <a:gd name="connsiteX20" fmla="*/ 565749 w 763907"/>
              <a:gd name="connsiteY20" fmla="*/ 246980 h 720000"/>
              <a:gd name="connsiteX21" fmla="*/ 545648 w 763907"/>
              <a:gd name="connsiteY21" fmla="*/ 238636 h 720000"/>
              <a:gd name="connsiteX22" fmla="*/ 545648 w 763907"/>
              <a:gd name="connsiteY22" fmla="*/ 198436 h 720000"/>
              <a:gd name="connsiteX23" fmla="*/ 658760 w 763907"/>
              <a:gd name="connsiteY23" fmla="*/ 85325 h 720000"/>
              <a:gd name="connsiteX24" fmla="*/ 678860 w 763907"/>
              <a:gd name="connsiteY24" fmla="*/ 77005 h 720000"/>
              <a:gd name="connsiteX25" fmla="*/ 362802 w 763907"/>
              <a:gd name="connsiteY25" fmla="*/ 5 h 720000"/>
              <a:gd name="connsiteX26" fmla="*/ 422012 w 763907"/>
              <a:gd name="connsiteY26" fmla="*/ 16490 h 720000"/>
              <a:gd name="connsiteX27" fmla="*/ 481080 w 763907"/>
              <a:gd name="connsiteY27" fmla="*/ 119457 h 720000"/>
              <a:gd name="connsiteX28" fmla="*/ 481080 w 763907"/>
              <a:gd name="connsiteY28" fmla="*/ 600631 h 720000"/>
              <a:gd name="connsiteX29" fmla="*/ 422012 w 763907"/>
              <a:gd name="connsiteY29" fmla="*/ 703598 h 720000"/>
              <a:gd name="connsiteX30" fmla="*/ 361806 w 763907"/>
              <a:gd name="connsiteY30" fmla="*/ 720000 h 720000"/>
              <a:gd name="connsiteX31" fmla="*/ 303306 w 763907"/>
              <a:gd name="connsiteY31" fmla="*/ 704546 h 720000"/>
              <a:gd name="connsiteX32" fmla="*/ 60870 w 763907"/>
              <a:gd name="connsiteY32" fmla="*/ 568300 h 720000"/>
              <a:gd name="connsiteX33" fmla="*/ 0 w 763907"/>
              <a:gd name="connsiteY33" fmla="*/ 464291 h 720000"/>
              <a:gd name="connsiteX34" fmla="*/ 0 w 763907"/>
              <a:gd name="connsiteY34" fmla="*/ 255702 h 720000"/>
              <a:gd name="connsiteX35" fmla="*/ 60870 w 763907"/>
              <a:gd name="connsiteY35" fmla="*/ 151693 h 720000"/>
              <a:gd name="connsiteX36" fmla="*/ 303306 w 763907"/>
              <a:gd name="connsiteY36" fmla="*/ 15447 h 720000"/>
              <a:gd name="connsiteX37" fmla="*/ 362802 w 763907"/>
              <a:gd name="connsiteY37" fmla="*/ 5 h 720000"/>
            </a:gdLst>
            <a:ahLst/>
            <a:cxnLst/>
            <a:rect l="l" t="t" r="r" b="b"/>
            <a:pathLst>
              <a:path w="763907" h="720000">
                <a:moveTo>
                  <a:pt x="565749" y="529546"/>
                </a:moveTo>
                <a:cubicBezTo>
                  <a:pt x="573025" y="529546"/>
                  <a:pt x="580302" y="532319"/>
                  <a:pt x="585849" y="537865"/>
                </a:cubicBezTo>
                <a:lnTo>
                  <a:pt x="698960" y="650977"/>
                </a:lnTo>
                <a:cubicBezTo>
                  <a:pt x="710054" y="662070"/>
                  <a:pt x="710054" y="680084"/>
                  <a:pt x="698960" y="691178"/>
                </a:cubicBezTo>
                <a:cubicBezTo>
                  <a:pt x="693461" y="696677"/>
                  <a:pt x="686161" y="699521"/>
                  <a:pt x="678860" y="699521"/>
                </a:cubicBezTo>
                <a:cubicBezTo>
                  <a:pt x="671560" y="699521"/>
                  <a:pt x="664259" y="696771"/>
                  <a:pt x="658760" y="691178"/>
                </a:cubicBezTo>
                <a:lnTo>
                  <a:pt x="545648" y="578066"/>
                </a:lnTo>
                <a:cubicBezTo>
                  <a:pt x="534555" y="566973"/>
                  <a:pt x="534555" y="548959"/>
                  <a:pt x="545648" y="537865"/>
                </a:cubicBezTo>
                <a:cubicBezTo>
                  <a:pt x="551195" y="532319"/>
                  <a:pt x="558471" y="529546"/>
                  <a:pt x="565749" y="529546"/>
                </a:cubicBezTo>
                <a:close/>
                <a:moveTo>
                  <a:pt x="565749" y="359807"/>
                </a:moveTo>
                <a:lnTo>
                  <a:pt x="735464" y="359807"/>
                </a:lnTo>
                <a:cubicBezTo>
                  <a:pt x="751202" y="359807"/>
                  <a:pt x="763907" y="372512"/>
                  <a:pt x="763907" y="388251"/>
                </a:cubicBezTo>
                <a:cubicBezTo>
                  <a:pt x="763907" y="403990"/>
                  <a:pt x="751107" y="416695"/>
                  <a:pt x="735464" y="416695"/>
                </a:cubicBezTo>
                <a:lnTo>
                  <a:pt x="565749" y="416695"/>
                </a:lnTo>
                <a:cubicBezTo>
                  <a:pt x="550010" y="416695"/>
                  <a:pt x="537305" y="403990"/>
                  <a:pt x="537305" y="388251"/>
                </a:cubicBezTo>
                <a:cubicBezTo>
                  <a:pt x="537305" y="372512"/>
                  <a:pt x="550010" y="359807"/>
                  <a:pt x="565749" y="359807"/>
                </a:cubicBezTo>
                <a:close/>
                <a:moveTo>
                  <a:pt x="678860" y="77005"/>
                </a:moveTo>
                <a:cubicBezTo>
                  <a:pt x="686137" y="77005"/>
                  <a:pt x="693414" y="79778"/>
                  <a:pt x="698960" y="85325"/>
                </a:cubicBezTo>
                <a:cubicBezTo>
                  <a:pt x="710054" y="96418"/>
                  <a:pt x="710054" y="114432"/>
                  <a:pt x="698960" y="125525"/>
                </a:cubicBezTo>
                <a:lnTo>
                  <a:pt x="585849" y="238636"/>
                </a:lnTo>
                <a:cubicBezTo>
                  <a:pt x="580350" y="244231"/>
                  <a:pt x="573049" y="246980"/>
                  <a:pt x="565749" y="246980"/>
                </a:cubicBezTo>
                <a:cubicBezTo>
                  <a:pt x="558448" y="246980"/>
                  <a:pt x="551147" y="244231"/>
                  <a:pt x="545648" y="238636"/>
                </a:cubicBezTo>
                <a:cubicBezTo>
                  <a:pt x="534555" y="227543"/>
                  <a:pt x="534555" y="209529"/>
                  <a:pt x="545648" y="198436"/>
                </a:cubicBezTo>
                <a:lnTo>
                  <a:pt x="658760" y="85325"/>
                </a:lnTo>
                <a:cubicBezTo>
                  <a:pt x="664306" y="79778"/>
                  <a:pt x="671583" y="77005"/>
                  <a:pt x="678860" y="77005"/>
                </a:cubicBezTo>
                <a:close/>
                <a:moveTo>
                  <a:pt x="362802" y="5"/>
                </a:moveTo>
                <a:cubicBezTo>
                  <a:pt x="383186" y="183"/>
                  <a:pt x="403524" y="5682"/>
                  <a:pt x="422012" y="16490"/>
                </a:cubicBezTo>
                <a:cubicBezTo>
                  <a:pt x="458989" y="38108"/>
                  <a:pt x="481080" y="76601"/>
                  <a:pt x="481080" y="119457"/>
                </a:cubicBezTo>
                <a:lnTo>
                  <a:pt x="481080" y="600631"/>
                </a:lnTo>
                <a:cubicBezTo>
                  <a:pt x="481080" y="643486"/>
                  <a:pt x="458989" y="681980"/>
                  <a:pt x="422012" y="703598"/>
                </a:cubicBezTo>
                <a:cubicBezTo>
                  <a:pt x="403240" y="714501"/>
                  <a:pt x="382475" y="720000"/>
                  <a:pt x="361806" y="720000"/>
                </a:cubicBezTo>
                <a:cubicBezTo>
                  <a:pt x="341706" y="720000"/>
                  <a:pt x="321700" y="714881"/>
                  <a:pt x="303306" y="704546"/>
                </a:cubicBezTo>
                <a:lnTo>
                  <a:pt x="60870" y="568300"/>
                </a:lnTo>
                <a:cubicBezTo>
                  <a:pt x="23324" y="547157"/>
                  <a:pt x="0" y="507336"/>
                  <a:pt x="0" y="464291"/>
                </a:cubicBezTo>
                <a:lnTo>
                  <a:pt x="0" y="255702"/>
                </a:lnTo>
                <a:cubicBezTo>
                  <a:pt x="0" y="212657"/>
                  <a:pt x="23324" y="172742"/>
                  <a:pt x="60870" y="151693"/>
                </a:cubicBezTo>
                <a:lnTo>
                  <a:pt x="303306" y="15447"/>
                </a:lnTo>
                <a:cubicBezTo>
                  <a:pt x="321984" y="4970"/>
                  <a:pt x="342417" y="-173"/>
                  <a:pt x="362802" y="5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lin ang="5400000" scaled="0"/>
          </a:gradFill>
          <a:ln w="9525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1007545" y="210957"/>
            <a:ext cx="10696755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动态管理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682743" y="334905"/>
            <a:ext cx="218940" cy="218940"/>
          </a:xfrm>
          <a:prstGeom prst="chevron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487699" y="334905"/>
            <a:ext cx="218940" cy="218940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4" name="标题 1"/>
          <p:cNvSpPr txBox="1"/>
          <p:nvPr/>
        </p:nvSpPr>
        <p:spPr>
          <a:xfrm>
            <a:off x="292654" y="334905"/>
            <a:ext cx="218940" cy="218940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8382000" y="1625600"/>
            <a:ext cx="1714500" cy="17145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alphaModFix amt="100000"/>
          </a:blip>
          <a:srcRect/>
          <a:stretch>
            <a:fillRect/>
          </a:stretch>
        </p:blipFill>
        <p:spPr>
          <a:xfrm>
            <a:off x="5283200" y="1582920"/>
            <a:ext cx="1752600" cy="1752600"/>
          </a:xfrm>
          <a:prstGeom prst="rect">
            <a:avLst/>
          </a:prstGeom>
        </p:spPr>
      </p:pic>
      <p:sp>
        <p:nvSpPr>
          <p:cNvPr id="5" name="标题 1"/>
          <p:cNvSpPr txBox="1"/>
          <p:nvPr/>
        </p:nvSpPr>
        <p:spPr>
          <a:xfrm>
            <a:off x="4754452" y="2942536"/>
            <a:ext cx="2693400" cy="792000"/>
          </a:xfrm>
          <a:prstGeom prst="parallelogram">
            <a:avLst>
              <a:gd name="adj" fmla="val 22929"/>
            </a:avLst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7827852" y="2942536"/>
            <a:ext cx="2693400" cy="792000"/>
          </a:xfrm>
          <a:prstGeom prst="parallelogram">
            <a:avLst>
              <a:gd name="adj" fmla="val 22929"/>
            </a:avLst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alphaModFix amt="100000"/>
          </a:blip>
          <a:srcRect l="627" t="5285" r="4896" b="238"/>
          <a:stretch>
            <a:fillRect/>
          </a:stretch>
        </p:blipFill>
        <p:spPr>
          <a:xfrm>
            <a:off x="2357452" y="1589837"/>
            <a:ext cx="1620000" cy="1620000"/>
          </a:xfrm>
          <a:custGeom>
            <a:avLst/>
            <a:gdLst/>
            <a:ahLst/>
            <a:cxnLst/>
            <a:rect l="l" t="t" r="r" b="b"/>
            <a:pathLst>
              <a:path w="1620000" h="1620000">
                <a:moveTo>
                  <a:pt x="810000" y="0"/>
                </a:moveTo>
                <a:cubicBezTo>
                  <a:pt x="1257351" y="0"/>
                  <a:pt x="1620000" y="362649"/>
                  <a:pt x="1620000" y="810000"/>
                </a:cubicBezTo>
                <a:cubicBezTo>
                  <a:pt x="1620000" y="1257351"/>
                  <a:pt x="1257351" y="1620000"/>
                  <a:pt x="810000" y="1620000"/>
                </a:cubicBezTo>
                <a:cubicBezTo>
                  <a:pt x="362649" y="1620000"/>
                  <a:pt x="0" y="1257351"/>
                  <a:pt x="0" y="810000"/>
                </a:cubicBezTo>
                <a:cubicBezTo>
                  <a:pt x="0" y="362649"/>
                  <a:pt x="362649" y="0"/>
                  <a:pt x="810000" y="0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8" name="标题 1"/>
          <p:cNvSpPr txBox="1"/>
          <p:nvPr/>
        </p:nvSpPr>
        <p:spPr>
          <a:xfrm>
            <a:off x="1900349" y="3851103"/>
            <a:ext cx="2419906" cy="215301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加强社会救助领域信用管理，引导鼓励社会救助对象诚信申报。
对隐瞒家庭真实收入和财产、提供虚假证明的申请人，终止审核确认程序。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1820752" y="2942536"/>
            <a:ext cx="2693400" cy="792000"/>
          </a:xfrm>
          <a:prstGeom prst="parallelogram">
            <a:avLst>
              <a:gd name="adj" fmla="val 22929"/>
            </a:avLst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2014081" y="3014536"/>
            <a:ext cx="2230543" cy="648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诚信申报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4809248" y="3851103"/>
            <a:ext cx="2419906" cy="215301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陈巴尔虎旗民政局和苏木镇人民政府、国营牧场应当公开社会救助服务热线，及时受理并反馈咨询、举报和投诉。
对实名举报逐一核查，并及时向举报人反馈核查处理结果。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4999180" y="3014536"/>
            <a:ext cx="2205143" cy="648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举报核查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7857847" y="3851103"/>
            <a:ext cx="2496106" cy="215301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从事低保工作的人员存在滥用职权、玩忽职守、徇私舞弊等行为的，依法依规追究相关责任。
对秉持公心、履职尽责但因客观原因出现失误偏差且及时纠正的人员，依法依规免予问责。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8073179" y="3014536"/>
            <a:ext cx="2243243" cy="648000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责任追究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007545" y="210957"/>
            <a:ext cx="10696755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监督机制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682743" y="334905"/>
            <a:ext cx="218940" cy="218940"/>
          </a:xfrm>
          <a:prstGeom prst="chevron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487699" y="334905"/>
            <a:ext cx="218940" cy="218940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292654" y="334905"/>
            <a:ext cx="218940" cy="218940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-24130" y="0"/>
            <a:ext cx="12215495" cy="6875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-24130" y="-635"/>
            <a:ext cx="12270105" cy="68757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alphaModFix amt="100000"/>
          </a:blip>
          <a:srcRect t="29511"/>
          <a:stretch>
            <a:fillRect/>
          </a:stretch>
        </p:blipFill>
        <p:spPr>
          <a:xfrm>
            <a:off x="-41275" y="2016125"/>
            <a:ext cx="12253595" cy="4833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alphaModFix amt="100000"/>
          </a:blip>
          <a:srcRect/>
          <a:stretch>
            <a:fillRect/>
          </a:stretch>
        </p:blipFill>
        <p:spPr>
          <a:xfrm>
            <a:off x="-24130" y="-43180"/>
            <a:ext cx="12215495" cy="6918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alphaModFix amt="100000"/>
          </a:blip>
          <a:srcRect t="29511"/>
          <a:stretch>
            <a:fillRect/>
          </a:stretch>
        </p:blipFill>
        <p:spPr>
          <a:xfrm>
            <a:off x="-41275" y="2016125"/>
            <a:ext cx="12253595" cy="4833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alphaModFix amt="100000"/>
          </a:blip>
          <a:srcRect b="11212"/>
          <a:stretch>
            <a:fillRect/>
          </a:stretch>
        </p:blipFill>
        <p:spPr>
          <a:xfrm>
            <a:off x="-40640" y="5436235"/>
            <a:ext cx="12287250" cy="1315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alphaModFix amt="60000"/>
          </a:blip>
          <a:srcRect r="39946"/>
          <a:stretch>
            <a:fillRect/>
          </a:stretch>
        </p:blipFill>
        <p:spPr>
          <a:xfrm>
            <a:off x="7353935" y="-43180"/>
            <a:ext cx="4849495" cy="1046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alphaModFix amt="60000"/>
          </a:blip>
          <a:srcRect r="39946"/>
          <a:stretch>
            <a:fillRect/>
          </a:stretch>
        </p:blipFill>
        <p:spPr>
          <a:xfrm>
            <a:off x="7353935" y="-5715"/>
            <a:ext cx="4870450" cy="1046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613477" y="3300148"/>
            <a:ext cx="1575435" cy="13208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标题 1"/>
          <p:cNvSpPr txBox="1"/>
          <p:nvPr/>
        </p:nvSpPr>
        <p:spPr>
          <a:xfrm>
            <a:off x="2135887" y="3533775"/>
            <a:ext cx="7920226" cy="201896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ctr">
              <a:lnSpc>
                <a:spcPct val="130000"/>
              </a:lnSpc>
            </a:pPr>
            <a:r>
              <a:rPr kumimoji="1" lang="en-US" altLang="zh-CN" sz="5100">
                <a:ln w="12700">
                  <a:noFill/>
                </a:ln>
                <a:gradFill>
                  <a:gsLst>
                    <a:gs pos="1000">
                      <a:srgbClr val="ED7D31">
                        <a:alpha val="100000"/>
                      </a:srgbClr>
                    </a:gs>
                    <a:gs pos="41000">
                      <a:srgbClr val="FF4040">
                        <a:alpha val="100000"/>
                      </a:srgbClr>
                    </a:gs>
                    <a:gs pos="92000">
                      <a:srgbClr val="900000">
                        <a:alpha val="100000"/>
                      </a:srgbClr>
                    </a:gs>
                  </a:gsLst>
                  <a:lin ang="5400000" scaled="0"/>
                </a:gradFill>
                <a:latin typeface="Source Han Serif SC Bold" panose="02020700000000000000" charset="-122"/>
                <a:ea typeface="Source Han Serif SC Bold" panose="02020700000000000000" charset="-122"/>
                <a:cs typeface="Source Han Serif SC Bold" panose="02020700000000000000" charset="-122"/>
              </a:rPr>
              <a:t>附则</a:t>
            </a:r>
            <a:endParaRPr kumimoji="1"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10690074" y="-131010"/>
            <a:ext cx="1575435" cy="1320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6">
            <a:alphaModFix amt="100000"/>
          </a:blip>
          <a:srcRect/>
          <a:stretch>
            <a:fillRect/>
          </a:stretch>
        </p:blipFill>
        <p:spPr>
          <a:xfrm>
            <a:off x="1160" y="-33917"/>
            <a:ext cx="12189680" cy="322072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标题 1"/>
          <p:cNvSpPr txBox="1"/>
          <p:nvPr/>
        </p:nvSpPr>
        <p:spPr>
          <a:xfrm>
            <a:off x="5048871" y="962025"/>
            <a:ext cx="2094258" cy="24459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ctr">
              <a:lnSpc>
                <a:spcPct val="110000"/>
              </a:lnSpc>
            </a:pPr>
            <a:r>
              <a:rPr kumimoji="1" lang="en-US" altLang="zh-CN" sz="9600">
                <a:ln w="12700">
                  <a:noFill/>
                </a:ln>
                <a:solidFill>
                  <a:srgbClr val="C00000">
                    <a:alpha val="100000"/>
                  </a:srgbClr>
                </a:solidFill>
                <a:latin typeface="Source Han Serif SC Bold" panose="02020700000000000000" charset="-122"/>
                <a:ea typeface="Source Han Serif SC Bold" panose="02020700000000000000" charset="-122"/>
                <a:cs typeface="Source Han Serif SC Bold" panose="02020700000000000000" charset="-122"/>
              </a:rPr>
              <a:t>06</a:t>
            </a:r>
            <a:endParaRPr kumimoji="1" lang="zh-CN" altLang="en-US"/>
          </a:p>
        </p:txBody>
      </p:sp>
      <p:cxnSp>
        <p:nvCxnSpPr>
          <p:cNvPr id="15" name="标题 1"/>
          <p:cNvCxnSpPr/>
          <p:nvPr/>
        </p:nvCxnSpPr>
        <p:spPr>
          <a:xfrm flipH="1">
            <a:off x="1962150" y="2734936"/>
            <a:ext cx="1858727" cy="0"/>
          </a:xfrm>
          <a:prstGeom prst="line">
            <a:avLst/>
          </a:prstGeom>
          <a:noFill/>
          <a:ln w="28575" cap="sq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1"/>
                </a:gs>
              </a:gsLst>
              <a:lin ang="10800000" scaled="0"/>
            </a:gradFill>
            <a:miter/>
          </a:ln>
        </p:spPr>
      </p:cxnSp>
      <p:sp>
        <p:nvSpPr>
          <p:cNvPr id="16" name="标题 1"/>
          <p:cNvSpPr txBox="1"/>
          <p:nvPr/>
        </p:nvSpPr>
        <p:spPr>
          <a:xfrm>
            <a:off x="4583577" y="2480310"/>
            <a:ext cx="506583" cy="507365"/>
          </a:xfrm>
          <a:prstGeom prst="star5">
            <a:avLst/>
          </a:prstGeom>
          <a:gradFill>
            <a:gsLst>
              <a:gs pos="0">
                <a:schemeClr val="accent1"/>
              </a:gs>
              <a:gs pos="71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4102417" y="2562356"/>
            <a:ext cx="342744" cy="343273"/>
          </a:xfrm>
          <a:prstGeom prst="star5">
            <a:avLst/>
          </a:prstGeom>
          <a:gradFill>
            <a:gsLst>
              <a:gs pos="0">
                <a:schemeClr val="accent1"/>
              </a:gs>
              <a:gs pos="65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cxnSp>
        <p:nvCxnSpPr>
          <p:cNvPr id="18" name="标题 1"/>
          <p:cNvCxnSpPr/>
          <p:nvPr/>
        </p:nvCxnSpPr>
        <p:spPr>
          <a:xfrm>
            <a:off x="8425733" y="2733666"/>
            <a:ext cx="1858727" cy="0"/>
          </a:xfrm>
          <a:prstGeom prst="line">
            <a:avLst/>
          </a:prstGeom>
          <a:noFill/>
          <a:ln w="28575" cap="sq">
            <a:gradFill>
              <a:gsLst>
                <a:gs pos="0">
                  <a:schemeClr val="bg1">
                    <a:alpha val="0"/>
                  </a:schemeClr>
                </a:gs>
                <a:gs pos="100000">
                  <a:schemeClr val="accent1"/>
                </a:gs>
              </a:gsLst>
              <a:lin ang="10800000" scaled="0"/>
            </a:gradFill>
            <a:miter/>
          </a:ln>
        </p:spPr>
      </p:cxnSp>
      <p:sp>
        <p:nvSpPr>
          <p:cNvPr id="19" name="标题 1"/>
          <p:cNvSpPr txBox="1"/>
          <p:nvPr/>
        </p:nvSpPr>
        <p:spPr>
          <a:xfrm flipH="1">
            <a:off x="7156450" y="2479040"/>
            <a:ext cx="506583" cy="507365"/>
          </a:xfrm>
          <a:prstGeom prst="star5">
            <a:avLst/>
          </a:prstGeom>
          <a:gradFill>
            <a:gsLst>
              <a:gs pos="0">
                <a:schemeClr val="accent1"/>
              </a:gs>
              <a:gs pos="71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 flipH="1">
            <a:off x="7801449" y="2561086"/>
            <a:ext cx="342744" cy="343273"/>
          </a:xfrm>
          <a:prstGeom prst="star5">
            <a:avLst/>
          </a:prstGeom>
          <a:gradFill>
            <a:gsLst>
              <a:gs pos="0">
                <a:schemeClr val="accent1"/>
              </a:gs>
              <a:gs pos="65000">
                <a:schemeClr val="accent1"/>
              </a:gs>
            </a:gsLst>
            <a:lin ang="162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5">
            <a:alphaModFix amt="100000"/>
          </a:blip>
          <a:srcRect/>
          <a:stretch>
            <a:fillRect/>
          </a:stretch>
        </p:blipFill>
        <p:spPr>
          <a:xfrm>
            <a:off x="264160" y="52705"/>
            <a:ext cx="1575435" cy="1320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1110580" y="1692828"/>
            <a:ext cx="2568356" cy="1889860"/>
          </a:xfrm>
          <a:prstGeom prst="roundRect">
            <a:avLst>
              <a:gd name="adj" fmla="val 5152"/>
            </a:avLst>
          </a:prstGeom>
          <a:noFill/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2005586" y="1292457"/>
            <a:ext cx="778344" cy="778343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2221170" y="1521048"/>
            <a:ext cx="347176" cy="321161"/>
          </a:xfrm>
          <a:custGeom>
            <a:avLst/>
            <a:gdLst>
              <a:gd name="connsiteX0" fmla="*/ 56258 w 778320"/>
              <a:gd name="connsiteY0" fmla="*/ 333700 h 720001"/>
              <a:gd name="connsiteX1" fmla="*/ 56258 w 778320"/>
              <a:gd name="connsiteY1" fmla="*/ 627457 h 720001"/>
              <a:gd name="connsiteX2" fmla="*/ 66946 w 778320"/>
              <a:gd name="connsiteY2" fmla="*/ 653054 h 720001"/>
              <a:gd name="connsiteX3" fmla="*/ 92544 w 778320"/>
              <a:gd name="connsiteY3" fmla="*/ 663743 h 720001"/>
              <a:gd name="connsiteX4" fmla="*/ 685683 w 778320"/>
              <a:gd name="connsiteY4" fmla="*/ 663743 h 720001"/>
              <a:gd name="connsiteX5" fmla="*/ 711281 w 778320"/>
              <a:gd name="connsiteY5" fmla="*/ 653054 h 720001"/>
              <a:gd name="connsiteX6" fmla="*/ 721969 w 778320"/>
              <a:gd name="connsiteY6" fmla="*/ 627457 h 720001"/>
              <a:gd name="connsiteX7" fmla="*/ 721969 w 778320"/>
              <a:gd name="connsiteY7" fmla="*/ 333700 h 720001"/>
              <a:gd name="connsiteX8" fmla="*/ 92544 w 778320"/>
              <a:gd name="connsiteY8" fmla="*/ 142049 h 720001"/>
              <a:gd name="connsiteX9" fmla="*/ 56258 w 778320"/>
              <a:gd name="connsiteY9" fmla="*/ 178336 h 720001"/>
              <a:gd name="connsiteX10" fmla="*/ 56258 w 778320"/>
              <a:gd name="connsiteY10" fmla="*/ 277443 h 720001"/>
              <a:gd name="connsiteX11" fmla="*/ 721969 w 778320"/>
              <a:gd name="connsiteY11" fmla="*/ 277443 h 720001"/>
              <a:gd name="connsiteX12" fmla="*/ 721969 w 778320"/>
              <a:gd name="connsiteY12" fmla="*/ 178336 h 720001"/>
              <a:gd name="connsiteX13" fmla="*/ 685683 w 778320"/>
              <a:gd name="connsiteY13" fmla="*/ 142049 h 720001"/>
              <a:gd name="connsiteX14" fmla="*/ 561355 w 778320"/>
              <a:gd name="connsiteY14" fmla="*/ 142049 h 720001"/>
              <a:gd name="connsiteX15" fmla="*/ 561355 w 778320"/>
              <a:gd name="connsiteY15" fmla="*/ 201026 h 720001"/>
              <a:gd name="connsiteX16" fmla="*/ 533226 w 778320"/>
              <a:gd name="connsiteY16" fmla="*/ 229249 h 720001"/>
              <a:gd name="connsiteX17" fmla="*/ 505097 w 778320"/>
              <a:gd name="connsiteY17" fmla="*/ 201120 h 720001"/>
              <a:gd name="connsiteX18" fmla="*/ 505097 w 778320"/>
              <a:gd name="connsiteY18" fmla="*/ 142049 h 720001"/>
              <a:gd name="connsiteX19" fmla="*/ 273129 w 778320"/>
              <a:gd name="connsiteY19" fmla="*/ 142049 h 720001"/>
              <a:gd name="connsiteX20" fmla="*/ 273129 w 778320"/>
              <a:gd name="connsiteY20" fmla="*/ 201026 h 720001"/>
              <a:gd name="connsiteX21" fmla="*/ 245001 w 778320"/>
              <a:gd name="connsiteY21" fmla="*/ 229249 h 720001"/>
              <a:gd name="connsiteX22" fmla="*/ 216872 w 778320"/>
              <a:gd name="connsiteY22" fmla="*/ 201120 h 720001"/>
              <a:gd name="connsiteX23" fmla="*/ 216872 w 778320"/>
              <a:gd name="connsiteY23" fmla="*/ 142049 h 720001"/>
              <a:gd name="connsiteX24" fmla="*/ 245001 w 778320"/>
              <a:gd name="connsiteY24" fmla="*/ 0 h 720001"/>
              <a:gd name="connsiteX25" fmla="*/ 273129 w 778320"/>
              <a:gd name="connsiteY25" fmla="*/ 28129 h 720001"/>
              <a:gd name="connsiteX26" fmla="*/ 273129 w 778320"/>
              <a:gd name="connsiteY26" fmla="*/ 85792 h 720001"/>
              <a:gd name="connsiteX27" fmla="*/ 505097 w 778320"/>
              <a:gd name="connsiteY27" fmla="*/ 85792 h 720001"/>
              <a:gd name="connsiteX28" fmla="*/ 505097 w 778320"/>
              <a:gd name="connsiteY28" fmla="*/ 28129 h 720001"/>
              <a:gd name="connsiteX29" fmla="*/ 533226 w 778320"/>
              <a:gd name="connsiteY29" fmla="*/ 0 h 720001"/>
              <a:gd name="connsiteX30" fmla="*/ 561355 w 778320"/>
              <a:gd name="connsiteY30" fmla="*/ 28129 h 720001"/>
              <a:gd name="connsiteX31" fmla="*/ 561355 w 778320"/>
              <a:gd name="connsiteY31" fmla="*/ 85792 h 720001"/>
              <a:gd name="connsiteX32" fmla="*/ 685683 w 778320"/>
              <a:gd name="connsiteY32" fmla="*/ 85792 h 720001"/>
              <a:gd name="connsiteX33" fmla="*/ 778320 w 778320"/>
              <a:gd name="connsiteY33" fmla="*/ 178336 h 720001"/>
              <a:gd name="connsiteX34" fmla="*/ 778320 w 778320"/>
              <a:gd name="connsiteY34" fmla="*/ 627457 h 720001"/>
              <a:gd name="connsiteX35" fmla="*/ 685777 w 778320"/>
              <a:gd name="connsiteY35" fmla="*/ 720001 h 720001"/>
              <a:gd name="connsiteX36" fmla="*/ 92544 w 778320"/>
              <a:gd name="connsiteY36" fmla="*/ 720001 h 720001"/>
              <a:gd name="connsiteX37" fmla="*/ 0 w 778320"/>
              <a:gd name="connsiteY37" fmla="*/ 627457 h 720001"/>
              <a:gd name="connsiteX38" fmla="*/ 0 w 778320"/>
              <a:gd name="connsiteY38" fmla="*/ 333700 h 720001"/>
              <a:gd name="connsiteX39" fmla="*/ 0 w 778320"/>
              <a:gd name="connsiteY39" fmla="*/ 277443 h 720001"/>
              <a:gd name="connsiteX40" fmla="*/ 0 w 778320"/>
              <a:gd name="connsiteY40" fmla="*/ 178336 h 720001"/>
              <a:gd name="connsiteX41" fmla="*/ 92544 w 778320"/>
              <a:gd name="connsiteY41" fmla="*/ 85792 h 720001"/>
              <a:gd name="connsiteX42" fmla="*/ 216872 w 778320"/>
              <a:gd name="connsiteY42" fmla="*/ 85792 h 720001"/>
              <a:gd name="connsiteX43" fmla="*/ 216872 w 778320"/>
              <a:gd name="connsiteY43" fmla="*/ 28129 h 720001"/>
              <a:gd name="connsiteX44" fmla="*/ 245001 w 778320"/>
              <a:gd name="connsiteY44" fmla="*/ 0 h 720001"/>
            </a:gdLst>
            <a:ahLst/>
            <a:cxnLst/>
            <a:rect l="l" t="t" r="r" b="b"/>
            <a:pathLst>
              <a:path w="778320" h="720001">
                <a:moveTo>
                  <a:pt x="56258" y="333700"/>
                </a:moveTo>
                <a:lnTo>
                  <a:pt x="56258" y="627457"/>
                </a:lnTo>
                <a:cubicBezTo>
                  <a:pt x="56258" y="637115"/>
                  <a:pt x="60008" y="646116"/>
                  <a:pt x="66946" y="653054"/>
                </a:cubicBezTo>
                <a:cubicBezTo>
                  <a:pt x="73885" y="659899"/>
                  <a:pt x="82980" y="663743"/>
                  <a:pt x="92544" y="663743"/>
                </a:cubicBezTo>
                <a:lnTo>
                  <a:pt x="685683" y="663743"/>
                </a:lnTo>
                <a:cubicBezTo>
                  <a:pt x="695341" y="663743"/>
                  <a:pt x="704342" y="659993"/>
                  <a:pt x="711281" y="653054"/>
                </a:cubicBezTo>
                <a:cubicBezTo>
                  <a:pt x="718125" y="646116"/>
                  <a:pt x="721969" y="637021"/>
                  <a:pt x="721969" y="627457"/>
                </a:cubicBezTo>
                <a:lnTo>
                  <a:pt x="721969" y="333700"/>
                </a:lnTo>
                <a:close/>
                <a:moveTo>
                  <a:pt x="92544" y="142049"/>
                </a:moveTo>
                <a:cubicBezTo>
                  <a:pt x="72478" y="142049"/>
                  <a:pt x="56258" y="158364"/>
                  <a:pt x="56258" y="178336"/>
                </a:cubicBezTo>
                <a:lnTo>
                  <a:pt x="56258" y="277443"/>
                </a:lnTo>
                <a:lnTo>
                  <a:pt x="721969" y="277443"/>
                </a:lnTo>
                <a:lnTo>
                  <a:pt x="721969" y="178336"/>
                </a:lnTo>
                <a:cubicBezTo>
                  <a:pt x="721969" y="158270"/>
                  <a:pt x="705655" y="142049"/>
                  <a:pt x="685683" y="142049"/>
                </a:cubicBezTo>
                <a:lnTo>
                  <a:pt x="561355" y="142049"/>
                </a:lnTo>
                <a:lnTo>
                  <a:pt x="561355" y="201026"/>
                </a:lnTo>
                <a:cubicBezTo>
                  <a:pt x="561355" y="216591"/>
                  <a:pt x="548790" y="229249"/>
                  <a:pt x="533226" y="229249"/>
                </a:cubicBezTo>
                <a:cubicBezTo>
                  <a:pt x="517661" y="229249"/>
                  <a:pt x="505097" y="216685"/>
                  <a:pt x="505097" y="201120"/>
                </a:cubicBezTo>
                <a:lnTo>
                  <a:pt x="505097" y="142049"/>
                </a:lnTo>
                <a:lnTo>
                  <a:pt x="273129" y="142049"/>
                </a:lnTo>
                <a:lnTo>
                  <a:pt x="273129" y="201026"/>
                </a:lnTo>
                <a:cubicBezTo>
                  <a:pt x="273129" y="216591"/>
                  <a:pt x="260565" y="229249"/>
                  <a:pt x="245001" y="229249"/>
                </a:cubicBezTo>
                <a:cubicBezTo>
                  <a:pt x="229436" y="229249"/>
                  <a:pt x="216872" y="216685"/>
                  <a:pt x="216872" y="201120"/>
                </a:cubicBezTo>
                <a:lnTo>
                  <a:pt x="216872" y="142049"/>
                </a:lnTo>
                <a:close/>
                <a:moveTo>
                  <a:pt x="245001" y="0"/>
                </a:moveTo>
                <a:cubicBezTo>
                  <a:pt x="260565" y="0"/>
                  <a:pt x="273129" y="12564"/>
                  <a:pt x="273129" y="28129"/>
                </a:cubicBezTo>
                <a:lnTo>
                  <a:pt x="273129" y="85792"/>
                </a:lnTo>
                <a:lnTo>
                  <a:pt x="505097" y="85792"/>
                </a:lnTo>
                <a:lnTo>
                  <a:pt x="505097" y="28129"/>
                </a:lnTo>
                <a:cubicBezTo>
                  <a:pt x="505097" y="12564"/>
                  <a:pt x="517661" y="0"/>
                  <a:pt x="533226" y="0"/>
                </a:cubicBezTo>
                <a:cubicBezTo>
                  <a:pt x="548790" y="0"/>
                  <a:pt x="561355" y="12564"/>
                  <a:pt x="561355" y="28129"/>
                </a:cubicBezTo>
                <a:lnTo>
                  <a:pt x="561355" y="85792"/>
                </a:lnTo>
                <a:lnTo>
                  <a:pt x="685683" y="85792"/>
                </a:lnTo>
                <a:cubicBezTo>
                  <a:pt x="736784" y="85792"/>
                  <a:pt x="778227" y="127235"/>
                  <a:pt x="778320" y="178336"/>
                </a:cubicBezTo>
                <a:lnTo>
                  <a:pt x="778320" y="627457"/>
                </a:lnTo>
                <a:cubicBezTo>
                  <a:pt x="778320" y="678370"/>
                  <a:pt x="736690" y="720001"/>
                  <a:pt x="685777" y="720001"/>
                </a:cubicBezTo>
                <a:lnTo>
                  <a:pt x="92544" y="720001"/>
                </a:lnTo>
                <a:cubicBezTo>
                  <a:pt x="41631" y="720001"/>
                  <a:pt x="0" y="678370"/>
                  <a:pt x="0" y="627457"/>
                </a:cubicBezTo>
                <a:lnTo>
                  <a:pt x="0" y="333700"/>
                </a:lnTo>
                <a:lnTo>
                  <a:pt x="0" y="277443"/>
                </a:lnTo>
                <a:lnTo>
                  <a:pt x="0" y="178336"/>
                </a:lnTo>
                <a:cubicBezTo>
                  <a:pt x="0" y="127235"/>
                  <a:pt x="41443" y="85792"/>
                  <a:pt x="92544" y="85792"/>
                </a:cubicBezTo>
                <a:lnTo>
                  <a:pt x="216872" y="85792"/>
                </a:lnTo>
                <a:lnTo>
                  <a:pt x="216872" y="28129"/>
                </a:lnTo>
                <a:cubicBezTo>
                  <a:pt x="216872" y="12564"/>
                  <a:pt x="229436" y="0"/>
                  <a:pt x="245001" y="0"/>
                </a:cubicBez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660054" y="2135194"/>
            <a:ext cx="3469410" cy="3479747"/>
          </a:xfrm>
          <a:prstGeom prst="roundRect">
            <a:avLst>
              <a:gd name="adj" fmla="val 5152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719490" y="2195473"/>
            <a:ext cx="3350538" cy="3359189"/>
          </a:xfrm>
          <a:prstGeom prst="roundRect">
            <a:avLst>
              <a:gd name="adj" fmla="val 5152"/>
            </a:avLst>
          </a:prstGeom>
          <a:solidFill>
            <a:schemeClr val="accent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953625" y="3298246"/>
            <a:ext cx="2882257" cy="1997655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本办法由陈巴尔虎旗民政局负责解释。
确保解释权威、准确。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953626" y="2399660"/>
            <a:ext cx="2882257" cy="818339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解释主体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4796818" y="1692828"/>
            <a:ext cx="2568356" cy="1889860"/>
          </a:xfrm>
          <a:prstGeom prst="roundRect">
            <a:avLst>
              <a:gd name="adj" fmla="val 5152"/>
            </a:avLst>
          </a:prstGeom>
          <a:noFill/>
          <a:ln w="12700" cap="sq">
            <a:solidFill>
              <a:schemeClr val="accent2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5691825" y="1292457"/>
            <a:ext cx="778344" cy="778343"/>
          </a:xfrm>
          <a:prstGeom prst="ellipse">
            <a:avLst/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5928997" y="1508040"/>
            <a:ext cx="303997" cy="347176"/>
          </a:xfrm>
          <a:custGeom>
            <a:avLst/>
            <a:gdLst>
              <a:gd name="connsiteX0" fmla="*/ 1449958 w 1449958"/>
              <a:gd name="connsiteY0" fmla="*/ 669913 h 1655898"/>
              <a:gd name="connsiteX1" fmla="*/ 1449586 w 1449958"/>
              <a:gd name="connsiteY1" fmla="*/ 666192 h 1655898"/>
              <a:gd name="connsiteX2" fmla="*/ 1449586 w 1449958"/>
              <a:gd name="connsiteY2" fmla="*/ 665634 h 1655898"/>
              <a:gd name="connsiteX3" fmla="*/ 1448098 w 1449958"/>
              <a:gd name="connsiteY3" fmla="*/ 658006 h 1655898"/>
              <a:gd name="connsiteX4" fmla="*/ 1445307 w 1449958"/>
              <a:gd name="connsiteY4" fmla="*/ 650379 h 1655898"/>
              <a:gd name="connsiteX5" fmla="*/ 1443633 w 1449958"/>
              <a:gd name="connsiteY5" fmla="*/ 646844 h 1655898"/>
              <a:gd name="connsiteX6" fmla="*/ 1441772 w 1449958"/>
              <a:gd name="connsiteY6" fmla="*/ 643496 h 1655898"/>
              <a:gd name="connsiteX7" fmla="*/ 1441400 w 1449958"/>
              <a:gd name="connsiteY7" fmla="*/ 643124 h 1655898"/>
              <a:gd name="connsiteX8" fmla="*/ 1439354 w 1449958"/>
              <a:gd name="connsiteY8" fmla="*/ 640147 h 1655898"/>
              <a:gd name="connsiteX9" fmla="*/ 1439168 w 1449958"/>
              <a:gd name="connsiteY9" fmla="*/ 639775 h 1655898"/>
              <a:gd name="connsiteX10" fmla="*/ 1436936 w 1449958"/>
              <a:gd name="connsiteY10" fmla="*/ 636798 h 1655898"/>
              <a:gd name="connsiteX11" fmla="*/ 1436378 w 1449958"/>
              <a:gd name="connsiteY11" fmla="*/ 636240 h 1655898"/>
              <a:gd name="connsiteX12" fmla="*/ 1433773 w 1449958"/>
              <a:gd name="connsiteY12" fmla="*/ 633450 h 1655898"/>
              <a:gd name="connsiteX13" fmla="*/ 816136 w 1449958"/>
              <a:gd name="connsiteY13" fmla="*/ 15813 h 1655898"/>
              <a:gd name="connsiteX14" fmla="*/ 813346 w 1449958"/>
              <a:gd name="connsiteY14" fmla="*/ 13208 h 1655898"/>
              <a:gd name="connsiteX15" fmla="*/ 812788 w 1449958"/>
              <a:gd name="connsiteY15" fmla="*/ 12650 h 1655898"/>
              <a:gd name="connsiteX16" fmla="*/ 809997 w 1449958"/>
              <a:gd name="connsiteY16" fmla="*/ 10418 h 1655898"/>
              <a:gd name="connsiteX17" fmla="*/ 809625 w 1449958"/>
              <a:gd name="connsiteY17" fmla="*/ 10232 h 1655898"/>
              <a:gd name="connsiteX18" fmla="*/ 806834 w 1449958"/>
              <a:gd name="connsiteY18" fmla="*/ 8372 h 1655898"/>
              <a:gd name="connsiteX19" fmla="*/ 806276 w 1449958"/>
              <a:gd name="connsiteY19" fmla="*/ 8000 h 1655898"/>
              <a:gd name="connsiteX20" fmla="*/ 802928 w 1449958"/>
              <a:gd name="connsiteY20" fmla="*/ 6139 h 1655898"/>
              <a:gd name="connsiteX21" fmla="*/ 802742 w 1449958"/>
              <a:gd name="connsiteY21" fmla="*/ 6139 h 1655898"/>
              <a:gd name="connsiteX22" fmla="*/ 799207 w 1449958"/>
              <a:gd name="connsiteY22" fmla="*/ 4465 h 1655898"/>
              <a:gd name="connsiteX23" fmla="*/ 799021 w 1449958"/>
              <a:gd name="connsiteY23" fmla="*/ 4465 h 1655898"/>
              <a:gd name="connsiteX24" fmla="*/ 791580 w 1449958"/>
              <a:gd name="connsiteY24" fmla="*/ 1860 h 1655898"/>
              <a:gd name="connsiteX25" fmla="*/ 791394 w 1449958"/>
              <a:gd name="connsiteY25" fmla="*/ 1860 h 1655898"/>
              <a:gd name="connsiteX26" fmla="*/ 783766 w 1449958"/>
              <a:gd name="connsiteY26" fmla="*/ 372 h 1655898"/>
              <a:gd name="connsiteX27" fmla="*/ 783022 w 1449958"/>
              <a:gd name="connsiteY27" fmla="*/ 372 h 1655898"/>
              <a:gd name="connsiteX28" fmla="*/ 779301 w 1449958"/>
              <a:gd name="connsiteY28" fmla="*/ 0 h 1655898"/>
              <a:gd name="connsiteX29" fmla="*/ 261751 w 1449958"/>
              <a:gd name="connsiteY29" fmla="*/ 0 h 1655898"/>
              <a:gd name="connsiteX30" fmla="*/ 0 w 1449958"/>
              <a:gd name="connsiteY30" fmla="*/ 261751 h 1655898"/>
              <a:gd name="connsiteX31" fmla="*/ 0 w 1449958"/>
              <a:gd name="connsiteY31" fmla="*/ 1394148 h 1655898"/>
              <a:gd name="connsiteX32" fmla="*/ 261751 w 1449958"/>
              <a:gd name="connsiteY32" fmla="*/ 1655899 h 1655898"/>
              <a:gd name="connsiteX33" fmla="*/ 1188207 w 1449958"/>
              <a:gd name="connsiteY33" fmla="*/ 1655899 h 1655898"/>
              <a:gd name="connsiteX34" fmla="*/ 1449958 w 1449958"/>
              <a:gd name="connsiteY34" fmla="*/ 1394148 h 1655898"/>
              <a:gd name="connsiteX35" fmla="*/ 1449958 w 1449958"/>
              <a:gd name="connsiteY35" fmla="*/ 672889 h 1655898"/>
              <a:gd name="connsiteX36" fmla="*/ 1449958 w 1449958"/>
              <a:gd name="connsiteY36" fmla="*/ 669913 h 1655898"/>
              <a:gd name="connsiteX37" fmla="*/ 832321 w 1449958"/>
              <a:gd name="connsiteY37" fmla="*/ 466948 h 1655898"/>
              <a:gd name="connsiteX38" fmla="*/ 832321 w 1449958"/>
              <a:gd name="connsiteY38" fmla="*/ 189942 h 1655898"/>
              <a:gd name="connsiteX39" fmla="*/ 1259458 w 1449958"/>
              <a:gd name="connsiteY39" fmla="*/ 617079 h 1655898"/>
              <a:gd name="connsiteX40" fmla="*/ 982452 w 1449958"/>
              <a:gd name="connsiteY40" fmla="*/ 617079 h 1655898"/>
              <a:gd name="connsiteX41" fmla="*/ 832321 w 1449958"/>
              <a:gd name="connsiteY41" fmla="*/ 466948 h 1655898"/>
              <a:gd name="connsiteX42" fmla="*/ 1338337 w 1449958"/>
              <a:gd name="connsiteY42" fmla="*/ 1393403 h 1655898"/>
              <a:gd name="connsiteX43" fmla="*/ 1188207 w 1449958"/>
              <a:gd name="connsiteY43" fmla="*/ 1543534 h 1655898"/>
              <a:gd name="connsiteX44" fmla="*/ 261751 w 1449958"/>
              <a:gd name="connsiteY44" fmla="*/ 1543534 h 1655898"/>
              <a:gd name="connsiteX45" fmla="*/ 111621 w 1449958"/>
              <a:gd name="connsiteY45" fmla="*/ 1393403 h 1655898"/>
              <a:gd name="connsiteX46" fmla="*/ 111621 w 1449958"/>
              <a:gd name="connsiteY46" fmla="*/ 261007 h 1655898"/>
              <a:gd name="connsiteX47" fmla="*/ 261751 w 1449958"/>
              <a:gd name="connsiteY47" fmla="*/ 110877 h 1655898"/>
              <a:gd name="connsiteX48" fmla="*/ 720700 w 1449958"/>
              <a:gd name="connsiteY48" fmla="*/ 110877 h 1655898"/>
              <a:gd name="connsiteX49" fmla="*/ 720700 w 1449958"/>
              <a:gd name="connsiteY49" fmla="*/ 466948 h 1655898"/>
              <a:gd name="connsiteX50" fmla="*/ 982452 w 1449958"/>
              <a:gd name="connsiteY50" fmla="*/ 728700 h 1655898"/>
              <a:gd name="connsiteX51" fmla="*/ 1338523 w 1449958"/>
              <a:gd name="connsiteY51" fmla="*/ 728700 h 1655898"/>
              <a:gd name="connsiteX52" fmla="*/ 1338523 w 1449958"/>
              <a:gd name="connsiteY52" fmla="*/ 1393403 h 1655898"/>
            </a:gdLst>
            <a:ahLst/>
            <a:cxnLst/>
            <a:rect l="l" t="t" r="r" b="b"/>
            <a:pathLst>
              <a:path w="1449958" h="1655898">
                <a:moveTo>
                  <a:pt x="1449958" y="669913"/>
                </a:moveTo>
                <a:cubicBezTo>
                  <a:pt x="1449958" y="668610"/>
                  <a:pt x="1449772" y="667308"/>
                  <a:pt x="1449586" y="666192"/>
                </a:cubicBezTo>
                <a:lnTo>
                  <a:pt x="1449586" y="665634"/>
                </a:lnTo>
                <a:cubicBezTo>
                  <a:pt x="1449214" y="663029"/>
                  <a:pt x="1448656" y="660425"/>
                  <a:pt x="1448098" y="658006"/>
                </a:cubicBezTo>
                <a:cubicBezTo>
                  <a:pt x="1447354" y="655402"/>
                  <a:pt x="1446423" y="652797"/>
                  <a:pt x="1445307" y="650379"/>
                </a:cubicBezTo>
                <a:cubicBezTo>
                  <a:pt x="1444749" y="649077"/>
                  <a:pt x="1444191" y="647960"/>
                  <a:pt x="1443633" y="646844"/>
                </a:cubicBezTo>
                <a:cubicBezTo>
                  <a:pt x="1443075" y="645728"/>
                  <a:pt x="1442331" y="644612"/>
                  <a:pt x="1441772" y="643496"/>
                </a:cubicBezTo>
                <a:cubicBezTo>
                  <a:pt x="1441587" y="643310"/>
                  <a:pt x="1441587" y="643124"/>
                  <a:pt x="1441400" y="643124"/>
                </a:cubicBezTo>
                <a:cubicBezTo>
                  <a:pt x="1440842" y="642193"/>
                  <a:pt x="1440098" y="641077"/>
                  <a:pt x="1439354" y="640147"/>
                </a:cubicBezTo>
                <a:cubicBezTo>
                  <a:pt x="1439354" y="640147"/>
                  <a:pt x="1439168" y="639961"/>
                  <a:pt x="1439168" y="639775"/>
                </a:cubicBezTo>
                <a:cubicBezTo>
                  <a:pt x="1438424" y="638845"/>
                  <a:pt x="1437680" y="637729"/>
                  <a:pt x="1436936" y="636798"/>
                </a:cubicBezTo>
                <a:lnTo>
                  <a:pt x="1436378" y="636240"/>
                </a:lnTo>
                <a:cubicBezTo>
                  <a:pt x="1435633" y="635310"/>
                  <a:pt x="1434703" y="634380"/>
                  <a:pt x="1433773" y="633450"/>
                </a:cubicBezTo>
                <a:lnTo>
                  <a:pt x="816136" y="15813"/>
                </a:lnTo>
                <a:cubicBezTo>
                  <a:pt x="815206" y="14883"/>
                  <a:pt x="814276" y="14139"/>
                  <a:pt x="813346" y="13208"/>
                </a:cubicBezTo>
                <a:lnTo>
                  <a:pt x="812788" y="12650"/>
                </a:lnTo>
                <a:lnTo>
                  <a:pt x="809997" y="10418"/>
                </a:lnTo>
                <a:cubicBezTo>
                  <a:pt x="809811" y="10418"/>
                  <a:pt x="809811" y="10232"/>
                  <a:pt x="809625" y="10232"/>
                </a:cubicBezTo>
                <a:cubicBezTo>
                  <a:pt x="808695" y="9488"/>
                  <a:pt x="807765" y="8930"/>
                  <a:pt x="806834" y="8372"/>
                </a:cubicBezTo>
                <a:cubicBezTo>
                  <a:pt x="806649" y="8186"/>
                  <a:pt x="806462" y="8186"/>
                  <a:pt x="806276" y="8000"/>
                </a:cubicBezTo>
                <a:cubicBezTo>
                  <a:pt x="805160" y="7255"/>
                  <a:pt x="804044" y="6697"/>
                  <a:pt x="802928" y="6139"/>
                </a:cubicBezTo>
                <a:lnTo>
                  <a:pt x="802742" y="6139"/>
                </a:lnTo>
                <a:cubicBezTo>
                  <a:pt x="801626" y="5581"/>
                  <a:pt x="800509" y="5023"/>
                  <a:pt x="799207" y="4465"/>
                </a:cubicBezTo>
                <a:lnTo>
                  <a:pt x="799021" y="4465"/>
                </a:lnTo>
                <a:cubicBezTo>
                  <a:pt x="796603" y="3349"/>
                  <a:pt x="793998" y="2418"/>
                  <a:pt x="791580" y="1860"/>
                </a:cubicBezTo>
                <a:lnTo>
                  <a:pt x="791394" y="1860"/>
                </a:lnTo>
                <a:cubicBezTo>
                  <a:pt x="788975" y="1116"/>
                  <a:pt x="786371" y="744"/>
                  <a:pt x="783766" y="372"/>
                </a:cubicBezTo>
                <a:lnTo>
                  <a:pt x="783022" y="372"/>
                </a:lnTo>
                <a:cubicBezTo>
                  <a:pt x="781720" y="186"/>
                  <a:pt x="780604" y="186"/>
                  <a:pt x="779301" y="0"/>
                </a:cubicBezTo>
                <a:lnTo>
                  <a:pt x="261751" y="0"/>
                </a:lnTo>
                <a:cubicBezTo>
                  <a:pt x="117388" y="0"/>
                  <a:pt x="0" y="117388"/>
                  <a:pt x="0" y="261751"/>
                </a:cubicBezTo>
                <a:lnTo>
                  <a:pt x="0" y="1394148"/>
                </a:lnTo>
                <a:cubicBezTo>
                  <a:pt x="0" y="1538511"/>
                  <a:pt x="117388" y="1655899"/>
                  <a:pt x="261751" y="1655899"/>
                </a:cubicBezTo>
                <a:lnTo>
                  <a:pt x="1188207" y="1655899"/>
                </a:lnTo>
                <a:cubicBezTo>
                  <a:pt x="1332570" y="1655899"/>
                  <a:pt x="1449958" y="1538511"/>
                  <a:pt x="1449958" y="1394148"/>
                </a:cubicBezTo>
                <a:lnTo>
                  <a:pt x="1449958" y="672889"/>
                </a:lnTo>
                <a:lnTo>
                  <a:pt x="1449958" y="669913"/>
                </a:lnTo>
                <a:close/>
                <a:moveTo>
                  <a:pt x="832321" y="466948"/>
                </a:moveTo>
                <a:lnTo>
                  <a:pt x="832321" y="189942"/>
                </a:lnTo>
                <a:lnTo>
                  <a:pt x="1259458" y="617079"/>
                </a:lnTo>
                <a:lnTo>
                  <a:pt x="982452" y="617079"/>
                </a:lnTo>
                <a:cubicBezTo>
                  <a:pt x="899666" y="617079"/>
                  <a:pt x="832321" y="549734"/>
                  <a:pt x="832321" y="466948"/>
                </a:cubicBezTo>
                <a:close/>
                <a:moveTo>
                  <a:pt x="1338337" y="1393403"/>
                </a:moveTo>
                <a:cubicBezTo>
                  <a:pt x="1338337" y="1476189"/>
                  <a:pt x="1270992" y="1543534"/>
                  <a:pt x="1188207" y="1543534"/>
                </a:cubicBezTo>
                <a:lnTo>
                  <a:pt x="261751" y="1543534"/>
                </a:lnTo>
                <a:cubicBezTo>
                  <a:pt x="178966" y="1543534"/>
                  <a:pt x="111621" y="1476189"/>
                  <a:pt x="111621" y="1393403"/>
                </a:cubicBezTo>
                <a:lnTo>
                  <a:pt x="111621" y="261007"/>
                </a:lnTo>
                <a:cubicBezTo>
                  <a:pt x="111621" y="178222"/>
                  <a:pt x="178966" y="110877"/>
                  <a:pt x="261751" y="110877"/>
                </a:cubicBezTo>
                <a:lnTo>
                  <a:pt x="720700" y="110877"/>
                </a:lnTo>
                <a:lnTo>
                  <a:pt x="720700" y="466948"/>
                </a:lnTo>
                <a:cubicBezTo>
                  <a:pt x="720700" y="611312"/>
                  <a:pt x="838088" y="728700"/>
                  <a:pt x="982452" y="728700"/>
                </a:cubicBezTo>
                <a:lnTo>
                  <a:pt x="1338523" y="728700"/>
                </a:lnTo>
                <a:lnTo>
                  <a:pt x="1338523" y="1393403"/>
                </a:ln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4346292" y="2135194"/>
            <a:ext cx="3469410" cy="3479747"/>
          </a:xfrm>
          <a:prstGeom prst="roundRect">
            <a:avLst>
              <a:gd name="adj" fmla="val 5152"/>
            </a:avLst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4405728" y="2195473"/>
            <a:ext cx="3350538" cy="3359189"/>
          </a:xfrm>
          <a:prstGeom prst="roundRect">
            <a:avLst>
              <a:gd name="adj" fmla="val 5152"/>
            </a:avLst>
          </a:prstGeom>
          <a:solidFill>
            <a:schemeClr val="accent2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4639863" y="3298246"/>
            <a:ext cx="2882257" cy="2010355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本办法自发布之日起执行。
确保办法及时生效。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4639864" y="2399660"/>
            <a:ext cx="2882257" cy="818339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实施时间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8500363" y="1692828"/>
            <a:ext cx="2568356" cy="1889860"/>
          </a:xfrm>
          <a:prstGeom prst="roundRect">
            <a:avLst>
              <a:gd name="adj" fmla="val 5152"/>
            </a:avLst>
          </a:prstGeom>
          <a:noFill/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9395368" y="1292457"/>
            <a:ext cx="778344" cy="778343"/>
          </a:xfrm>
          <a:prstGeom prst="ellipse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9610953" y="1513641"/>
            <a:ext cx="347176" cy="335975"/>
          </a:xfrm>
          <a:custGeom>
            <a:avLst/>
            <a:gdLst>
              <a:gd name="connsiteX0" fmla="*/ 695958 w 1660735"/>
              <a:gd name="connsiteY0" fmla="*/ 752512 h 1607157"/>
              <a:gd name="connsiteX1" fmla="*/ 376349 w 1660735"/>
              <a:gd name="connsiteY1" fmla="*/ 752512 h 1607157"/>
              <a:gd name="connsiteX2" fmla="*/ 110505 w 1660735"/>
              <a:gd name="connsiteY2" fmla="*/ 642007 h 1607157"/>
              <a:gd name="connsiteX3" fmla="*/ 0 w 1660735"/>
              <a:gd name="connsiteY3" fmla="*/ 376349 h 1607157"/>
              <a:gd name="connsiteX4" fmla="*/ 110505 w 1660735"/>
              <a:gd name="connsiteY4" fmla="*/ 110505 h 1607157"/>
              <a:gd name="connsiteX5" fmla="*/ 376349 w 1660735"/>
              <a:gd name="connsiteY5" fmla="*/ 0 h 1607157"/>
              <a:gd name="connsiteX6" fmla="*/ 642193 w 1660735"/>
              <a:gd name="connsiteY6" fmla="*/ 110505 h 1607157"/>
              <a:gd name="connsiteX7" fmla="*/ 752698 w 1660735"/>
              <a:gd name="connsiteY7" fmla="*/ 376349 h 1607157"/>
              <a:gd name="connsiteX8" fmla="*/ 752698 w 1660735"/>
              <a:gd name="connsiteY8" fmla="*/ 695958 h 1607157"/>
              <a:gd name="connsiteX9" fmla="*/ 695958 w 1660735"/>
              <a:gd name="connsiteY9" fmla="*/ 752512 h 1607157"/>
              <a:gd name="connsiteX10" fmla="*/ 376349 w 1660735"/>
              <a:gd name="connsiteY10" fmla="*/ 111621 h 1607157"/>
              <a:gd name="connsiteX11" fmla="*/ 111621 w 1660735"/>
              <a:gd name="connsiteY11" fmla="*/ 376349 h 1607157"/>
              <a:gd name="connsiteX12" fmla="*/ 376349 w 1660735"/>
              <a:gd name="connsiteY12" fmla="*/ 641077 h 1607157"/>
              <a:gd name="connsiteX13" fmla="*/ 641077 w 1660735"/>
              <a:gd name="connsiteY13" fmla="*/ 641077 h 1607157"/>
              <a:gd name="connsiteX14" fmla="*/ 641077 w 1660735"/>
              <a:gd name="connsiteY14" fmla="*/ 376349 h 1607157"/>
              <a:gd name="connsiteX15" fmla="*/ 376349 w 1660735"/>
              <a:gd name="connsiteY15" fmla="*/ 111621 h 1607157"/>
              <a:gd name="connsiteX16" fmla="*/ 1284201 w 1660735"/>
              <a:gd name="connsiteY16" fmla="*/ 752512 h 1607157"/>
              <a:gd name="connsiteX17" fmla="*/ 964592 w 1660735"/>
              <a:gd name="connsiteY17" fmla="*/ 752512 h 1607157"/>
              <a:gd name="connsiteX18" fmla="*/ 908038 w 1660735"/>
              <a:gd name="connsiteY18" fmla="*/ 695958 h 1607157"/>
              <a:gd name="connsiteX19" fmla="*/ 908038 w 1660735"/>
              <a:gd name="connsiteY19" fmla="*/ 376349 h 1607157"/>
              <a:gd name="connsiteX20" fmla="*/ 1018543 w 1660735"/>
              <a:gd name="connsiteY20" fmla="*/ 110505 h 1607157"/>
              <a:gd name="connsiteX21" fmla="*/ 1284387 w 1660735"/>
              <a:gd name="connsiteY21" fmla="*/ 0 h 1607157"/>
              <a:gd name="connsiteX22" fmla="*/ 1550231 w 1660735"/>
              <a:gd name="connsiteY22" fmla="*/ 110505 h 1607157"/>
              <a:gd name="connsiteX23" fmla="*/ 1660736 w 1660735"/>
              <a:gd name="connsiteY23" fmla="*/ 376349 h 1607157"/>
              <a:gd name="connsiteX24" fmla="*/ 1550231 w 1660735"/>
              <a:gd name="connsiteY24" fmla="*/ 642193 h 1607157"/>
              <a:gd name="connsiteX25" fmla="*/ 1284201 w 1660735"/>
              <a:gd name="connsiteY25" fmla="*/ 752512 h 1607157"/>
              <a:gd name="connsiteX26" fmla="*/ 1019659 w 1660735"/>
              <a:gd name="connsiteY26" fmla="*/ 640891 h 1607157"/>
              <a:gd name="connsiteX27" fmla="*/ 1284387 w 1660735"/>
              <a:gd name="connsiteY27" fmla="*/ 640891 h 1607157"/>
              <a:gd name="connsiteX28" fmla="*/ 1549115 w 1660735"/>
              <a:gd name="connsiteY28" fmla="*/ 376163 h 1607157"/>
              <a:gd name="connsiteX29" fmla="*/ 1284387 w 1660735"/>
              <a:gd name="connsiteY29" fmla="*/ 111435 h 1607157"/>
              <a:gd name="connsiteX30" fmla="*/ 1019659 w 1660735"/>
              <a:gd name="connsiteY30" fmla="*/ 376163 h 1607157"/>
              <a:gd name="connsiteX31" fmla="*/ 1019659 w 1660735"/>
              <a:gd name="connsiteY31" fmla="*/ 640891 h 1607157"/>
              <a:gd name="connsiteX32" fmla="*/ 376349 w 1660735"/>
              <a:gd name="connsiteY32" fmla="*/ 1607158 h 1607157"/>
              <a:gd name="connsiteX33" fmla="*/ 110505 w 1660735"/>
              <a:gd name="connsiteY33" fmla="*/ 1496653 h 1607157"/>
              <a:gd name="connsiteX34" fmla="*/ 0 w 1660735"/>
              <a:gd name="connsiteY34" fmla="*/ 1230809 h 1607157"/>
              <a:gd name="connsiteX35" fmla="*/ 110505 w 1660735"/>
              <a:gd name="connsiteY35" fmla="*/ 964964 h 1607157"/>
              <a:gd name="connsiteX36" fmla="*/ 376349 w 1660735"/>
              <a:gd name="connsiteY36" fmla="*/ 854459 h 1607157"/>
              <a:gd name="connsiteX37" fmla="*/ 695958 w 1660735"/>
              <a:gd name="connsiteY37" fmla="*/ 854459 h 1607157"/>
              <a:gd name="connsiteX38" fmla="*/ 752512 w 1660735"/>
              <a:gd name="connsiteY38" fmla="*/ 911014 h 1607157"/>
              <a:gd name="connsiteX39" fmla="*/ 752512 w 1660735"/>
              <a:gd name="connsiteY39" fmla="*/ 1230623 h 1607157"/>
              <a:gd name="connsiteX40" fmla="*/ 642007 w 1660735"/>
              <a:gd name="connsiteY40" fmla="*/ 1496467 h 1607157"/>
              <a:gd name="connsiteX41" fmla="*/ 376349 w 1660735"/>
              <a:gd name="connsiteY41" fmla="*/ 1607158 h 1607157"/>
              <a:gd name="connsiteX42" fmla="*/ 376349 w 1660735"/>
              <a:gd name="connsiteY42" fmla="*/ 966267 h 1607157"/>
              <a:gd name="connsiteX43" fmla="*/ 111621 w 1660735"/>
              <a:gd name="connsiteY43" fmla="*/ 1230809 h 1607157"/>
              <a:gd name="connsiteX44" fmla="*/ 376349 w 1660735"/>
              <a:gd name="connsiteY44" fmla="*/ 1495537 h 1607157"/>
              <a:gd name="connsiteX45" fmla="*/ 641077 w 1660735"/>
              <a:gd name="connsiteY45" fmla="*/ 1230809 h 1607157"/>
              <a:gd name="connsiteX46" fmla="*/ 641077 w 1660735"/>
              <a:gd name="connsiteY46" fmla="*/ 966267 h 1607157"/>
              <a:gd name="connsiteX47" fmla="*/ 376349 w 1660735"/>
              <a:gd name="connsiteY47" fmla="*/ 966267 h 1607157"/>
              <a:gd name="connsiteX48" fmla="*/ 1284201 w 1660735"/>
              <a:gd name="connsiteY48" fmla="*/ 1607158 h 1607157"/>
              <a:gd name="connsiteX49" fmla="*/ 1018357 w 1660735"/>
              <a:gd name="connsiteY49" fmla="*/ 1496653 h 1607157"/>
              <a:gd name="connsiteX50" fmla="*/ 907852 w 1660735"/>
              <a:gd name="connsiteY50" fmla="*/ 1230809 h 1607157"/>
              <a:gd name="connsiteX51" fmla="*/ 907852 w 1660735"/>
              <a:gd name="connsiteY51" fmla="*/ 911200 h 1607157"/>
              <a:gd name="connsiteX52" fmla="*/ 964406 w 1660735"/>
              <a:gd name="connsiteY52" fmla="*/ 854646 h 1607157"/>
              <a:gd name="connsiteX53" fmla="*/ 1284015 w 1660735"/>
              <a:gd name="connsiteY53" fmla="*/ 854646 h 1607157"/>
              <a:gd name="connsiteX54" fmla="*/ 1549859 w 1660735"/>
              <a:gd name="connsiteY54" fmla="*/ 965150 h 1607157"/>
              <a:gd name="connsiteX55" fmla="*/ 1660364 w 1660735"/>
              <a:gd name="connsiteY55" fmla="*/ 1230995 h 1607157"/>
              <a:gd name="connsiteX56" fmla="*/ 1550045 w 1660735"/>
              <a:gd name="connsiteY56" fmla="*/ 1496653 h 1607157"/>
              <a:gd name="connsiteX57" fmla="*/ 1284201 w 1660735"/>
              <a:gd name="connsiteY57" fmla="*/ 1607158 h 1607157"/>
              <a:gd name="connsiteX58" fmla="*/ 1019659 w 1660735"/>
              <a:gd name="connsiteY58" fmla="*/ 966267 h 1607157"/>
              <a:gd name="connsiteX59" fmla="*/ 1019659 w 1660735"/>
              <a:gd name="connsiteY59" fmla="*/ 1230995 h 1607157"/>
              <a:gd name="connsiteX60" fmla="*/ 1284387 w 1660735"/>
              <a:gd name="connsiteY60" fmla="*/ 1495723 h 1607157"/>
              <a:gd name="connsiteX61" fmla="*/ 1549115 w 1660735"/>
              <a:gd name="connsiteY61" fmla="*/ 1230995 h 1607157"/>
              <a:gd name="connsiteX62" fmla="*/ 1284387 w 1660735"/>
              <a:gd name="connsiteY62" fmla="*/ 966267 h 1607157"/>
              <a:gd name="connsiteX63" fmla="*/ 1019659 w 1660735"/>
              <a:gd name="connsiteY63" fmla="*/ 966267 h 1607157"/>
            </a:gdLst>
            <a:ahLst/>
            <a:cxnLst/>
            <a:rect l="l" t="t" r="r" b="b"/>
            <a:pathLst>
              <a:path w="1660735" h="1607157">
                <a:moveTo>
                  <a:pt x="695958" y="752512"/>
                </a:moveTo>
                <a:lnTo>
                  <a:pt x="376349" y="752512"/>
                </a:lnTo>
                <a:cubicBezTo>
                  <a:pt x="276262" y="752512"/>
                  <a:pt x="181756" y="713259"/>
                  <a:pt x="110505" y="642007"/>
                </a:cubicBezTo>
                <a:cubicBezTo>
                  <a:pt x="39253" y="570756"/>
                  <a:pt x="0" y="476436"/>
                  <a:pt x="0" y="376349"/>
                </a:cubicBezTo>
                <a:cubicBezTo>
                  <a:pt x="0" y="276262"/>
                  <a:pt x="39253" y="181756"/>
                  <a:pt x="110505" y="110505"/>
                </a:cubicBezTo>
                <a:cubicBezTo>
                  <a:pt x="181756" y="39253"/>
                  <a:pt x="276076" y="0"/>
                  <a:pt x="376349" y="0"/>
                </a:cubicBezTo>
                <a:cubicBezTo>
                  <a:pt x="476436" y="0"/>
                  <a:pt x="570942" y="39253"/>
                  <a:pt x="642193" y="110505"/>
                </a:cubicBezTo>
                <a:cubicBezTo>
                  <a:pt x="713445" y="181756"/>
                  <a:pt x="752698" y="276076"/>
                  <a:pt x="752698" y="376349"/>
                </a:cubicBezTo>
                <a:lnTo>
                  <a:pt x="752698" y="695958"/>
                </a:lnTo>
                <a:cubicBezTo>
                  <a:pt x="752512" y="727211"/>
                  <a:pt x="727211" y="752512"/>
                  <a:pt x="695958" y="752512"/>
                </a:cubicBezTo>
                <a:close/>
                <a:moveTo>
                  <a:pt x="376349" y="111621"/>
                </a:moveTo>
                <a:cubicBezTo>
                  <a:pt x="230498" y="111621"/>
                  <a:pt x="111621" y="230312"/>
                  <a:pt x="111621" y="376349"/>
                </a:cubicBezTo>
                <a:cubicBezTo>
                  <a:pt x="111621" y="522201"/>
                  <a:pt x="230312" y="641077"/>
                  <a:pt x="376349" y="641077"/>
                </a:cubicBezTo>
                <a:lnTo>
                  <a:pt x="641077" y="641077"/>
                </a:lnTo>
                <a:lnTo>
                  <a:pt x="641077" y="376349"/>
                </a:lnTo>
                <a:cubicBezTo>
                  <a:pt x="640891" y="230312"/>
                  <a:pt x="522201" y="111621"/>
                  <a:pt x="376349" y="111621"/>
                </a:cubicBezTo>
                <a:close/>
                <a:moveTo>
                  <a:pt x="1284201" y="752512"/>
                </a:moveTo>
                <a:lnTo>
                  <a:pt x="964592" y="752512"/>
                </a:lnTo>
                <a:cubicBezTo>
                  <a:pt x="933338" y="752512"/>
                  <a:pt x="908038" y="727025"/>
                  <a:pt x="908038" y="695958"/>
                </a:cubicBezTo>
                <a:lnTo>
                  <a:pt x="908038" y="376349"/>
                </a:lnTo>
                <a:cubicBezTo>
                  <a:pt x="908038" y="276262"/>
                  <a:pt x="947291" y="181756"/>
                  <a:pt x="1018543" y="110505"/>
                </a:cubicBezTo>
                <a:cubicBezTo>
                  <a:pt x="1089794" y="39253"/>
                  <a:pt x="1184114" y="0"/>
                  <a:pt x="1284387" y="0"/>
                </a:cubicBezTo>
                <a:cubicBezTo>
                  <a:pt x="1384660" y="0"/>
                  <a:pt x="1478980" y="39253"/>
                  <a:pt x="1550231" y="110505"/>
                </a:cubicBezTo>
                <a:cubicBezTo>
                  <a:pt x="1621482" y="181756"/>
                  <a:pt x="1660736" y="276076"/>
                  <a:pt x="1660736" y="376349"/>
                </a:cubicBezTo>
                <a:cubicBezTo>
                  <a:pt x="1660736" y="476622"/>
                  <a:pt x="1621482" y="570942"/>
                  <a:pt x="1550231" y="642193"/>
                </a:cubicBezTo>
                <a:cubicBezTo>
                  <a:pt x="1478794" y="713259"/>
                  <a:pt x="1384288" y="752512"/>
                  <a:pt x="1284201" y="752512"/>
                </a:cubicBezTo>
                <a:close/>
                <a:moveTo>
                  <a:pt x="1019659" y="640891"/>
                </a:moveTo>
                <a:lnTo>
                  <a:pt x="1284387" y="640891"/>
                </a:lnTo>
                <a:cubicBezTo>
                  <a:pt x="1430238" y="640891"/>
                  <a:pt x="1549115" y="522201"/>
                  <a:pt x="1549115" y="376163"/>
                </a:cubicBezTo>
                <a:cubicBezTo>
                  <a:pt x="1549115" y="230312"/>
                  <a:pt x="1430424" y="111435"/>
                  <a:pt x="1284387" y="111435"/>
                </a:cubicBezTo>
                <a:cubicBezTo>
                  <a:pt x="1138349" y="111435"/>
                  <a:pt x="1019659" y="230125"/>
                  <a:pt x="1019659" y="376163"/>
                </a:cubicBezTo>
                <a:lnTo>
                  <a:pt x="1019659" y="640891"/>
                </a:lnTo>
                <a:close/>
                <a:moveTo>
                  <a:pt x="376349" y="1607158"/>
                </a:moveTo>
                <a:cubicBezTo>
                  <a:pt x="276262" y="1607158"/>
                  <a:pt x="181756" y="1567904"/>
                  <a:pt x="110505" y="1496653"/>
                </a:cubicBezTo>
                <a:cubicBezTo>
                  <a:pt x="39253" y="1425401"/>
                  <a:pt x="0" y="1330896"/>
                  <a:pt x="0" y="1230809"/>
                </a:cubicBezTo>
                <a:cubicBezTo>
                  <a:pt x="0" y="1130722"/>
                  <a:pt x="39253" y="1036216"/>
                  <a:pt x="110505" y="964964"/>
                </a:cubicBezTo>
                <a:cubicBezTo>
                  <a:pt x="181756" y="893713"/>
                  <a:pt x="276076" y="854459"/>
                  <a:pt x="376349" y="854459"/>
                </a:cubicBezTo>
                <a:lnTo>
                  <a:pt x="695958" y="854459"/>
                </a:lnTo>
                <a:cubicBezTo>
                  <a:pt x="727211" y="854459"/>
                  <a:pt x="752512" y="879760"/>
                  <a:pt x="752512" y="911014"/>
                </a:cubicBezTo>
                <a:lnTo>
                  <a:pt x="752512" y="1230623"/>
                </a:lnTo>
                <a:cubicBezTo>
                  <a:pt x="752512" y="1330709"/>
                  <a:pt x="713259" y="1425215"/>
                  <a:pt x="642007" y="1496467"/>
                </a:cubicBezTo>
                <a:cubicBezTo>
                  <a:pt x="570756" y="1567718"/>
                  <a:pt x="476436" y="1607158"/>
                  <a:pt x="376349" y="1607158"/>
                </a:cubicBezTo>
                <a:close/>
                <a:moveTo>
                  <a:pt x="376349" y="966267"/>
                </a:moveTo>
                <a:cubicBezTo>
                  <a:pt x="230312" y="966267"/>
                  <a:pt x="111621" y="1084957"/>
                  <a:pt x="111621" y="1230809"/>
                </a:cubicBezTo>
                <a:cubicBezTo>
                  <a:pt x="111621" y="1376660"/>
                  <a:pt x="230312" y="1495537"/>
                  <a:pt x="376349" y="1495537"/>
                </a:cubicBezTo>
                <a:cubicBezTo>
                  <a:pt x="522201" y="1495537"/>
                  <a:pt x="641077" y="1376846"/>
                  <a:pt x="641077" y="1230809"/>
                </a:cubicBezTo>
                <a:lnTo>
                  <a:pt x="641077" y="966267"/>
                </a:lnTo>
                <a:lnTo>
                  <a:pt x="376349" y="966267"/>
                </a:lnTo>
                <a:close/>
                <a:moveTo>
                  <a:pt x="1284201" y="1607158"/>
                </a:moveTo>
                <a:cubicBezTo>
                  <a:pt x="1184114" y="1607158"/>
                  <a:pt x="1089608" y="1567904"/>
                  <a:pt x="1018357" y="1496653"/>
                </a:cubicBezTo>
                <a:cubicBezTo>
                  <a:pt x="947105" y="1425401"/>
                  <a:pt x="907852" y="1331082"/>
                  <a:pt x="907852" y="1230809"/>
                </a:cubicBezTo>
                <a:lnTo>
                  <a:pt x="907852" y="911200"/>
                </a:lnTo>
                <a:cubicBezTo>
                  <a:pt x="907852" y="879946"/>
                  <a:pt x="933152" y="854646"/>
                  <a:pt x="964406" y="854646"/>
                </a:cubicBezTo>
                <a:lnTo>
                  <a:pt x="1284015" y="854646"/>
                </a:lnTo>
                <a:cubicBezTo>
                  <a:pt x="1384102" y="854646"/>
                  <a:pt x="1478607" y="893899"/>
                  <a:pt x="1549859" y="965150"/>
                </a:cubicBezTo>
                <a:cubicBezTo>
                  <a:pt x="1621110" y="1036402"/>
                  <a:pt x="1660364" y="1130722"/>
                  <a:pt x="1660364" y="1230995"/>
                </a:cubicBezTo>
                <a:cubicBezTo>
                  <a:pt x="1660364" y="1331268"/>
                  <a:pt x="1621296" y="1425401"/>
                  <a:pt x="1550045" y="1496653"/>
                </a:cubicBezTo>
                <a:cubicBezTo>
                  <a:pt x="1478794" y="1567904"/>
                  <a:pt x="1384288" y="1607158"/>
                  <a:pt x="1284201" y="1607158"/>
                </a:cubicBezTo>
                <a:close/>
                <a:moveTo>
                  <a:pt x="1019659" y="966267"/>
                </a:moveTo>
                <a:lnTo>
                  <a:pt x="1019659" y="1230995"/>
                </a:lnTo>
                <a:cubicBezTo>
                  <a:pt x="1019659" y="1376846"/>
                  <a:pt x="1138349" y="1495723"/>
                  <a:pt x="1284387" y="1495723"/>
                </a:cubicBezTo>
                <a:cubicBezTo>
                  <a:pt x="1430424" y="1495723"/>
                  <a:pt x="1549115" y="1377032"/>
                  <a:pt x="1549115" y="1230995"/>
                </a:cubicBezTo>
                <a:cubicBezTo>
                  <a:pt x="1549115" y="1084957"/>
                  <a:pt x="1430424" y="966267"/>
                  <a:pt x="1284387" y="966267"/>
                </a:cubicBezTo>
                <a:lnTo>
                  <a:pt x="1019659" y="966267"/>
                </a:lnTo>
                <a:close/>
              </a:path>
            </a:pathLst>
          </a:custGeom>
          <a:solidFill>
            <a:schemeClr val="bg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8049837" y="2135194"/>
            <a:ext cx="3469410" cy="3479747"/>
          </a:xfrm>
          <a:prstGeom prst="roundRect">
            <a:avLst>
              <a:gd name="adj" fmla="val 5152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8343408" y="3298246"/>
            <a:ext cx="2882257" cy="2010355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低保对象审核确认过程中，本办法未作出规定或不符合国家、自治区出台的最新政策规定的事项，按照国家和自治区有关规定执行。
确保政策衔接顺畅。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8343409" y="2399660"/>
            <a:ext cx="2882257" cy="818339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政策衔接</a:t>
            </a:r>
            <a:endParaRPr kumimoji="1" lang="zh-CN" altLang="en-US"/>
          </a:p>
        </p:txBody>
      </p:sp>
      <p:sp>
        <p:nvSpPr>
          <p:cNvPr id="23" name="标题 1"/>
          <p:cNvSpPr txBox="1"/>
          <p:nvPr/>
        </p:nvSpPr>
        <p:spPr>
          <a:xfrm>
            <a:off x="1007545" y="210957"/>
            <a:ext cx="10696755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解释权</a:t>
            </a:r>
            <a:endParaRPr kumimoji="1" lang="zh-CN" altLang="en-US"/>
          </a:p>
        </p:txBody>
      </p:sp>
      <p:sp>
        <p:nvSpPr>
          <p:cNvPr id="24" name="标题 1"/>
          <p:cNvSpPr txBox="1"/>
          <p:nvPr/>
        </p:nvSpPr>
        <p:spPr>
          <a:xfrm>
            <a:off x="682743" y="334905"/>
            <a:ext cx="218940" cy="218940"/>
          </a:xfrm>
          <a:prstGeom prst="chevron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>
            <a:off x="487699" y="334905"/>
            <a:ext cx="218940" cy="218940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6" name="标题 1"/>
          <p:cNvSpPr txBox="1"/>
          <p:nvPr/>
        </p:nvSpPr>
        <p:spPr>
          <a:xfrm>
            <a:off x="292654" y="334905"/>
            <a:ext cx="218940" cy="218940"/>
          </a:xfrm>
          <a:prstGeom prst="chevron">
            <a:avLst/>
          </a:prstGeom>
          <a:solidFill>
            <a:schemeClr val="accent1">
              <a:lumMod val="20000"/>
              <a:lumOff val="8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00000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2342</Words>
  <Application>WPS 演示</Application>
  <PresentationFormat/>
  <Paragraphs>180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9" baseType="lpstr">
      <vt:lpstr>Arial</vt:lpstr>
      <vt:lpstr>宋体</vt:lpstr>
      <vt:lpstr>Wingdings</vt:lpstr>
      <vt:lpstr>OPPOSans H</vt:lpstr>
      <vt:lpstr>Source Han Serif SC Bold</vt:lpstr>
      <vt:lpstr>Source Han Sans</vt:lpstr>
      <vt:lpstr>Source Han Sans CN Bold</vt:lpstr>
      <vt:lpstr>等线</vt:lpstr>
      <vt:lpstr>微软雅黑</vt:lpstr>
      <vt:lpstr>Arial Unicode MS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～萨如拉</cp:lastModifiedBy>
  <cp:revision>3</cp:revision>
  <dcterms:created xsi:type="dcterms:W3CDTF">2025-01-21T03:29:00Z</dcterms:created>
  <dcterms:modified xsi:type="dcterms:W3CDTF">2025-01-24T07:07:40Z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93EB903E807E49CDBCB3ADCAAE4F4A9D_13</vt:lpwstr>
  </property>
  <property fmtid="{D5CDD505-2E9C-101B-9397-08002B2CF9AE}" pid="3" name="KSOProductBuildVer">
    <vt:lpwstr>2052-12.1.0.19770</vt:lpwstr>
  </property>
</Properties>
</file>