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Default Extension="xml" ContentType="application/xml"/>
  <Override PartName="/ppt/notesMasters/notesMaster1.xml" ContentType="application/vnd.openxmlformats-officedocument.presentationml.notesMaster+xml"/>
  <Override PartName="/ppt/tags/tag29.xml" ContentType="application/vnd.openxmlformats-officedocument.presentationml.tags+xml"/>
  <Override PartName="/ppt/tags/tag38.xml" ContentType="application/vnd.openxmlformats-officedocument.presentationml.tags+xml"/>
  <Override PartName="/ppt/tags/tag47.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36.xml" ContentType="application/vnd.openxmlformats-officedocument.presentationml.tags+xml"/>
  <Override PartName="/ppt/tags/tag45.xml" ContentType="application/vnd.openxmlformats-officedocument.presentationml.tags+xml"/>
  <Override PartName="/ppt/tags/tag54.xml" ContentType="application/vnd.openxmlformats-officedocument.presentationml.tags+xml"/>
  <Override PartName="/ppt/tags/tag63.xml" ContentType="application/vnd.openxmlformats-officedocument.presentationml.tags+xml"/>
  <Override PartName="/ppt/tags/tag65.xml" ContentType="application/vnd.openxmlformats-officedocument.presentationml.tags+xml"/>
  <Override PartName="/docProps/custom.xml" ContentType="application/vnd.openxmlformats-officedocument.custom-properties+xml"/>
  <Override PartName="/ppt/tags/tag14.xml" ContentType="application/vnd.openxmlformats-officedocument.presentationml.tags+xml"/>
  <Override PartName="/ppt/tags/tag25.xml" ContentType="application/vnd.openxmlformats-officedocument.presentationml.tags+xml"/>
  <Override PartName="/ppt/tags/tag34.xml" ContentType="application/vnd.openxmlformats-officedocument.presentationml.tags+xml"/>
  <Override PartName="/ppt/tags/tag43.xml" ContentType="application/vnd.openxmlformats-officedocument.presentationml.tags+xml"/>
  <Override PartName="/ppt/tags/tag52.xml" ContentType="application/vnd.openxmlformats-officedocument.presentationml.tags+xml"/>
  <Override PartName="/ppt/tags/tag61.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32.xml" ContentType="application/vnd.openxmlformats-officedocument.presentationml.tags+xml"/>
  <Override PartName="/ppt/tags/tag41.xml" ContentType="application/vnd.openxmlformats-officedocument.presentationml.tags+xml"/>
  <Override PartName="/ppt/tags/tag50.xml" ContentType="application/vnd.openxmlformats-officedocument.presentationml.tags+xml"/>
  <Override PartName="/ppt/tags/tag70.xml" ContentType="application/vnd.openxmlformats-officedocument.presentationml.tags+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slides/slide5.xml" ContentType="application/vnd.openxmlformats-officedocument.presentationml.slide+xml"/>
  <Override PartName="/ppt/slideLayouts/slideLayout7.xml" ContentType="application/vnd.openxmlformats-officedocument.presentationml.slideLayout+xml"/>
  <Override PartName="/ppt/tags/tag7.xml" ContentType="application/vnd.openxmlformats-officedocument.presentationml.tags+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ags/tag5.xml" ContentType="application/vnd.openxmlformats-officedocument.presentationml.tags+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Override PartName="/ppt/tags/tag39.xml" ContentType="application/vnd.openxmlformats-officedocument.presentationml.tags+xml"/>
  <Override PartName="/ppt/tags/tag59.xml" ContentType="application/vnd.openxmlformats-officedocument.presentationml.tags+xml"/>
  <Default Extension="jpeg" ContentType="image/jpeg"/>
  <Override PartName="/ppt/tags/tag68.xml" ContentType="application/vnd.openxmlformats-officedocument.presentationml.tags+xml"/>
  <Override PartName="/ppt/presentation.xml" ContentType="application/vnd.openxmlformats-officedocument.presentationml.presentation.main+xml"/>
  <Override PartName="/ppt/slideLayouts/slideLayout1.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57.xml" ContentType="application/vnd.openxmlformats-officedocument.presentationml.tags+xml"/>
  <Override PartName="/ppt/tags/tag66.xml" ContentType="application/vnd.openxmlformats-officedocument.presentationml.tags+xml"/>
  <Override PartName="/docProps/app.xml" ContentType="application/vnd.openxmlformats-officedocument.extended-properties+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tags/tag55.xml" ContentType="application/vnd.openxmlformats-officedocument.presentationml.tags+xml"/>
  <Override PartName="/ppt/tags/tag64.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53.xml" ContentType="application/vnd.openxmlformats-officedocument.presentationml.tags+xml"/>
  <Override PartName="/ppt/tags/tag62.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tags/tag60.xml" ContentType="application/vnd.openxmlformats-officedocument.presentationml.tags+xml"/>
  <Override PartName="/ppt/notesSlides/notesSlide6.xml" ContentType="application/vnd.openxmlformats-officedocument.presentationml.notesSlide+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2.xml" ContentType="application/vnd.openxmlformats-officedocument.presentationml.slide+xml"/>
  <Override PartName="/ppt/tags/tag2.xml" ContentType="application/vnd.openxmlformats-officedocument.presentationml.tags+xml"/>
  <Override PartName="/ppt/tags/tag58.xml" ContentType="application/vnd.openxmlformats-officedocument.presentationml.tags+xml"/>
  <Override PartName="/ppt/tags/tag69.xml" ContentType="application/vnd.openxmlformats-officedocument.presentationml.tags+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8" r:id="rId2"/>
    <p:sldId id="259" r:id="rId3"/>
    <p:sldId id="260" r:id="rId4"/>
    <p:sldId id="261" r:id="rId5"/>
    <p:sldId id="262" r:id="rId6"/>
    <p:sldId id="263" r:id="rId7"/>
    <p:sldId id="264" r:id="rId8"/>
    <p:sldId id="265" r:id="rId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FFFF"/>
    <a:srgbClr val="DCDCDC"/>
    <a:srgbClr val="F0F0F0"/>
    <a:srgbClr val="E6E6E6"/>
    <a:srgbClr val="C8C8C8"/>
    <a:srgbClr val="FAFAFA"/>
    <a:srgbClr val="BEBEB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93" autoAdjust="0"/>
    <p:restoredTop sz="94660" autoAdjust="0"/>
  </p:normalViewPr>
  <p:slideViewPr>
    <p:cSldViewPr snapToGrid="0">
      <p:cViewPr varScale="1">
        <p:scale>
          <a:sx n="114" d="100"/>
          <a:sy n="114" d="100"/>
        </p:scale>
        <p:origin x="-546" y="-96"/>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p:cViewPr varScale="1">
        <p:scale>
          <a:sx n="86" d="100"/>
          <a:sy n="86" d="100"/>
        </p:scale>
        <p:origin x="-384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FBFF6A-6B34-4AFB-99AB-9A5688886769}" type="datetimeFigureOut">
              <a:rPr lang="zh-CN" altLang="en-US" smtClean="0"/>
              <a:t>2023/1/3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E0EF54-3C21-4830-A3B3-16BAE52E29A9}"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6E0EF54-3C21-4830-A3B3-16BAE52E29A9}"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6E0EF54-3C21-4830-A3B3-16BAE52E29A9}"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6E0EF54-3C21-4830-A3B3-16BAE52E29A9}"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6E0EF54-3C21-4830-A3B3-16BAE52E29A9}"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6E0EF54-3C21-4830-A3B3-16BAE52E29A9}"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C6E0EF54-3C21-4830-A3B3-16BAE52E29A9}" type="slidenum">
              <a:rPr lang="zh-CN" altLang="en-US" smtClean="0"/>
              <a:t>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slideMaster" Target="../slideMasters/slideMaster1.xml"/><Relationship Id="rId5" Type="http://schemas.openxmlformats.org/officeDocument/2006/relationships/tags" Target="../tags/tag62.xml"/><Relationship Id="rId4" Type="http://schemas.openxmlformats.org/officeDocument/2006/relationships/tags" Target="../tags/tag6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pPr/>
              <a:t>2023/1/3</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2023/1/3</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2023/1/3</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pPr/>
              <a:t>2023/1/3</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pPr/>
              <a:t>2023/1/3</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pPr/>
              <a:t>2023/1/3</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pPr/>
              <a:t>2023/1/3</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332"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pPr/>
              <a:t>2023/1/3</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pPr/>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2023/1/3</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2023/1/3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2023/1/3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5"/>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6"/>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pPr/>
              <a:t>2023/1/3</a:t>
            </a:fld>
            <a:endParaRPr lang="zh-CN" altLang="en-US"/>
          </a:p>
        </p:txBody>
      </p:sp>
      <p:sp>
        <p:nvSpPr>
          <p:cNvPr id="5" name="页脚占位符 4"/>
          <p:cNvSpPr>
            <a:spLocks noGrp="1"/>
          </p:cNvSpPr>
          <p:nvPr>
            <p:ph type="ftr" sz="quarter" idx="3"/>
            <p:custDataLst>
              <p:tags r:id="rId17"/>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pPr/>
              <a:t>‹#›</a:t>
            </a:fld>
            <a:endParaRPr lang="zh-CN" altLang="en-US" dirty="0"/>
          </a:p>
        </p:txBody>
      </p:sp>
    </p:spTree>
    <p:custDataLst>
      <p:tags r:id="rId13"/>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63.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ags" Target="../tags/tag6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6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6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6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68.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69.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15000" b="-15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11506" y="2505548"/>
            <a:ext cx="10968991" cy="1746885"/>
          </a:xfrm>
        </p:spPr>
        <p:txBody>
          <a:bodyPr>
            <a:normAutofit/>
          </a:bodyPr>
          <a:lstStyle/>
          <a:p>
            <a:pPr algn="ctr"/>
            <a:r>
              <a:rPr lang="zh-CN" altLang="en-US" dirty="0">
                <a:solidFill>
                  <a:schemeClr val="bg1"/>
                </a:solidFill>
              </a:rPr>
              <a:t>解读《陈巴尔虎旗禁牧休牧和草畜平衡</a:t>
            </a:r>
            <a:br>
              <a:rPr lang="zh-CN" altLang="en-US" dirty="0">
                <a:solidFill>
                  <a:schemeClr val="bg1"/>
                </a:solidFill>
              </a:rPr>
            </a:br>
            <a:r>
              <a:rPr lang="zh-CN" altLang="en-US" dirty="0">
                <a:solidFill>
                  <a:schemeClr val="bg1"/>
                </a:solidFill>
              </a:rPr>
              <a:t>监督管理办法（试行）》</a:t>
            </a:r>
          </a:p>
        </p:txBody>
      </p:sp>
    </p:spTree>
    <p:custDataLst>
      <p:tags r:id="rId1"/>
    </p:custData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08331" y="608330"/>
            <a:ext cx="10968991" cy="5869940"/>
          </a:xfrm>
        </p:spPr>
        <p:txBody>
          <a:bodyPr>
            <a:normAutofit/>
          </a:bodyPr>
          <a:lstStyle/>
          <a:p>
            <a:r>
              <a:rPr lang="en-US" altLang="zh-CN" sz="2800" b="0" dirty="0">
                <a:sym typeface="+mn-ea"/>
              </a:rPr>
              <a:t>     </a:t>
            </a:r>
            <a:r>
              <a:rPr lang="zh-CN" altLang="en-US" sz="2800" b="0" dirty="0">
                <a:sym typeface="+mn-ea"/>
              </a:rPr>
              <a:t>《陈巴尔虎旗禁牧休牧和草畜平衡监督管理办法（试行）》共二十条，主要规定了禁牧休牧和草畜平衡工作原则、补偿机制、监管责任机制和草原生态保护补助奖励资金发放以及相关法律责任等方面内容，还明确了草原保护的主题，既谁使用草原，谁负责保护，明确相关各部门监管职责，强化了旗本级和苏木镇人民政府的权力和责任。《管理办法》的实施将增强草原生态保护措施的刚性，对解决草原生态保护方面存在的突出问题、有效遏制超载放牧等破坏草原生态行为、推进草原畜牧业高质量发展、维护广大人民群众切身利益等方面都具有重要意义。</a:t>
            </a:r>
          </a:p>
        </p:txBody>
      </p:sp>
    </p:spTree>
    <p:custDataLst>
      <p:tags r:id="rId1"/>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57912" y="761251"/>
            <a:ext cx="7768800" cy="766800"/>
          </a:xfrm>
        </p:spPr>
        <p:txBody>
          <a:bodyPr/>
          <a:lstStyle/>
          <a:p>
            <a:pPr algn="ctr"/>
            <a:r>
              <a:rPr lang="zh-CN" altLang="en-US" smtClean="0"/>
              <a:t>目的意义</a:t>
            </a:r>
            <a:endParaRPr lang="zh-CN" altLang="en-US" dirty="0"/>
          </a:p>
        </p:txBody>
      </p:sp>
      <p:sp>
        <p:nvSpPr>
          <p:cNvPr id="3" name="文本占位符 2"/>
          <p:cNvSpPr>
            <a:spLocks noGrp="1"/>
          </p:cNvSpPr>
          <p:nvPr>
            <p:ph type="body" idx="1"/>
          </p:nvPr>
        </p:nvSpPr>
        <p:spPr>
          <a:xfrm>
            <a:off x="2183747" y="2668954"/>
            <a:ext cx="7768800" cy="867600"/>
          </a:xfrm>
        </p:spPr>
        <p:txBody>
          <a:bodyPr/>
          <a:lstStyle/>
          <a:p>
            <a:r>
              <a:rPr lang="zh-CN" altLang="en-US" dirty="0" smtClean="0"/>
              <a:t>      </a:t>
            </a:r>
            <a:r>
              <a:rPr lang="zh-CN" altLang="en-US" dirty="0" smtClean="0">
                <a:solidFill>
                  <a:schemeClr val="tx1"/>
                </a:solidFill>
              </a:rPr>
              <a:t>为了依法保护草原、维护生态安全，实现草原资源永续利用，推动草原畜牧业发展与草原生态保护协调共赢。</a:t>
            </a:r>
            <a:endParaRPr lang="zh-CN" altLang="en-US" dirty="0">
              <a:solidFill>
                <a:schemeClr val="tx1"/>
              </a:solidFill>
            </a:endParaRPr>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00275" y="757855"/>
            <a:ext cx="7768800" cy="766800"/>
          </a:xfrm>
        </p:spPr>
        <p:txBody>
          <a:bodyPr>
            <a:normAutofit/>
          </a:bodyPr>
          <a:lstStyle/>
          <a:p>
            <a:pPr algn="ctr"/>
            <a:r>
              <a:rPr lang="zh-CN" altLang="en-US" dirty="0"/>
              <a:t>相关概念</a:t>
            </a:r>
          </a:p>
        </p:txBody>
      </p:sp>
      <p:sp>
        <p:nvSpPr>
          <p:cNvPr id="3" name="文本占位符 2"/>
          <p:cNvSpPr>
            <a:spLocks noGrp="1"/>
          </p:cNvSpPr>
          <p:nvPr>
            <p:ph type="body" idx="1"/>
          </p:nvPr>
        </p:nvSpPr>
        <p:spPr>
          <a:xfrm>
            <a:off x="1600202" y="1837690"/>
            <a:ext cx="7768591" cy="2585720"/>
          </a:xfrm>
        </p:spPr>
        <p:txBody>
          <a:bodyPr>
            <a:normAutofit fontScale="87500"/>
          </a:bodyPr>
          <a:lstStyle/>
          <a:p>
            <a:r>
              <a:rPr lang="zh-CN" altLang="en-US" dirty="0">
                <a:solidFill>
                  <a:schemeClr val="tx1"/>
                </a:solidFill>
              </a:rPr>
              <a:t>禁牧是指对草原实行一年以上禁止放牧利用</a:t>
            </a:r>
            <a:r>
              <a:rPr lang="zh-CN" altLang="en-US" dirty="0" smtClean="0">
                <a:solidFill>
                  <a:schemeClr val="tx1"/>
                </a:solidFill>
              </a:rPr>
              <a:t>的保</a:t>
            </a:r>
            <a:r>
              <a:rPr lang="zh-CN" altLang="en-US" dirty="0">
                <a:solidFill>
                  <a:schemeClr val="tx1"/>
                </a:solidFill>
              </a:rPr>
              <a:t>护措施</a:t>
            </a:r>
            <a:r>
              <a:rPr lang="zh-CN" altLang="en-US" dirty="0" smtClean="0">
                <a:solidFill>
                  <a:schemeClr val="tx1"/>
                </a:solidFill>
              </a:rPr>
              <a:t>。</a:t>
            </a:r>
            <a:endParaRPr lang="en-US" altLang="zh-CN" dirty="0" smtClean="0">
              <a:solidFill>
                <a:schemeClr val="tx1"/>
              </a:solidFill>
            </a:endParaRPr>
          </a:p>
          <a:p>
            <a:endParaRPr lang="zh-CN" altLang="en-US" dirty="0">
              <a:solidFill>
                <a:schemeClr val="tx1"/>
              </a:solidFill>
            </a:endParaRPr>
          </a:p>
          <a:p>
            <a:r>
              <a:rPr lang="zh-CN" altLang="en-US" dirty="0">
                <a:solidFill>
                  <a:schemeClr val="tx1"/>
                </a:solidFill>
              </a:rPr>
              <a:t>休牧是指在草畜平衡区实行季节性禁止放牧的措施，休牧期不得少于四十五天</a:t>
            </a:r>
            <a:r>
              <a:rPr lang="zh-CN" altLang="en-US" dirty="0" smtClean="0">
                <a:solidFill>
                  <a:schemeClr val="tx1"/>
                </a:solidFill>
              </a:rPr>
              <a:t>。</a:t>
            </a:r>
            <a:endParaRPr lang="en-US" altLang="zh-CN" dirty="0" smtClean="0">
              <a:solidFill>
                <a:schemeClr val="tx1"/>
              </a:solidFill>
            </a:endParaRPr>
          </a:p>
          <a:p>
            <a:endParaRPr lang="zh-CN" altLang="en-US" dirty="0">
              <a:solidFill>
                <a:schemeClr val="tx1"/>
              </a:solidFill>
            </a:endParaRPr>
          </a:p>
          <a:p>
            <a:r>
              <a:rPr lang="zh-CN" altLang="en-US" dirty="0">
                <a:solidFill>
                  <a:schemeClr val="tx1"/>
                </a:solidFill>
              </a:rPr>
              <a:t>草畜平衡是指草原上生产的、可供合理利用的饲草量与放牧牲畜所需的饲草量保持动态平衡。</a:t>
            </a:r>
          </a:p>
        </p:txBody>
      </p:sp>
    </p:spTree>
    <p:custDataLst>
      <p:tags r:id="rId1"/>
    </p:custData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90800" y="636570"/>
            <a:ext cx="7768800" cy="766800"/>
          </a:xfrm>
        </p:spPr>
        <p:txBody>
          <a:bodyPr>
            <a:normAutofit/>
          </a:bodyPr>
          <a:lstStyle/>
          <a:p>
            <a:pPr algn="ctr"/>
            <a:r>
              <a:rPr lang="zh-CN" altLang="en-US" dirty="0"/>
              <a:t>工作原则</a:t>
            </a:r>
          </a:p>
        </p:txBody>
      </p:sp>
      <p:sp>
        <p:nvSpPr>
          <p:cNvPr id="3" name="文本占位符 2"/>
          <p:cNvSpPr>
            <a:spLocks noGrp="1"/>
          </p:cNvSpPr>
          <p:nvPr>
            <p:ph type="body" idx="1"/>
          </p:nvPr>
        </p:nvSpPr>
        <p:spPr>
          <a:xfrm>
            <a:off x="1990800" y="1978161"/>
            <a:ext cx="7768800" cy="2434447"/>
          </a:xfrm>
        </p:spPr>
        <p:txBody>
          <a:bodyPr>
            <a:normAutofit fontScale="95000"/>
          </a:bodyPr>
          <a:lstStyle/>
          <a:p>
            <a:r>
              <a:rPr lang="zh-CN" altLang="en-US" dirty="0" smtClean="0">
                <a:solidFill>
                  <a:schemeClr val="tx1"/>
                </a:solidFill>
              </a:rPr>
              <a:t>      坚</a:t>
            </a:r>
            <a:r>
              <a:rPr lang="zh-CN" altLang="en-US" dirty="0">
                <a:solidFill>
                  <a:schemeClr val="tx1"/>
                </a:solidFill>
              </a:rPr>
              <a:t>持以生态优先、绿色发展为导向</a:t>
            </a:r>
            <a:r>
              <a:rPr lang="zh-CN" altLang="en-US" dirty="0" smtClean="0">
                <a:solidFill>
                  <a:schemeClr val="tx1"/>
                </a:solidFill>
              </a:rPr>
              <a:t>；</a:t>
            </a:r>
            <a:endParaRPr lang="en-US" altLang="zh-CN" dirty="0" smtClean="0">
              <a:solidFill>
                <a:schemeClr val="tx1"/>
              </a:solidFill>
            </a:endParaRPr>
          </a:p>
          <a:p>
            <a:r>
              <a:rPr lang="en-US" altLang="zh-CN" dirty="0" smtClean="0">
                <a:solidFill>
                  <a:schemeClr val="tx1"/>
                </a:solidFill>
              </a:rPr>
              <a:t> </a:t>
            </a:r>
            <a:r>
              <a:rPr lang="en-US" altLang="zh-CN" dirty="0" smtClean="0">
                <a:solidFill>
                  <a:schemeClr val="tx1"/>
                </a:solidFill>
              </a:rPr>
              <a:t>     </a:t>
            </a:r>
            <a:r>
              <a:rPr lang="zh-CN" altLang="en-US" dirty="0" smtClean="0">
                <a:solidFill>
                  <a:schemeClr val="tx1"/>
                </a:solidFill>
              </a:rPr>
              <a:t>坚</a:t>
            </a:r>
            <a:r>
              <a:rPr lang="zh-CN" altLang="en-US" dirty="0">
                <a:solidFill>
                  <a:schemeClr val="tx1"/>
                </a:solidFill>
              </a:rPr>
              <a:t>持以草原生态</a:t>
            </a:r>
            <a:r>
              <a:rPr lang="zh-CN" altLang="en-US" dirty="0" smtClean="0">
                <a:solidFill>
                  <a:schemeClr val="tx1"/>
                </a:solidFill>
              </a:rPr>
              <a:t>保护</a:t>
            </a:r>
            <a:r>
              <a:rPr lang="zh-CN" altLang="en-US" dirty="0">
                <a:solidFill>
                  <a:schemeClr val="tx1"/>
                </a:solidFill>
              </a:rPr>
              <a:t>为目的，自然恢复为主的方阵</a:t>
            </a:r>
            <a:r>
              <a:rPr lang="zh-CN" altLang="en-US" dirty="0" smtClean="0">
                <a:solidFill>
                  <a:schemeClr val="tx1"/>
                </a:solidFill>
              </a:rPr>
              <a:t>；</a:t>
            </a:r>
            <a:endParaRPr lang="en-US" altLang="zh-CN" dirty="0" smtClean="0">
              <a:solidFill>
                <a:schemeClr val="tx1"/>
              </a:solidFill>
            </a:endParaRPr>
          </a:p>
          <a:p>
            <a:r>
              <a:rPr lang="en-US" altLang="zh-CN" dirty="0" smtClean="0">
                <a:solidFill>
                  <a:schemeClr val="tx1"/>
                </a:solidFill>
              </a:rPr>
              <a:t> </a:t>
            </a:r>
            <a:r>
              <a:rPr lang="en-US" altLang="zh-CN" dirty="0" smtClean="0">
                <a:solidFill>
                  <a:schemeClr val="tx1"/>
                </a:solidFill>
              </a:rPr>
              <a:t>     </a:t>
            </a:r>
            <a:r>
              <a:rPr lang="zh-CN" altLang="en-US" dirty="0" smtClean="0">
                <a:solidFill>
                  <a:schemeClr val="tx1"/>
                </a:solidFill>
              </a:rPr>
              <a:t>以</a:t>
            </a:r>
            <a:r>
              <a:rPr lang="zh-CN" altLang="en-US" dirty="0">
                <a:solidFill>
                  <a:schemeClr val="tx1"/>
                </a:solidFill>
              </a:rPr>
              <a:t>草定畜、动态平衡，责任明确、奖惩并举原则。</a:t>
            </a:r>
          </a:p>
        </p:txBody>
      </p:sp>
    </p:spTree>
    <p:custDataLst>
      <p:tags r:id="rId1"/>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90800" y="696895"/>
            <a:ext cx="7768800" cy="766800"/>
          </a:xfrm>
        </p:spPr>
        <p:txBody>
          <a:bodyPr>
            <a:normAutofit/>
          </a:bodyPr>
          <a:lstStyle/>
          <a:p>
            <a:pPr algn="ctr"/>
            <a:r>
              <a:rPr lang="zh-CN" altLang="en-US" dirty="0"/>
              <a:t>责任监管</a:t>
            </a:r>
          </a:p>
        </p:txBody>
      </p:sp>
      <p:sp>
        <p:nvSpPr>
          <p:cNvPr id="3" name="文本占位符 2"/>
          <p:cNvSpPr>
            <a:spLocks noGrp="1"/>
          </p:cNvSpPr>
          <p:nvPr>
            <p:ph type="body" idx="1"/>
          </p:nvPr>
        </p:nvSpPr>
        <p:spPr>
          <a:xfrm>
            <a:off x="1990727" y="1551308"/>
            <a:ext cx="7768591" cy="3618865"/>
          </a:xfrm>
        </p:spPr>
        <p:txBody>
          <a:bodyPr>
            <a:normAutofit/>
          </a:bodyPr>
          <a:lstStyle/>
          <a:p>
            <a:r>
              <a:rPr lang="zh-CN" altLang="en-US" dirty="0" smtClean="0">
                <a:solidFill>
                  <a:schemeClr val="tx1"/>
                </a:solidFill>
              </a:rPr>
              <a:t>      建</a:t>
            </a:r>
            <a:r>
              <a:rPr lang="zh-CN" altLang="en-US" dirty="0">
                <a:solidFill>
                  <a:schemeClr val="tx1"/>
                </a:solidFill>
              </a:rPr>
              <a:t>立落实禁牧休牧和草畜平衡制度三级草原监督管</a:t>
            </a:r>
            <a:r>
              <a:rPr lang="zh-CN" altLang="en-US" dirty="0" smtClean="0">
                <a:solidFill>
                  <a:schemeClr val="tx1"/>
                </a:solidFill>
              </a:rPr>
              <a:t>理队</a:t>
            </a:r>
            <a:r>
              <a:rPr lang="zh-CN" altLang="en-US" dirty="0">
                <a:solidFill>
                  <a:schemeClr val="tx1"/>
                </a:solidFill>
              </a:rPr>
              <a:t>伍责任体系。旗人民政府具体负责本行政区域内禁牧休牧和草畜平衡工作，要公布禁牧休牧范围、休牧时期、适宜载畜量等，并在显著位置设立相关标志。</a:t>
            </a:r>
          </a:p>
          <a:p>
            <a:r>
              <a:rPr lang="zh-CN" altLang="en-US" dirty="0">
                <a:solidFill>
                  <a:schemeClr val="tx1"/>
                </a:solidFill>
              </a:rPr>
              <a:t>    </a:t>
            </a:r>
            <a:r>
              <a:rPr lang="zh-CN" altLang="en-US" dirty="0" smtClean="0">
                <a:solidFill>
                  <a:schemeClr val="tx1"/>
                </a:solidFill>
              </a:rPr>
              <a:t>  苏</a:t>
            </a:r>
            <a:r>
              <a:rPr lang="zh-CN" altLang="en-US" dirty="0">
                <a:solidFill>
                  <a:schemeClr val="tx1"/>
                </a:solidFill>
              </a:rPr>
              <a:t>木镇人民政府具体组织实施本辖区内禁牧休牧和草畜平衡工作，要配备专职或兼职管护员，划定管护责任区，实行网格化管理。</a:t>
            </a:r>
          </a:p>
        </p:txBody>
      </p:sp>
    </p:spTree>
    <p:custDataLst>
      <p:tags r:id="rId1"/>
    </p:custData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42871" y="549575"/>
            <a:ext cx="7768800" cy="766800"/>
          </a:xfrm>
        </p:spPr>
        <p:txBody>
          <a:bodyPr>
            <a:normAutofit/>
          </a:bodyPr>
          <a:lstStyle/>
          <a:p>
            <a:pPr algn="ctr"/>
            <a:r>
              <a:rPr lang="zh-CN" altLang="en-US" dirty="0"/>
              <a:t>奖惩措施</a:t>
            </a:r>
          </a:p>
        </p:txBody>
      </p:sp>
      <p:sp>
        <p:nvSpPr>
          <p:cNvPr id="3" name="文本占位符 2"/>
          <p:cNvSpPr>
            <a:spLocks noGrp="1"/>
          </p:cNvSpPr>
          <p:nvPr>
            <p:ph type="body" idx="1"/>
          </p:nvPr>
        </p:nvSpPr>
        <p:spPr>
          <a:xfrm>
            <a:off x="2042797" y="1550670"/>
            <a:ext cx="7768591" cy="2316480"/>
          </a:xfrm>
        </p:spPr>
        <p:txBody>
          <a:bodyPr>
            <a:normAutofit/>
          </a:bodyPr>
          <a:lstStyle/>
          <a:p>
            <a:r>
              <a:rPr lang="zh-CN" altLang="en-US" dirty="0">
                <a:solidFill>
                  <a:schemeClr val="tx1"/>
                </a:solidFill>
              </a:rPr>
              <a:t> </a:t>
            </a:r>
            <a:r>
              <a:rPr lang="zh-CN" altLang="en-US" dirty="0" smtClean="0">
                <a:solidFill>
                  <a:schemeClr val="tx1"/>
                </a:solidFill>
              </a:rPr>
              <a:t>     实</a:t>
            </a:r>
            <a:r>
              <a:rPr lang="zh-CN" altLang="en-US" dirty="0">
                <a:solidFill>
                  <a:schemeClr val="tx1"/>
                </a:solidFill>
              </a:rPr>
              <a:t>行严格的草原生态保护者得到补偿、损害者负责赔偿制度。对按要求、按规定落实牧休牧和草畜平衡制度的草原承包经营者足额发放草原生态保护补助奖励资金；对未落实禁牧休牧和草畜平衡制度，在草畜平衡区放牧超载率超过百分之十或在禁牧区放牧两次以上的，可以扣发草原生态保护补助奖励资金。</a:t>
            </a:r>
          </a:p>
        </p:txBody>
      </p:sp>
    </p:spTree>
    <p:custDataLst>
      <p:tags r:id="rId1"/>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94940" y="524175"/>
            <a:ext cx="7768800" cy="766800"/>
          </a:xfrm>
        </p:spPr>
        <p:txBody>
          <a:bodyPr>
            <a:normAutofit/>
          </a:bodyPr>
          <a:lstStyle/>
          <a:p>
            <a:pPr algn="ctr"/>
            <a:r>
              <a:rPr lang="zh-CN" altLang="en-US" dirty="0"/>
              <a:t>相关法律责任</a:t>
            </a:r>
          </a:p>
        </p:txBody>
      </p:sp>
      <p:sp>
        <p:nvSpPr>
          <p:cNvPr id="3" name="文本占位符 2"/>
          <p:cNvSpPr>
            <a:spLocks noGrp="1"/>
          </p:cNvSpPr>
          <p:nvPr>
            <p:ph type="body" idx="1"/>
          </p:nvPr>
        </p:nvSpPr>
        <p:spPr>
          <a:xfrm>
            <a:off x="2094867" y="1533526"/>
            <a:ext cx="7768591" cy="2785745"/>
          </a:xfrm>
        </p:spPr>
        <p:txBody>
          <a:bodyPr>
            <a:normAutofit/>
          </a:bodyPr>
          <a:lstStyle/>
          <a:p>
            <a:r>
              <a:rPr lang="zh-CN" altLang="en-US" dirty="0" smtClean="0"/>
              <a:t>      </a:t>
            </a:r>
            <a:r>
              <a:rPr lang="zh-CN" altLang="en-US" dirty="0" smtClean="0">
                <a:solidFill>
                  <a:schemeClr val="tx1"/>
                </a:solidFill>
              </a:rPr>
              <a:t>对</a:t>
            </a:r>
            <a:r>
              <a:rPr lang="zh-CN" altLang="en-US" dirty="0">
                <a:solidFill>
                  <a:schemeClr val="tx1"/>
                </a:solidFill>
              </a:rPr>
              <a:t>超载放牧或禁牧区放牧的，由苏木乡镇人民政府责令限期改正；逾期不改正的，处每个超载羊单位100元的罚款。在禁牧区域或者休牧期间放牧的，由苏木乡镇人民政府或者街道办事处责令改正，处每个违法放牧羊单位120元的罚款。</a:t>
            </a:r>
          </a:p>
        </p:txBody>
      </p:sp>
    </p:spTree>
    <p:custDataLst>
      <p:tags r:id="rId1"/>
    </p:custData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gs>
            <a:gs pos="100000">
              <a:schemeClr val="phClr">
                <a:lumMod val="85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蓝白</Template>
  <TotalTime>42</TotalTime>
  <Words>897</Words>
  <Application>Microsoft Office PowerPoint</Application>
  <PresentationFormat>自定义</PresentationFormat>
  <Paragraphs>27</Paragraphs>
  <Slides>8</Slides>
  <Notes>6</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解读《陈巴尔虎旗禁牧休牧和草畜平衡 监督管理办法（试行）》</vt:lpstr>
      <vt:lpstr>     《陈巴尔虎旗禁牧休牧和草畜平衡监督管理办法（试行）》共二十条，主要规定了禁牧休牧和草畜平衡工作原则、补偿机制、监管责任机制和草原生态保护补助奖励资金发放以及相关法律责任等方面内容，还明确了草原保护的主题，既谁使用草原，谁负责保护，明确相关各部门监管职责，强化了旗本级和苏木镇人民政府的权力和责任。《管理办法》的实施将增强草原生态保护措施的刚性，对解决草原生态保护方面存在的突出问题、有效遏制超载放牧等破坏草原生态行为、推进草原畜牧业高质量发展、维护广大人民群众切身利益等方面都具有重要意义。</vt:lpstr>
      <vt:lpstr>目的意义</vt:lpstr>
      <vt:lpstr>相关概念</vt:lpstr>
      <vt:lpstr>工作原则</vt:lpstr>
      <vt:lpstr>责任监管</vt:lpstr>
      <vt:lpstr>奖惩措施</vt:lpstr>
      <vt:lpstr>相关法律责任</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解读《陈巴尔虎旗禁牧休牧和草畜平衡 监督管理办法（试行）》</dc:title>
  <dc:creator/>
  <cp:lastModifiedBy>Administrator</cp:lastModifiedBy>
  <cp:revision>180</cp:revision>
  <dcterms:created xsi:type="dcterms:W3CDTF">2019-06-19T02:08:00Z</dcterms:created>
  <dcterms:modified xsi:type="dcterms:W3CDTF">2023-01-03T05:18:32Z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2052-11.1.0.11365</vt:lpwstr>
  </property>
  <property fmtid="{D5CDD505-2E9C-101B-9397-08002B2CF9AE}" pid="3" name="ICV">
    <vt:lpwstr>4D39532618B94DA5850E9A6BCDEA4CC2</vt:lpwstr>
  </property>
</Properties>
</file>